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theme/themeOverride3.xml" ContentType="application/vnd.openxmlformats-officedocument.themeOverride+xml"/>
  <Override PartName="/ppt/charts/chart6.xml" ContentType="application/vnd.openxmlformats-officedocument.drawingml.chart+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4"/>
    <p:sldMasterId id="2147483735" r:id="rId5"/>
    <p:sldMasterId id="2147483757" r:id="rId6"/>
    <p:sldMasterId id="2147483791" r:id="rId7"/>
  </p:sldMasterIdLst>
  <p:notesMasterIdLst>
    <p:notesMasterId r:id="rId82"/>
  </p:notesMasterIdLst>
  <p:handoutMasterIdLst>
    <p:handoutMasterId r:id="rId83"/>
  </p:handoutMasterIdLst>
  <p:sldIdLst>
    <p:sldId id="267" r:id="rId8"/>
    <p:sldId id="385" r:id="rId9"/>
    <p:sldId id="387" r:id="rId10"/>
    <p:sldId id="391" r:id="rId11"/>
    <p:sldId id="386" r:id="rId12"/>
    <p:sldId id="357" r:id="rId13"/>
    <p:sldId id="370" r:id="rId14"/>
    <p:sldId id="392" r:id="rId15"/>
    <p:sldId id="393" r:id="rId16"/>
    <p:sldId id="394" r:id="rId17"/>
    <p:sldId id="395" r:id="rId18"/>
    <p:sldId id="396" r:id="rId19"/>
    <p:sldId id="397" r:id="rId20"/>
    <p:sldId id="398" r:id="rId21"/>
    <p:sldId id="399" r:id="rId22"/>
    <p:sldId id="400" r:id="rId23"/>
    <p:sldId id="401" r:id="rId24"/>
    <p:sldId id="383" r:id="rId25"/>
    <p:sldId id="384" r:id="rId26"/>
    <p:sldId id="302" r:id="rId27"/>
    <p:sldId id="380" r:id="rId28"/>
    <p:sldId id="348" r:id="rId29"/>
    <p:sldId id="403" r:id="rId30"/>
    <p:sldId id="388" r:id="rId31"/>
    <p:sldId id="389" r:id="rId32"/>
    <p:sldId id="390" r:id="rId33"/>
    <p:sldId id="352" r:id="rId34"/>
    <p:sldId id="304" r:id="rId35"/>
    <p:sldId id="300" r:id="rId36"/>
    <p:sldId id="274" r:id="rId37"/>
    <p:sldId id="275" r:id="rId38"/>
    <p:sldId id="285" r:id="rId39"/>
    <p:sldId id="286" r:id="rId40"/>
    <p:sldId id="276" r:id="rId41"/>
    <p:sldId id="277" r:id="rId42"/>
    <p:sldId id="278" r:id="rId43"/>
    <p:sldId id="280" r:id="rId44"/>
    <p:sldId id="281" r:id="rId45"/>
    <p:sldId id="307" r:id="rId46"/>
    <p:sldId id="314" r:id="rId47"/>
    <p:sldId id="342" r:id="rId48"/>
    <p:sldId id="346" r:id="rId49"/>
    <p:sldId id="350" r:id="rId50"/>
    <p:sldId id="341" r:id="rId51"/>
    <p:sldId id="309" r:id="rId52"/>
    <p:sldId id="310" r:id="rId53"/>
    <p:sldId id="311" r:id="rId54"/>
    <p:sldId id="351" r:id="rId55"/>
    <p:sldId id="313" r:id="rId56"/>
    <p:sldId id="315" r:id="rId57"/>
    <p:sldId id="316" r:id="rId58"/>
    <p:sldId id="317" r:id="rId59"/>
    <p:sldId id="318" r:id="rId60"/>
    <p:sldId id="319" r:id="rId61"/>
    <p:sldId id="321" r:id="rId62"/>
    <p:sldId id="322" r:id="rId63"/>
    <p:sldId id="323" r:id="rId64"/>
    <p:sldId id="324" r:id="rId65"/>
    <p:sldId id="325" r:id="rId66"/>
    <p:sldId id="327" r:id="rId67"/>
    <p:sldId id="328" r:id="rId68"/>
    <p:sldId id="329" r:id="rId69"/>
    <p:sldId id="330" r:id="rId70"/>
    <p:sldId id="331" r:id="rId71"/>
    <p:sldId id="354" r:id="rId72"/>
    <p:sldId id="333" r:id="rId73"/>
    <p:sldId id="334" r:id="rId74"/>
    <p:sldId id="335" r:id="rId75"/>
    <p:sldId id="336" r:id="rId76"/>
    <p:sldId id="338" r:id="rId77"/>
    <p:sldId id="382" r:id="rId78"/>
    <p:sldId id="374" r:id="rId79"/>
    <p:sldId id="375" r:id="rId80"/>
    <p:sldId id="296" r:id="rId81"/>
  </p:sldIdLst>
  <p:sldSz cx="9144000" cy="6858000" type="screen4x3"/>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288">
          <p15:clr>
            <a:srgbClr val="A4A3A4"/>
          </p15:clr>
        </p15:guide>
        <p15:guide id="3" pos="2880">
          <p15:clr>
            <a:srgbClr val="A4A3A4"/>
          </p15:clr>
        </p15:guide>
        <p15:guide id="4" pos="5472">
          <p15:clr>
            <a:srgbClr val="A4A3A4"/>
          </p15:clr>
        </p15:guide>
        <p15:guide id="5" pos="288">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rlton, Steven F." initials="CSF" lastIdx="1" clrIdx="0"/>
  <p:cmAuthor id="1" name="Mensi, Kate" initials="MK"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60"/>
    <a:srgbClr val="B3D5EE"/>
    <a:srgbClr val="4D4E54"/>
    <a:srgbClr val="6BB528"/>
    <a:srgbClr val="A0AC1B"/>
    <a:srgbClr val="4E7DCA"/>
    <a:srgbClr val="4D4D4D"/>
    <a:srgbClr val="64646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81" autoAdjust="0"/>
    <p:restoredTop sz="86408" autoAdjust="0"/>
  </p:normalViewPr>
  <p:slideViewPr>
    <p:cSldViewPr snapToObjects="1" showGuides="1">
      <p:cViewPr varScale="1">
        <p:scale>
          <a:sx n="68" d="100"/>
          <a:sy n="68" d="100"/>
        </p:scale>
        <p:origin x="1120" y="60"/>
      </p:cViewPr>
      <p:guideLst>
        <p:guide orient="horz" pos="2160"/>
        <p:guide orient="horz" pos="288"/>
        <p:guide pos="2880"/>
        <p:guide pos="5472"/>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showGuides="1">
      <p:cViewPr varScale="1">
        <p:scale>
          <a:sx n="67" d="100"/>
          <a:sy n="67" d="100"/>
        </p:scale>
        <p:origin x="-2568" y="-101"/>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notesMaster" Target="notesMasters/notesMaster1.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ma.nepc.com\drives\l-drive\Clients\AZ%20State%20Retirement%20System\Asset%20Allocation\Asset%20Studies\2018\Efficient%20Frontier\2018%20Efficient%20Frontier%20-%20higher%20private%20cap.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ma.nepc.com\drives\l-drive\Clients\AZ%20State%20Retirement%20System\Asset%20Allocation\Asset%20Studies\2018\2018%20Asset%20Allocation%20Template%20ASRS.xlsm"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oleObject" Target="file:///\\ma.nepc.com\drives\l-drive\Clients\AZ%20State%20Retirement%20System\Asset%20Allocation\Asset%20Studies\2018\2018%20Asset%20Allocation%20Template%20ASRS.xlsm" TargetMode="External"/><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oleObject" Target="file:///\\ma.nepc.com\drives\l-drive\Clients\AZ%20State%20Retirement%20System\Asset%20Allocation\Asset%20Studies\2018\2018%20Asset%20Allocation%20Template%20ASRS.xlsm" TargetMode="External"/><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oleObject" Target="file:///\\ma.nepc.com\drives\l-drive\Clients\AZ%20State%20Retirement%20System\Asset%20Allocation\Asset%20Studies\2018\2018%20Asset%20Allocation%20Template%20ASRS.xlsm" TargetMode="External"/><Relationship Id="rId1" Type="http://schemas.openxmlformats.org/officeDocument/2006/relationships/themeOverride" Target="../theme/themeOverride3.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baseline="0">
                <a:solidFill>
                  <a:schemeClr val="tx1"/>
                </a:solidFill>
              </a:rPr>
              <a:t> Efficient </a:t>
            </a:r>
            <a:r>
              <a:rPr lang="en-US" sz="1400">
                <a:solidFill>
                  <a:schemeClr val="tx1"/>
                </a:solidFill>
              </a:rPr>
              <a:t>Frontier</a:t>
            </a:r>
          </a:p>
        </c:rich>
      </c:tx>
      <c:layout>
        <c:manualLayout>
          <c:xMode val="edge"/>
          <c:yMode val="edge"/>
          <c:x val="0.28549038993444203"/>
          <c:y val="2.4138835503475287E-2"/>
        </c:manualLayout>
      </c:layout>
      <c:overlay val="0"/>
      <c:spPr>
        <a:solidFill>
          <a:schemeClr val="bg1"/>
        </a:solidFill>
        <a:ln>
          <a:solidFill>
            <a:schemeClr val="bg1">
              <a:lumMod val="50000"/>
            </a:schemeClr>
          </a:solidFill>
        </a:ln>
      </c:spPr>
    </c:title>
    <c:autoTitleDeleted val="0"/>
    <c:plotArea>
      <c:layout>
        <c:manualLayout>
          <c:layoutTarget val="inner"/>
          <c:xMode val="edge"/>
          <c:yMode val="edge"/>
          <c:x val="9.1808971761265998E-2"/>
          <c:y val="6.3669072615923E-2"/>
          <c:w val="0.60414031307975757"/>
          <c:h val="0.79222623213764942"/>
        </c:manualLayout>
      </c:layout>
      <c:areaChart>
        <c:grouping val="percentStacked"/>
        <c:varyColors val="0"/>
        <c:ser>
          <c:idx val="0"/>
          <c:order val="0"/>
          <c:tx>
            <c:strRef>
              <c:f>'Grouped Efficient Frontier'!$AX$2</c:f>
              <c:strCache>
                <c:ptCount val="1"/>
                <c:pt idx="0">
                  <c:v>Cash</c:v>
                </c:pt>
              </c:strCache>
            </c:strRef>
          </c:tx>
          <c:spPr>
            <a:solidFill>
              <a:schemeClr val="accent4"/>
            </a:solidFill>
          </c:spPr>
          <c:cat>
            <c:numRef>
              <c:f>'Grouped Efficient Frontier'!$AU$3:$AU$102</c:f>
              <c:numCache>
                <c:formatCode>0.00%</c:formatCode>
                <c:ptCount val="100"/>
                <c:pt idx="0">
                  <c:v>9.543566348500539E-3</c:v>
                </c:pt>
                <c:pt idx="1">
                  <c:v>1.097463405696039E-2</c:v>
                </c:pt>
                <c:pt idx="2">
                  <c:v>1.2405701765420229E-2</c:v>
                </c:pt>
                <c:pt idx="3">
                  <c:v>1.3836769473880071E-2</c:v>
                </c:pt>
                <c:pt idx="4">
                  <c:v>1.526783718233991E-2</c:v>
                </c:pt>
                <c:pt idx="5">
                  <c:v>1.6698904890799761E-2</c:v>
                </c:pt>
                <c:pt idx="6">
                  <c:v>1.8129972599259601E-2</c:v>
                </c:pt>
                <c:pt idx="7">
                  <c:v>1.9561040307719438E-2</c:v>
                </c:pt>
                <c:pt idx="8">
                  <c:v>2.0992108016179279E-2</c:v>
                </c:pt>
                <c:pt idx="9">
                  <c:v>2.242317572463913E-2</c:v>
                </c:pt>
                <c:pt idx="10">
                  <c:v>2.3854243433098971E-2</c:v>
                </c:pt>
                <c:pt idx="11">
                  <c:v>2.5285311141558808E-2</c:v>
                </c:pt>
                <c:pt idx="12">
                  <c:v>2.6716378850018662E-2</c:v>
                </c:pt>
                <c:pt idx="13">
                  <c:v>2.8147446558478499E-2</c:v>
                </c:pt>
                <c:pt idx="14">
                  <c:v>2.957851426693834E-2</c:v>
                </c:pt>
                <c:pt idx="15">
                  <c:v>3.100958197539818E-2</c:v>
                </c:pt>
                <c:pt idx="16">
                  <c:v>3.2440649683858028E-2</c:v>
                </c:pt>
                <c:pt idx="17">
                  <c:v>3.3871717392317868E-2</c:v>
                </c:pt>
                <c:pt idx="18">
                  <c:v>3.5302785100777709E-2</c:v>
                </c:pt>
                <c:pt idx="19">
                  <c:v>3.6733852809237549E-2</c:v>
                </c:pt>
                <c:pt idx="20">
                  <c:v>3.816492051769739E-2</c:v>
                </c:pt>
                <c:pt idx="21">
                  <c:v>3.9595988226157244E-2</c:v>
                </c:pt>
                <c:pt idx="22">
                  <c:v>4.1027055934617078E-2</c:v>
                </c:pt>
                <c:pt idx="23">
                  <c:v>4.2458123643076925E-2</c:v>
                </c:pt>
                <c:pt idx="24">
                  <c:v>4.3889191351536766E-2</c:v>
                </c:pt>
                <c:pt idx="25">
                  <c:v>4.5320259059996613E-2</c:v>
                </c:pt>
                <c:pt idx="26">
                  <c:v>4.6751326768456447E-2</c:v>
                </c:pt>
                <c:pt idx="27">
                  <c:v>4.8182394476916288E-2</c:v>
                </c:pt>
                <c:pt idx="28">
                  <c:v>4.9613462185376128E-2</c:v>
                </c:pt>
                <c:pt idx="29">
                  <c:v>5.1044529893835983E-2</c:v>
                </c:pt>
                <c:pt idx="30">
                  <c:v>5.2475597602295816E-2</c:v>
                </c:pt>
                <c:pt idx="31">
                  <c:v>5.3906665310755664E-2</c:v>
                </c:pt>
                <c:pt idx="32">
                  <c:v>5.5337733019215497E-2</c:v>
                </c:pt>
                <c:pt idx="33">
                  <c:v>5.6768800727675338E-2</c:v>
                </c:pt>
                <c:pt idx="34">
                  <c:v>5.8199868436135185E-2</c:v>
                </c:pt>
                <c:pt idx="35">
                  <c:v>5.9630936144595026E-2</c:v>
                </c:pt>
                <c:pt idx="36">
                  <c:v>6.1062003853054873E-2</c:v>
                </c:pt>
                <c:pt idx="37">
                  <c:v>6.2493071561514714E-2</c:v>
                </c:pt>
                <c:pt idx="38">
                  <c:v>6.3924139269974548E-2</c:v>
                </c:pt>
                <c:pt idx="39">
                  <c:v>6.5355206978434388E-2</c:v>
                </c:pt>
                <c:pt idx="40">
                  <c:v>6.6786274686894243E-2</c:v>
                </c:pt>
                <c:pt idx="41">
                  <c:v>6.8217342395354083E-2</c:v>
                </c:pt>
                <c:pt idx="42">
                  <c:v>6.9648410103813937E-2</c:v>
                </c:pt>
                <c:pt idx="43">
                  <c:v>7.1079477812273778E-2</c:v>
                </c:pt>
                <c:pt idx="44">
                  <c:v>7.2510545520733605E-2</c:v>
                </c:pt>
                <c:pt idx="45">
                  <c:v>7.3941613229193445E-2</c:v>
                </c:pt>
                <c:pt idx="46">
                  <c:v>7.5372680937653286E-2</c:v>
                </c:pt>
                <c:pt idx="47">
                  <c:v>7.680374864611314E-2</c:v>
                </c:pt>
                <c:pt idx="48">
                  <c:v>7.8234816354572995E-2</c:v>
                </c:pt>
                <c:pt idx="49">
                  <c:v>7.9665884063032821E-2</c:v>
                </c:pt>
                <c:pt idx="50">
                  <c:v>8.1096951771492676E-2</c:v>
                </c:pt>
                <c:pt idx="51">
                  <c:v>8.2528019479952502E-2</c:v>
                </c:pt>
                <c:pt idx="52">
                  <c:v>8.3959087188412357E-2</c:v>
                </c:pt>
                <c:pt idx="53">
                  <c:v>8.5390154896872197E-2</c:v>
                </c:pt>
                <c:pt idx="54">
                  <c:v>8.6821222605332038E-2</c:v>
                </c:pt>
                <c:pt idx="55">
                  <c:v>8.8252290313791892E-2</c:v>
                </c:pt>
                <c:pt idx="56">
                  <c:v>8.9683358022251719E-2</c:v>
                </c:pt>
                <c:pt idx="57">
                  <c:v>9.1114425730711573E-2</c:v>
                </c:pt>
                <c:pt idx="58">
                  <c:v>9.2545493439171414E-2</c:v>
                </c:pt>
                <c:pt idx="59">
                  <c:v>9.3976561147631255E-2</c:v>
                </c:pt>
                <c:pt idx="60">
                  <c:v>9.5407628856091081E-2</c:v>
                </c:pt>
                <c:pt idx="61">
                  <c:v>9.6838696564550922E-2</c:v>
                </c:pt>
                <c:pt idx="62">
                  <c:v>9.8269764273010776E-2</c:v>
                </c:pt>
                <c:pt idx="63">
                  <c:v>9.9700831981470617E-2</c:v>
                </c:pt>
                <c:pt idx="64">
                  <c:v>0.10113189968993046</c:v>
                </c:pt>
                <c:pt idx="65">
                  <c:v>0.1025629673983903</c:v>
                </c:pt>
                <c:pt idx="66">
                  <c:v>0.10399403510685014</c:v>
                </c:pt>
                <c:pt idx="67">
                  <c:v>0.10542510281530999</c:v>
                </c:pt>
                <c:pt idx="68">
                  <c:v>0.10685617052376983</c:v>
                </c:pt>
                <c:pt idx="69">
                  <c:v>0.10828723823222967</c:v>
                </c:pt>
                <c:pt idx="70">
                  <c:v>0.10971830594068951</c:v>
                </c:pt>
                <c:pt idx="71">
                  <c:v>0.11114937364914936</c:v>
                </c:pt>
                <c:pt idx="72">
                  <c:v>0.11258044135760921</c:v>
                </c:pt>
                <c:pt idx="73">
                  <c:v>0.11401150906606905</c:v>
                </c:pt>
                <c:pt idx="74">
                  <c:v>0.11544257677452889</c:v>
                </c:pt>
                <c:pt idx="75">
                  <c:v>0.11687364448298872</c:v>
                </c:pt>
                <c:pt idx="76">
                  <c:v>0.11830471219144856</c:v>
                </c:pt>
                <c:pt idx="77">
                  <c:v>0.11973577989990841</c:v>
                </c:pt>
                <c:pt idx="78">
                  <c:v>0.12116684760836824</c:v>
                </c:pt>
                <c:pt idx="79">
                  <c:v>0.12259791531682809</c:v>
                </c:pt>
                <c:pt idx="80">
                  <c:v>0.12402898302528793</c:v>
                </c:pt>
                <c:pt idx="81">
                  <c:v>0.1254600507337478</c:v>
                </c:pt>
                <c:pt idx="82">
                  <c:v>0.12689111844220763</c:v>
                </c:pt>
                <c:pt idx="83">
                  <c:v>0.12832218615066746</c:v>
                </c:pt>
                <c:pt idx="84">
                  <c:v>0.12975325385912731</c:v>
                </c:pt>
                <c:pt idx="85">
                  <c:v>0.13118432156758714</c:v>
                </c:pt>
                <c:pt idx="86">
                  <c:v>0.13261538927604699</c:v>
                </c:pt>
                <c:pt idx="87">
                  <c:v>0.13404645698450685</c:v>
                </c:pt>
                <c:pt idx="88">
                  <c:v>0.13547752469296667</c:v>
                </c:pt>
                <c:pt idx="89">
                  <c:v>0.13690859240142653</c:v>
                </c:pt>
                <c:pt idx="90">
                  <c:v>0.13833966010988635</c:v>
                </c:pt>
                <c:pt idx="91">
                  <c:v>0.13977072781834621</c:v>
                </c:pt>
                <c:pt idx="92">
                  <c:v>0.14120179552680603</c:v>
                </c:pt>
                <c:pt idx="93">
                  <c:v>0.14263286323526589</c:v>
                </c:pt>
                <c:pt idx="94">
                  <c:v>0.14406393094372574</c:v>
                </c:pt>
                <c:pt idx="95">
                  <c:v>0.14549499865218557</c:v>
                </c:pt>
                <c:pt idx="96">
                  <c:v>0.14692606636064542</c:v>
                </c:pt>
                <c:pt idx="97">
                  <c:v>0.14835713406910525</c:v>
                </c:pt>
                <c:pt idx="98">
                  <c:v>0.14978820177756511</c:v>
                </c:pt>
                <c:pt idx="99">
                  <c:v>0.15121926948602493</c:v>
                </c:pt>
              </c:numCache>
            </c:numRef>
          </c:cat>
          <c:val>
            <c:numRef>
              <c:f>'Grouped Efficient Frontier'!$AX$3:$AX$102</c:f>
              <c:numCache>
                <c:formatCode>0.00%</c:formatCode>
                <c:ptCount val="100"/>
                <c:pt idx="0">
                  <c:v>0.93988959999999999</c:v>
                </c:pt>
                <c:pt idx="1">
                  <c:v>0.90167160000000002</c:v>
                </c:pt>
                <c:pt idx="2">
                  <c:v>0.86980769999999996</c:v>
                </c:pt>
                <c:pt idx="3">
                  <c:v>0.8459333</c:v>
                </c:pt>
                <c:pt idx="4">
                  <c:v>0.82421880000000003</c:v>
                </c:pt>
                <c:pt idx="5">
                  <c:v>0.80377109999999996</c:v>
                </c:pt>
                <c:pt idx="6">
                  <c:v>0.78415219999999997</c:v>
                </c:pt>
                <c:pt idx="7">
                  <c:v>0.76511390000000001</c:v>
                </c:pt>
                <c:pt idx="8">
                  <c:v>0.74650209999999995</c:v>
                </c:pt>
                <c:pt idx="9">
                  <c:v>0.72821480000000005</c:v>
                </c:pt>
                <c:pt idx="10">
                  <c:v>0.71018119999999996</c:v>
                </c:pt>
                <c:pt idx="11">
                  <c:v>0.69235049999999998</c:v>
                </c:pt>
                <c:pt idx="12">
                  <c:v>0.67468470000000003</c:v>
                </c:pt>
                <c:pt idx="13">
                  <c:v>0.6571553</c:v>
                </c:pt>
                <c:pt idx="14">
                  <c:v>0.63973990000000003</c:v>
                </c:pt>
                <c:pt idx="15">
                  <c:v>0.61842680000000005</c:v>
                </c:pt>
                <c:pt idx="16">
                  <c:v>0.58154510000000004</c:v>
                </c:pt>
                <c:pt idx="17">
                  <c:v>0.54477719999999996</c:v>
                </c:pt>
                <c:pt idx="18">
                  <c:v>0.50688849999999996</c:v>
                </c:pt>
                <c:pt idx="19">
                  <c:v>0.4774562</c:v>
                </c:pt>
                <c:pt idx="20">
                  <c:v>0.44859949999999998</c:v>
                </c:pt>
                <c:pt idx="21">
                  <c:v>0.42022870000000001</c:v>
                </c:pt>
                <c:pt idx="22">
                  <c:v>0.39227260000000003</c:v>
                </c:pt>
                <c:pt idx="23">
                  <c:v>0.364674</c:v>
                </c:pt>
                <c:pt idx="24">
                  <c:v>0.33738659999999998</c:v>
                </c:pt>
                <c:pt idx="25">
                  <c:v>0.31037199999999998</c:v>
                </c:pt>
                <c:pt idx="26">
                  <c:v>0.28359800000000002</c:v>
                </c:pt>
                <c:pt idx="27">
                  <c:v>0.25703789999999999</c:v>
                </c:pt>
                <c:pt idx="28">
                  <c:v>0.2306686</c:v>
                </c:pt>
                <c:pt idx="29">
                  <c:v>0.19894204617071221</c:v>
                </c:pt>
                <c:pt idx="30">
                  <c:v>0.13949806926183417</c:v>
                </c:pt>
                <c:pt idx="31">
                  <c:v>8.1525020280963534E-2</c:v>
                </c:pt>
                <c:pt idx="32">
                  <c:v>5.7882470247749507E-2</c:v>
                </c:pt>
                <c:pt idx="33">
                  <c:v>3.4476909951027812E-2</c:v>
                </c:pt>
                <c:pt idx="34">
                  <c:v>1.1296249708904305E-2</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numCache>
            </c:numRef>
          </c:val>
          <c:extLst>
            <c:ext xmlns:c16="http://schemas.microsoft.com/office/drawing/2014/chart" uri="{C3380CC4-5D6E-409C-BE32-E72D297353CC}">
              <c16:uniqueId val="{00000000-F52C-4639-BF8E-E61E53FDF9CD}"/>
            </c:ext>
          </c:extLst>
        </c:ser>
        <c:ser>
          <c:idx val="2"/>
          <c:order val="1"/>
          <c:tx>
            <c:strRef>
              <c:f>'Grouped Efficient Frontier'!$AY$2</c:f>
              <c:strCache>
                <c:ptCount val="1"/>
                <c:pt idx="0">
                  <c:v>Fixed Income</c:v>
                </c:pt>
              </c:strCache>
            </c:strRef>
          </c:tx>
          <c:spPr>
            <a:solidFill>
              <a:schemeClr val="accent1"/>
            </a:solidFill>
            <a:ln w="25400">
              <a:noFill/>
            </a:ln>
          </c:spPr>
          <c:cat>
            <c:numRef>
              <c:f>'Grouped Efficient Frontier'!$AU$3:$AU$102</c:f>
              <c:numCache>
                <c:formatCode>0.00%</c:formatCode>
                <c:ptCount val="100"/>
                <c:pt idx="0">
                  <c:v>9.543566348500539E-3</c:v>
                </c:pt>
                <c:pt idx="1">
                  <c:v>1.097463405696039E-2</c:v>
                </c:pt>
                <c:pt idx="2">
                  <c:v>1.2405701765420229E-2</c:v>
                </c:pt>
                <c:pt idx="3">
                  <c:v>1.3836769473880071E-2</c:v>
                </c:pt>
                <c:pt idx="4">
                  <c:v>1.526783718233991E-2</c:v>
                </c:pt>
                <c:pt idx="5">
                  <c:v>1.6698904890799761E-2</c:v>
                </c:pt>
                <c:pt idx="6">
                  <c:v>1.8129972599259601E-2</c:v>
                </c:pt>
                <c:pt idx="7">
                  <c:v>1.9561040307719438E-2</c:v>
                </c:pt>
                <c:pt idx="8">
                  <c:v>2.0992108016179279E-2</c:v>
                </c:pt>
                <c:pt idx="9">
                  <c:v>2.242317572463913E-2</c:v>
                </c:pt>
                <c:pt idx="10">
                  <c:v>2.3854243433098971E-2</c:v>
                </c:pt>
                <c:pt idx="11">
                  <c:v>2.5285311141558808E-2</c:v>
                </c:pt>
                <c:pt idx="12">
                  <c:v>2.6716378850018662E-2</c:v>
                </c:pt>
                <c:pt idx="13">
                  <c:v>2.8147446558478499E-2</c:v>
                </c:pt>
                <c:pt idx="14">
                  <c:v>2.957851426693834E-2</c:v>
                </c:pt>
                <c:pt idx="15">
                  <c:v>3.100958197539818E-2</c:v>
                </c:pt>
                <c:pt idx="16">
                  <c:v>3.2440649683858028E-2</c:v>
                </c:pt>
                <c:pt idx="17">
                  <c:v>3.3871717392317868E-2</c:v>
                </c:pt>
                <c:pt idx="18">
                  <c:v>3.5302785100777709E-2</c:v>
                </c:pt>
                <c:pt idx="19">
                  <c:v>3.6733852809237549E-2</c:v>
                </c:pt>
                <c:pt idx="20">
                  <c:v>3.816492051769739E-2</c:v>
                </c:pt>
                <c:pt idx="21">
                  <c:v>3.9595988226157244E-2</c:v>
                </c:pt>
                <c:pt idx="22">
                  <c:v>4.1027055934617078E-2</c:v>
                </c:pt>
                <c:pt idx="23">
                  <c:v>4.2458123643076925E-2</c:v>
                </c:pt>
                <c:pt idx="24">
                  <c:v>4.3889191351536766E-2</c:v>
                </c:pt>
                <c:pt idx="25">
                  <c:v>4.5320259059996613E-2</c:v>
                </c:pt>
                <c:pt idx="26">
                  <c:v>4.6751326768456447E-2</c:v>
                </c:pt>
                <c:pt idx="27">
                  <c:v>4.8182394476916288E-2</c:v>
                </c:pt>
                <c:pt idx="28">
                  <c:v>4.9613462185376128E-2</c:v>
                </c:pt>
                <c:pt idx="29">
                  <c:v>5.1044529893835983E-2</c:v>
                </c:pt>
                <c:pt idx="30">
                  <c:v>5.2475597602295816E-2</c:v>
                </c:pt>
                <c:pt idx="31">
                  <c:v>5.3906665310755664E-2</c:v>
                </c:pt>
                <c:pt idx="32">
                  <c:v>5.5337733019215497E-2</c:v>
                </c:pt>
                <c:pt idx="33">
                  <c:v>5.6768800727675338E-2</c:v>
                </c:pt>
                <c:pt idx="34">
                  <c:v>5.8199868436135185E-2</c:v>
                </c:pt>
                <c:pt idx="35">
                  <c:v>5.9630936144595026E-2</c:v>
                </c:pt>
                <c:pt idx="36">
                  <c:v>6.1062003853054873E-2</c:v>
                </c:pt>
                <c:pt idx="37">
                  <c:v>6.2493071561514714E-2</c:v>
                </c:pt>
                <c:pt idx="38">
                  <c:v>6.3924139269974548E-2</c:v>
                </c:pt>
                <c:pt idx="39">
                  <c:v>6.5355206978434388E-2</c:v>
                </c:pt>
                <c:pt idx="40">
                  <c:v>6.6786274686894243E-2</c:v>
                </c:pt>
                <c:pt idx="41">
                  <c:v>6.8217342395354083E-2</c:v>
                </c:pt>
                <c:pt idx="42">
                  <c:v>6.9648410103813937E-2</c:v>
                </c:pt>
                <c:pt idx="43">
                  <c:v>7.1079477812273778E-2</c:v>
                </c:pt>
                <c:pt idx="44">
                  <c:v>7.2510545520733605E-2</c:v>
                </c:pt>
                <c:pt idx="45">
                  <c:v>7.3941613229193445E-2</c:v>
                </c:pt>
                <c:pt idx="46">
                  <c:v>7.5372680937653286E-2</c:v>
                </c:pt>
                <c:pt idx="47">
                  <c:v>7.680374864611314E-2</c:v>
                </c:pt>
                <c:pt idx="48">
                  <c:v>7.8234816354572995E-2</c:v>
                </c:pt>
                <c:pt idx="49">
                  <c:v>7.9665884063032821E-2</c:v>
                </c:pt>
                <c:pt idx="50">
                  <c:v>8.1096951771492676E-2</c:v>
                </c:pt>
                <c:pt idx="51">
                  <c:v>8.2528019479952502E-2</c:v>
                </c:pt>
                <c:pt idx="52">
                  <c:v>8.3959087188412357E-2</c:v>
                </c:pt>
                <c:pt idx="53">
                  <c:v>8.5390154896872197E-2</c:v>
                </c:pt>
                <c:pt idx="54">
                  <c:v>8.6821222605332038E-2</c:v>
                </c:pt>
                <c:pt idx="55">
                  <c:v>8.8252290313791892E-2</c:v>
                </c:pt>
                <c:pt idx="56">
                  <c:v>8.9683358022251719E-2</c:v>
                </c:pt>
                <c:pt idx="57">
                  <c:v>9.1114425730711573E-2</c:v>
                </c:pt>
                <c:pt idx="58">
                  <c:v>9.2545493439171414E-2</c:v>
                </c:pt>
                <c:pt idx="59">
                  <c:v>9.3976561147631255E-2</c:v>
                </c:pt>
                <c:pt idx="60">
                  <c:v>9.5407628856091081E-2</c:v>
                </c:pt>
                <c:pt idx="61">
                  <c:v>9.6838696564550922E-2</c:v>
                </c:pt>
                <c:pt idx="62">
                  <c:v>9.8269764273010776E-2</c:v>
                </c:pt>
                <c:pt idx="63">
                  <c:v>9.9700831981470617E-2</c:v>
                </c:pt>
                <c:pt idx="64">
                  <c:v>0.10113189968993046</c:v>
                </c:pt>
                <c:pt idx="65">
                  <c:v>0.1025629673983903</c:v>
                </c:pt>
                <c:pt idx="66">
                  <c:v>0.10399403510685014</c:v>
                </c:pt>
                <c:pt idx="67">
                  <c:v>0.10542510281530999</c:v>
                </c:pt>
                <c:pt idx="68">
                  <c:v>0.10685617052376983</c:v>
                </c:pt>
                <c:pt idx="69">
                  <c:v>0.10828723823222967</c:v>
                </c:pt>
                <c:pt idx="70">
                  <c:v>0.10971830594068951</c:v>
                </c:pt>
                <c:pt idx="71">
                  <c:v>0.11114937364914936</c:v>
                </c:pt>
                <c:pt idx="72">
                  <c:v>0.11258044135760921</c:v>
                </c:pt>
                <c:pt idx="73">
                  <c:v>0.11401150906606905</c:v>
                </c:pt>
                <c:pt idx="74">
                  <c:v>0.11544257677452889</c:v>
                </c:pt>
                <c:pt idx="75">
                  <c:v>0.11687364448298872</c:v>
                </c:pt>
                <c:pt idx="76">
                  <c:v>0.11830471219144856</c:v>
                </c:pt>
                <c:pt idx="77">
                  <c:v>0.11973577989990841</c:v>
                </c:pt>
                <c:pt idx="78">
                  <c:v>0.12116684760836824</c:v>
                </c:pt>
                <c:pt idx="79">
                  <c:v>0.12259791531682809</c:v>
                </c:pt>
                <c:pt idx="80">
                  <c:v>0.12402898302528793</c:v>
                </c:pt>
                <c:pt idx="81">
                  <c:v>0.1254600507337478</c:v>
                </c:pt>
                <c:pt idx="82">
                  <c:v>0.12689111844220763</c:v>
                </c:pt>
                <c:pt idx="83">
                  <c:v>0.12832218615066746</c:v>
                </c:pt>
                <c:pt idx="84">
                  <c:v>0.12975325385912731</c:v>
                </c:pt>
                <c:pt idx="85">
                  <c:v>0.13118432156758714</c:v>
                </c:pt>
                <c:pt idx="86">
                  <c:v>0.13261538927604699</c:v>
                </c:pt>
                <c:pt idx="87">
                  <c:v>0.13404645698450685</c:v>
                </c:pt>
                <c:pt idx="88">
                  <c:v>0.13547752469296667</c:v>
                </c:pt>
                <c:pt idx="89">
                  <c:v>0.13690859240142653</c:v>
                </c:pt>
                <c:pt idx="90">
                  <c:v>0.13833966010988635</c:v>
                </c:pt>
                <c:pt idx="91">
                  <c:v>0.13977072781834621</c:v>
                </c:pt>
                <c:pt idx="92">
                  <c:v>0.14120179552680603</c:v>
                </c:pt>
                <c:pt idx="93">
                  <c:v>0.14263286323526589</c:v>
                </c:pt>
                <c:pt idx="94">
                  <c:v>0.14406393094372574</c:v>
                </c:pt>
                <c:pt idx="95">
                  <c:v>0.14549499865218557</c:v>
                </c:pt>
                <c:pt idx="96">
                  <c:v>0.14692606636064542</c:v>
                </c:pt>
                <c:pt idx="97">
                  <c:v>0.14835713406910525</c:v>
                </c:pt>
                <c:pt idx="98">
                  <c:v>0.14978820177756511</c:v>
                </c:pt>
                <c:pt idx="99">
                  <c:v>0.15121926948602493</c:v>
                </c:pt>
              </c:numCache>
            </c:numRef>
          </c:cat>
          <c:val>
            <c:numRef>
              <c:f>'Grouped Efficient Frontier'!$AY$3:$AY$102</c:f>
              <c:numCache>
                <c:formatCode>0.00%</c:formatCode>
                <c:ptCount val="100"/>
                <c:pt idx="0">
                  <c:v>0.05</c:v>
                </c:pt>
                <c:pt idx="1">
                  <c:v>6.179670000000001E-2</c:v>
                </c:pt>
                <c:pt idx="2">
                  <c:v>7.4937199999999995E-2</c:v>
                </c:pt>
                <c:pt idx="3">
                  <c:v>8.1419500000000006E-2</c:v>
                </c:pt>
                <c:pt idx="4">
                  <c:v>8.7315300000000012E-2</c:v>
                </c:pt>
                <c:pt idx="5">
                  <c:v>9.2867200000000011E-2</c:v>
                </c:pt>
                <c:pt idx="6">
                  <c:v>9.8194100000000006E-2</c:v>
                </c:pt>
                <c:pt idx="7">
                  <c:v>0.10336330000000001</c:v>
                </c:pt>
                <c:pt idx="8">
                  <c:v>0.1084167</c:v>
                </c:pt>
                <c:pt idx="9">
                  <c:v>0.113382</c:v>
                </c:pt>
                <c:pt idx="10">
                  <c:v>0.11827840000000001</c:v>
                </c:pt>
                <c:pt idx="11">
                  <c:v>0.1231198</c:v>
                </c:pt>
                <c:pt idx="12">
                  <c:v>0.12791629999999998</c:v>
                </c:pt>
                <c:pt idx="13">
                  <c:v>0.13267590000000001</c:v>
                </c:pt>
                <c:pt idx="14">
                  <c:v>0.13740439999999998</c:v>
                </c:pt>
                <c:pt idx="15">
                  <c:v>0.14620810000000001</c:v>
                </c:pt>
                <c:pt idx="16">
                  <c:v>0.1710515</c:v>
                </c:pt>
                <c:pt idx="17">
                  <c:v>0.1958184</c:v>
                </c:pt>
                <c:pt idx="18">
                  <c:v>0.22126100000000001</c:v>
                </c:pt>
                <c:pt idx="19">
                  <c:v>0.23804310000000001</c:v>
                </c:pt>
                <c:pt idx="20">
                  <c:v>0.25449670000000002</c:v>
                </c:pt>
                <c:pt idx="21">
                  <c:v>0.27067359999999996</c:v>
                </c:pt>
                <c:pt idx="22">
                  <c:v>0.28661399999999998</c:v>
                </c:pt>
                <c:pt idx="23">
                  <c:v>0.30235050000000002</c:v>
                </c:pt>
                <c:pt idx="24">
                  <c:v>0.31790949999999996</c:v>
                </c:pt>
                <c:pt idx="25">
                  <c:v>0.33331300000000003</c:v>
                </c:pt>
                <c:pt idx="26">
                  <c:v>0.34857920000000003</c:v>
                </c:pt>
                <c:pt idx="27">
                  <c:v>0.36372359999999998</c:v>
                </c:pt>
                <c:pt idx="28">
                  <c:v>0.37875920000000002</c:v>
                </c:pt>
                <c:pt idx="29">
                  <c:v>0.39928939999999996</c:v>
                </c:pt>
                <c:pt idx="30">
                  <c:v>0.44767300000000004</c:v>
                </c:pt>
                <c:pt idx="31">
                  <c:v>0.49468890000000004</c:v>
                </c:pt>
                <c:pt idx="32">
                  <c:v>0.50753789999999999</c:v>
                </c:pt>
                <c:pt idx="33">
                  <c:v>0.52028090000000005</c:v>
                </c:pt>
                <c:pt idx="34">
                  <c:v>0.53292839999999997</c:v>
                </c:pt>
                <c:pt idx="35">
                  <c:v>0.53385031913174741</c:v>
                </c:pt>
                <c:pt idx="36">
                  <c:v>0.52357126688806066</c:v>
                </c:pt>
                <c:pt idx="37">
                  <c:v>0.51341696047319296</c:v>
                </c:pt>
                <c:pt idx="38">
                  <c:v>0.50338588598085821</c:v>
                </c:pt>
                <c:pt idx="39">
                  <c:v>0.5</c:v>
                </c:pt>
                <c:pt idx="40">
                  <c:v>0.54007080000000007</c:v>
                </c:pt>
                <c:pt idx="41">
                  <c:v>0.53025049999999996</c:v>
                </c:pt>
                <c:pt idx="42">
                  <c:v>0.52044199999999996</c:v>
                </c:pt>
                <c:pt idx="43">
                  <c:v>0.51094419999999996</c:v>
                </c:pt>
                <c:pt idx="44">
                  <c:v>0.50171299999999996</c:v>
                </c:pt>
                <c:pt idx="45">
                  <c:v>0.49271359999999997</c:v>
                </c:pt>
                <c:pt idx="46">
                  <c:v>0.48391739999999994</c:v>
                </c:pt>
                <c:pt idx="47">
                  <c:v>0.47530089999999997</c:v>
                </c:pt>
                <c:pt idx="48">
                  <c:v>0.4668446</c:v>
                </c:pt>
                <c:pt idx="49">
                  <c:v>0.45853179999999999</c:v>
                </c:pt>
                <c:pt idx="50">
                  <c:v>0.45034849999999998</c:v>
                </c:pt>
                <c:pt idx="51">
                  <c:v>0.44228230000000002</c:v>
                </c:pt>
                <c:pt idx="52">
                  <c:v>0.43432320000000002</c:v>
                </c:pt>
                <c:pt idx="53">
                  <c:v>0.42646139999999999</c:v>
                </c:pt>
                <c:pt idx="54">
                  <c:v>0.41868910000000004</c:v>
                </c:pt>
                <c:pt idx="55">
                  <c:v>0.40881329999999999</c:v>
                </c:pt>
                <c:pt idx="56">
                  <c:v>0.39937084473684209</c:v>
                </c:pt>
                <c:pt idx="57">
                  <c:v>0.38992838947368419</c:v>
                </c:pt>
                <c:pt idx="58">
                  <c:v>0.38048593421052629</c:v>
                </c:pt>
                <c:pt idx="59">
                  <c:v>0.37104347894736839</c:v>
                </c:pt>
                <c:pt idx="60">
                  <c:v>0.36160102368421049</c:v>
                </c:pt>
                <c:pt idx="61">
                  <c:v>0.35215856842105259</c:v>
                </c:pt>
                <c:pt idx="62">
                  <c:v>0.34271611315789469</c:v>
                </c:pt>
                <c:pt idx="63">
                  <c:v>0.33327365789473679</c:v>
                </c:pt>
                <c:pt idx="64">
                  <c:v>0.32383120263157888</c:v>
                </c:pt>
                <c:pt idx="65">
                  <c:v>0.31438874736842098</c:v>
                </c:pt>
                <c:pt idx="66">
                  <c:v>0.30494629210526308</c:v>
                </c:pt>
                <c:pt idx="67">
                  <c:v>0.29550383684210518</c:v>
                </c:pt>
                <c:pt idx="68">
                  <c:v>0.28606138157894728</c:v>
                </c:pt>
                <c:pt idx="69">
                  <c:v>0.27661892631578938</c:v>
                </c:pt>
                <c:pt idx="70">
                  <c:v>0.26717647105263148</c:v>
                </c:pt>
                <c:pt idx="71">
                  <c:v>0.25773401578947358</c:v>
                </c:pt>
                <c:pt idx="72">
                  <c:v>0.24829156052631568</c:v>
                </c:pt>
                <c:pt idx="73">
                  <c:v>0.23884910526315778</c:v>
                </c:pt>
                <c:pt idx="74">
                  <c:v>0.22940664999999988</c:v>
                </c:pt>
                <c:pt idx="75">
                  <c:v>0.21996419473684198</c:v>
                </c:pt>
                <c:pt idx="76">
                  <c:v>0.21052173947368408</c:v>
                </c:pt>
                <c:pt idx="77">
                  <c:v>0.20107928421052618</c:v>
                </c:pt>
                <c:pt idx="78">
                  <c:v>0.19163682894736828</c:v>
                </c:pt>
                <c:pt idx="79">
                  <c:v>0.18219437368421038</c:v>
                </c:pt>
                <c:pt idx="80">
                  <c:v>0.17275191842105247</c:v>
                </c:pt>
                <c:pt idx="81">
                  <c:v>0.16330946315789457</c:v>
                </c:pt>
                <c:pt idx="82">
                  <c:v>0.15386700789473667</c:v>
                </c:pt>
                <c:pt idx="83">
                  <c:v>0.14442455263157877</c:v>
                </c:pt>
                <c:pt idx="84">
                  <c:v>0.13498209736842087</c:v>
                </c:pt>
                <c:pt idx="85">
                  <c:v>0.12553964210526297</c:v>
                </c:pt>
                <c:pt idx="86">
                  <c:v>0.11609718684210507</c:v>
                </c:pt>
                <c:pt idx="87">
                  <c:v>0.10665473157894717</c:v>
                </c:pt>
                <c:pt idx="88">
                  <c:v>9.721227631578927E-2</c:v>
                </c:pt>
                <c:pt idx="89">
                  <c:v>8.7769821052631369E-2</c:v>
                </c:pt>
                <c:pt idx="90">
                  <c:v>7.8327365789473469E-2</c:v>
                </c:pt>
                <c:pt idx="91">
                  <c:v>6.8884910526315568E-2</c:v>
                </c:pt>
                <c:pt idx="92">
                  <c:v>5.9442455263157674E-2</c:v>
                </c:pt>
                <c:pt idx="93">
                  <c:v>0.05</c:v>
                </c:pt>
              </c:numCache>
            </c:numRef>
          </c:val>
          <c:extLst>
            <c:ext xmlns:c16="http://schemas.microsoft.com/office/drawing/2014/chart" uri="{C3380CC4-5D6E-409C-BE32-E72D297353CC}">
              <c16:uniqueId val="{00000001-F52C-4639-BF8E-E61E53FDF9CD}"/>
            </c:ext>
          </c:extLst>
        </c:ser>
        <c:ser>
          <c:idx val="1"/>
          <c:order val="2"/>
          <c:tx>
            <c:strRef>
              <c:f>'Grouped Efficient Frontier'!$AZ$2</c:f>
              <c:strCache>
                <c:ptCount val="1"/>
                <c:pt idx="0">
                  <c:v>Developed Equity</c:v>
                </c:pt>
              </c:strCache>
            </c:strRef>
          </c:tx>
          <c:spPr>
            <a:solidFill>
              <a:schemeClr val="accent6"/>
            </a:solidFill>
          </c:spPr>
          <c:cat>
            <c:numRef>
              <c:f>'Grouped Efficient Frontier'!$AU$3:$AU$102</c:f>
              <c:numCache>
                <c:formatCode>0.00%</c:formatCode>
                <c:ptCount val="100"/>
                <c:pt idx="0">
                  <c:v>9.543566348500539E-3</c:v>
                </c:pt>
                <c:pt idx="1">
                  <c:v>1.097463405696039E-2</c:v>
                </c:pt>
                <c:pt idx="2">
                  <c:v>1.2405701765420229E-2</c:v>
                </c:pt>
                <c:pt idx="3">
                  <c:v>1.3836769473880071E-2</c:v>
                </c:pt>
                <c:pt idx="4">
                  <c:v>1.526783718233991E-2</c:v>
                </c:pt>
                <c:pt idx="5">
                  <c:v>1.6698904890799761E-2</c:v>
                </c:pt>
                <c:pt idx="6">
                  <c:v>1.8129972599259601E-2</c:v>
                </c:pt>
                <c:pt idx="7">
                  <c:v>1.9561040307719438E-2</c:v>
                </c:pt>
                <c:pt idx="8">
                  <c:v>2.0992108016179279E-2</c:v>
                </c:pt>
                <c:pt idx="9">
                  <c:v>2.242317572463913E-2</c:v>
                </c:pt>
                <c:pt idx="10">
                  <c:v>2.3854243433098971E-2</c:v>
                </c:pt>
                <c:pt idx="11">
                  <c:v>2.5285311141558808E-2</c:v>
                </c:pt>
                <c:pt idx="12">
                  <c:v>2.6716378850018662E-2</c:v>
                </c:pt>
                <c:pt idx="13">
                  <c:v>2.8147446558478499E-2</c:v>
                </c:pt>
                <c:pt idx="14">
                  <c:v>2.957851426693834E-2</c:v>
                </c:pt>
                <c:pt idx="15">
                  <c:v>3.100958197539818E-2</c:v>
                </c:pt>
                <c:pt idx="16">
                  <c:v>3.2440649683858028E-2</c:v>
                </c:pt>
                <c:pt idx="17">
                  <c:v>3.3871717392317868E-2</c:v>
                </c:pt>
                <c:pt idx="18">
                  <c:v>3.5302785100777709E-2</c:v>
                </c:pt>
                <c:pt idx="19">
                  <c:v>3.6733852809237549E-2</c:v>
                </c:pt>
                <c:pt idx="20">
                  <c:v>3.816492051769739E-2</c:v>
                </c:pt>
                <c:pt idx="21">
                  <c:v>3.9595988226157244E-2</c:v>
                </c:pt>
                <c:pt idx="22">
                  <c:v>4.1027055934617078E-2</c:v>
                </c:pt>
                <c:pt idx="23">
                  <c:v>4.2458123643076925E-2</c:v>
                </c:pt>
                <c:pt idx="24">
                  <c:v>4.3889191351536766E-2</c:v>
                </c:pt>
                <c:pt idx="25">
                  <c:v>4.5320259059996613E-2</c:v>
                </c:pt>
                <c:pt idx="26">
                  <c:v>4.6751326768456447E-2</c:v>
                </c:pt>
                <c:pt idx="27">
                  <c:v>4.8182394476916288E-2</c:v>
                </c:pt>
                <c:pt idx="28">
                  <c:v>4.9613462185376128E-2</c:v>
                </c:pt>
                <c:pt idx="29">
                  <c:v>5.1044529893835983E-2</c:v>
                </c:pt>
                <c:pt idx="30">
                  <c:v>5.2475597602295816E-2</c:v>
                </c:pt>
                <c:pt idx="31">
                  <c:v>5.3906665310755664E-2</c:v>
                </c:pt>
                <c:pt idx="32">
                  <c:v>5.5337733019215497E-2</c:v>
                </c:pt>
                <c:pt idx="33">
                  <c:v>5.6768800727675338E-2</c:v>
                </c:pt>
                <c:pt idx="34">
                  <c:v>5.8199868436135185E-2</c:v>
                </c:pt>
                <c:pt idx="35">
                  <c:v>5.9630936144595026E-2</c:v>
                </c:pt>
                <c:pt idx="36">
                  <c:v>6.1062003853054873E-2</c:v>
                </c:pt>
                <c:pt idx="37">
                  <c:v>6.2493071561514714E-2</c:v>
                </c:pt>
                <c:pt idx="38">
                  <c:v>6.3924139269974548E-2</c:v>
                </c:pt>
                <c:pt idx="39">
                  <c:v>6.5355206978434388E-2</c:v>
                </c:pt>
                <c:pt idx="40">
                  <c:v>6.6786274686894243E-2</c:v>
                </c:pt>
                <c:pt idx="41">
                  <c:v>6.8217342395354083E-2</c:v>
                </c:pt>
                <c:pt idx="42">
                  <c:v>6.9648410103813937E-2</c:v>
                </c:pt>
                <c:pt idx="43">
                  <c:v>7.1079477812273778E-2</c:v>
                </c:pt>
                <c:pt idx="44">
                  <c:v>7.2510545520733605E-2</c:v>
                </c:pt>
                <c:pt idx="45">
                  <c:v>7.3941613229193445E-2</c:v>
                </c:pt>
                <c:pt idx="46">
                  <c:v>7.5372680937653286E-2</c:v>
                </c:pt>
                <c:pt idx="47">
                  <c:v>7.680374864611314E-2</c:v>
                </c:pt>
                <c:pt idx="48">
                  <c:v>7.8234816354572995E-2</c:v>
                </c:pt>
                <c:pt idx="49">
                  <c:v>7.9665884063032821E-2</c:v>
                </c:pt>
                <c:pt idx="50">
                  <c:v>8.1096951771492676E-2</c:v>
                </c:pt>
                <c:pt idx="51">
                  <c:v>8.2528019479952502E-2</c:v>
                </c:pt>
                <c:pt idx="52">
                  <c:v>8.3959087188412357E-2</c:v>
                </c:pt>
                <c:pt idx="53">
                  <c:v>8.5390154896872197E-2</c:v>
                </c:pt>
                <c:pt idx="54">
                  <c:v>8.6821222605332038E-2</c:v>
                </c:pt>
                <c:pt idx="55">
                  <c:v>8.8252290313791892E-2</c:v>
                </c:pt>
                <c:pt idx="56">
                  <c:v>8.9683358022251719E-2</c:v>
                </c:pt>
                <c:pt idx="57">
                  <c:v>9.1114425730711573E-2</c:v>
                </c:pt>
                <c:pt idx="58">
                  <c:v>9.2545493439171414E-2</c:v>
                </c:pt>
                <c:pt idx="59">
                  <c:v>9.3976561147631255E-2</c:v>
                </c:pt>
                <c:pt idx="60">
                  <c:v>9.5407628856091081E-2</c:v>
                </c:pt>
                <c:pt idx="61">
                  <c:v>9.6838696564550922E-2</c:v>
                </c:pt>
                <c:pt idx="62">
                  <c:v>9.8269764273010776E-2</c:v>
                </c:pt>
                <c:pt idx="63">
                  <c:v>9.9700831981470617E-2</c:v>
                </c:pt>
                <c:pt idx="64">
                  <c:v>0.10113189968993046</c:v>
                </c:pt>
                <c:pt idx="65">
                  <c:v>0.1025629673983903</c:v>
                </c:pt>
                <c:pt idx="66">
                  <c:v>0.10399403510685014</c:v>
                </c:pt>
                <c:pt idx="67">
                  <c:v>0.10542510281530999</c:v>
                </c:pt>
                <c:pt idx="68">
                  <c:v>0.10685617052376983</c:v>
                </c:pt>
                <c:pt idx="69">
                  <c:v>0.10828723823222967</c:v>
                </c:pt>
                <c:pt idx="70">
                  <c:v>0.10971830594068951</c:v>
                </c:pt>
                <c:pt idx="71">
                  <c:v>0.11114937364914936</c:v>
                </c:pt>
                <c:pt idx="72">
                  <c:v>0.11258044135760921</c:v>
                </c:pt>
                <c:pt idx="73">
                  <c:v>0.11401150906606905</c:v>
                </c:pt>
                <c:pt idx="74">
                  <c:v>0.11544257677452889</c:v>
                </c:pt>
                <c:pt idx="75">
                  <c:v>0.11687364448298872</c:v>
                </c:pt>
                <c:pt idx="76">
                  <c:v>0.11830471219144856</c:v>
                </c:pt>
                <c:pt idx="77">
                  <c:v>0.11973577989990841</c:v>
                </c:pt>
                <c:pt idx="78">
                  <c:v>0.12116684760836824</c:v>
                </c:pt>
                <c:pt idx="79">
                  <c:v>0.12259791531682809</c:v>
                </c:pt>
                <c:pt idx="80">
                  <c:v>0.12402898302528793</c:v>
                </c:pt>
                <c:pt idx="81">
                  <c:v>0.1254600507337478</c:v>
                </c:pt>
                <c:pt idx="82">
                  <c:v>0.12689111844220763</c:v>
                </c:pt>
                <c:pt idx="83">
                  <c:v>0.12832218615066746</c:v>
                </c:pt>
                <c:pt idx="84">
                  <c:v>0.12975325385912731</c:v>
                </c:pt>
                <c:pt idx="85">
                  <c:v>0.13118432156758714</c:v>
                </c:pt>
                <c:pt idx="86">
                  <c:v>0.13261538927604699</c:v>
                </c:pt>
                <c:pt idx="87">
                  <c:v>0.13404645698450685</c:v>
                </c:pt>
                <c:pt idx="88">
                  <c:v>0.13547752469296667</c:v>
                </c:pt>
                <c:pt idx="89">
                  <c:v>0.13690859240142653</c:v>
                </c:pt>
                <c:pt idx="90">
                  <c:v>0.13833966010988635</c:v>
                </c:pt>
                <c:pt idx="91">
                  <c:v>0.13977072781834621</c:v>
                </c:pt>
                <c:pt idx="92">
                  <c:v>0.14120179552680603</c:v>
                </c:pt>
                <c:pt idx="93">
                  <c:v>0.14263286323526589</c:v>
                </c:pt>
                <c:pt idx="94">
                  <c:v>0.14406393094372574</c:v>
                </c:pt>
                <c:pt idx="95">
                  <c:v>0.14549499865218557</c:v>
                </c:pt>
                <c:pt idx="96">
                  <c:v>0.14692606636064542</c:v>
                </c:pt>
                <c:pt idx="97">
                  <c:v>0.14835713406910525</c:v>
                </c:pt>
                <c:pt idx="98">
                  <c:v>0.14978820177756511</c:v>
                </c:pt>
                <c:pt idx="99">
                  <c:v>0.15121926948602493</c:v>
                </c:pt>
              </c:numCache>
            </c:numRef>
          </c:cat>
          <c:val>
            <c:numRef>
              <c:f>'Grouped Efficient Frontier'!$AZ$3:$AZ$102</c:f>
              <c:numCache>
                <c:formatCode>0.00%</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9.2994845160404155E-3</c:v>
                </c:pt>
                <c:pt idx="42">
                  <c:v>1.8318534746392303E-2</c:v>
                </c:pt>
                <c:pt idx="43">
                  <c:v>2.4102627321297452E-2</c:v>
                </c:pt>
                <c:pt idx="44">
                  <c:v>2.9644735303753268E-2</c:v>
                </c:pt>
                <c:pt idx="45">
                  <c:v>3.497645293862707E-2</c:v>
                </c:pt>
                <c:pt idx="46">
                  <c:v>4.0123782109980424E-2</c:v>
                </c:pt>
                <c:pt idx="47">
                  <c:v>4.5107938136281653E-2</c:v>
                </c:pt>
                <c:pt idx="48">
                  <c:v>4.9946772589620679E-2</c:v>
                </c:pt>
                <c:pt idx="49">
                  <c:v>5.4655337640782627E-2</c:v>
                </c:pt>
                <c:pt idx="50">
                  <c:v>5.9246350627056507E-2</c:v>
                </c:pt>
                <c:pt idx="51">
                  <c:v>6.3731096904655421E-2</c:v>
                </c:pt>
                <c:pt idx="52">
                  <c:v>6.8118615637433835E-2</c:v>
                </c:pt>
                <c:pt idx="53">
                  <c:v>7.2417823434427014E-2</c:v>
                </c:pt>
                <c:pt idx="54">
                  <c:v>7.6635809438092464E-2</c:v>
                </c:pt>
                <c:pt idx="55">
                  <c:v>8.2762976680897049E-2</c:v>
                </c:pt>
                <c:pt idx="56">
                  <c:v>9.1333146576052238E-2</c:v>
                </c:pt>
                <c:pt idx="57">
                  <c:v>9.9903338317160847E-2</c:v>
                </c:pt>
                <c:pt idx="58">
                  <c:v>0.10847352317865039</c:v>
                </c:pt>
                <c:pt idx="59">
                  <c:v>0.11704370131586828</c:v>
                </c:pt>
                <c:pt idx="60">
                  <c:v>0.12561389445288168</c:v>
                </c:pt>
                <c:pt idx="61">
                  <c:v>0.13418405033949002</c:v>
                </c:pt>
                <c:pt idx="62">
                  <c:v>0.14275423718202418</c:v>
                </c:pt>
                <c:pt idx="63">
                  <c:v>0.15132441742643826</c:v>
                </c:pt>
                <c:pt idx="64">
                  <c:v>0.15989450887060044</c:v>
                </c:pt>
                <c:pt idx="65">
                  <c:v>0.16846475108003101</c:v>
                </c:pt>
                <c:pt idx="66">
                  <c:v>0.17703487547360119</c:v>
                </c:pt>
                <c:pt idx="67">
                  <c:v>0.18560511691676185</c:v>
                </c:pt>
                <c:pt idx="68">
                  <c:v>0.19417527415424687</c:v>
                </c:pt>
                <c:pt idx="69">
                  <c:v>0.20274548460163869</c:v>
                </c:pt>
                <c:pt idx="70">
                  <c:v>0.21131558380648346</c:v>
                </c:pt>
                <c:pt idx="71">
                  <c:v>0.21988580675966574</c:v>
                </c:pt>
                <c:pt idx="72">
                  <c:v>0.22845590098382298</c:v>
                </c:pt>
                <c:pt idx="73">
                  <c:v>0.23702610869424959</c:v>
                </c:pt>
                <c:pt idx="74">
                  <c:v>0.24559626327927156</c:v>
                </c:pt>
                <c:pt idx="75">
                  <c:v>0.25416647048244989</c:v>
                </c:pt>
                <c:pt idx="76">
                  <c:v>0.26273667014976415</c:v>
                </c:pt>
                <c:pt idx="77">
                  <c:v>0.27130680661339351</c:v>
                </c:pt>
                <c:pt idx="78">
                  <c:v>0.27987695774957222</c:v>
                </c:pt>
                <c:pt idx="79">
                  <c:v>0.28844713368167429</c:v>
                </c:pt>
                <c:pt idx="80">
                  <c:v>0.29701735564219056</c:v>
                </c:pt>
                <c:pt idx="81">
                  <c:v>0.30558748142057623</c:v>
                </c:pt>
                <c:pt idx="82">
                  <c:v>0.31415767584056209</c:v>
                </c:pt>
                <c:pt idx="83">
                  <c:v>0.3227279048805502</c:v>
                </c:pt>
                <c:pt idx="84">
                  <c:v>0.33129806919756799</c:v>
                </c:pt>
                <c:pt idx="85">
                  <c:v>0.33986825069715071</c:v>
                </c:pt>
                <c:pt idx="86">
                  <c:v>0.34843839080362682</c:v>
                </c:pt>
                <c:pt idx="87">
                  <c:v>0.35700857880255482</c:v>
                </c:pt>
                <c:pt idx="88">
                  <c:v>0.36557875597113138</c:v>
                </c:pt>
                <c:pt idx="89">
                  <c:v>0.37414893207209432</c:v>
                </c:pt>
                <c:pt idx="90">
                  <c:v>0.38271907525911386</c:v>
                </c:pt>
                <c:pt idx="91">
                  <c:v>0.39128928304494964</c:v>
                </c:pt>
                <c:pt idx="92">
                  <c:v>0.39985946444503001</c:v>
                </c:pt>
                <c:pt idx="93">
                  <c:v>0.40842965454545443</c:v>
                </c:pt>
              </c:numCache>
            </c:numRef>
          </c:val>
          <c:extLst>
            <c:ext xmlns:c16="http://schemas.microsoft.com/office/drawing/2014/chart" uri="{C3380CC4-5D6E-409C-BE32-E72D297353CC}">
              <c16:uniqueId val="{00000002-F52C-4639-BF8E-E61E53FDF9CD}"/>
            </c:ext>
          </c:extLst>
        </c:ser>
        <c:ser>
          <c:idx val="8"/>
          <c:order val="3"/>
          <c:tx>
            <c:strRef>
              <c:f>'Grouped Efficient Frontier'!$BA$2</c:f>
              <c:strCache>
                <c:ptCount val="1"/>
                <c:pt idx="0">
                  <c:v>Emerging Equity</c:v>
                </c:pt>
              </c:strCache>
            </c:strRef>
          </c:tx>
          <c:spPr>
            <a:solidFill>
              <a:schemeClr val="tx2"/>
            </a:solidFill>
          </c:spPr>
          <c:cat>
            <c:numRef>
              <c:f>'Grouped Efficient Frontier'!$AU$3:$AU$102</c:f>
              <c:numCache>
                <c:formatCode>0.00%</c:formatCode>
                <c:ptCount val="100"/>
                <c:pt idx="0">
                  <c:v>9.543566348500539E-3</c:v>
                </c:pt>
                <c:pt idx="1">
                  <c:v>1.097463405696039E-2</c:v>
                </c:pt>
                <c:pt idx="2">
                  <c:v>1.2405701765420229E-2</c:v>
                </c:pt>
                <c:pt idx="3">
                  <c:v>1.3836769473880071E-2</c:v>
                </c:pt>
                <c:pt idx="4">
                  <c:v>1.526783718233991E-2</c:v>
                </c:pt>
                <c:pt idx="5">
                  <c:v>1.6698904890799761E-2</c:v>
                </c:pt>
                <c:pt idx="6">
                  <c:v>1.8129972599259601E-2</c:v>
                </c:pt>
                <c:pt idx="7">
                  <c:v>1.9561040307719438E-2</c:v>
                </c:pt>
                <c:pt idx="8">
                  <c:v>2.0992108016179279E-2</c:v>
                </c:pt>
                <c:pt idx="9">
                  <c:v>2.242317572463913E-2</c:v>
                </c:pt>
                <c:pt idx="10">
                  <c:v>2.3854243433098971E-2</c:v>
                </c:pt>
                <c:pt idx="11">
                  <c:v>2.5285311141558808E-2</c:v>
                </c:pt>
                <c:pt idx="12">
                  <c:v>2.6716378850018662E-2</c:v>
                </c:pt>
                <c:pt idx="13">
                  <c:v>2.8147446558478499E-2</c:v>
                </c:pt>
                <c:pt idx="14">
                  <c:v>2.957851426693834E-2</c:v>
                </c:pt>
                <c:pt idx="15">
                  <c:v>3.100958197539818E-2</c:v>
                </c:pt>
                <c:pt idx="16">
                  <c:v>3.2440649683858028E-2</c:v>
                </c:pt>
                <c:pt idx="17">
                  <c:v>3.3871717392317868E-2</c:v>
                </c:pt>
                <c:pt idx="18">
                  <c:v>3.5302785100777709E-2</c:v>
                </c:pt>
                <c:pt idx="19">
                  <c:v>3.6733852809237549E-2</c:v>
                </c:pt>
                <c:pt idx="20">
                  <c:v>3.816492051769739E-2</c:v>
                </c:pt>
                <c:pt idx="21">
                  <c:v>3.9595988226157244E-2</c:v>
                </c:pt>
                <c:pt idx="22">
                  <c:v>4.1027055934617078E-2</c:v>
                </c:pt>
                <c:pt idx="23">
                  <c:v>4.2458123643076925E-2</c:v>
                </c:pt>
                <c:pt idx="24">
                  <c:v>4.3889191351536766E-2</c:v>
                </c:pt>
                <c:pt idx="25">
                  <c:v>4.5320259059996613E-2</c:v>
                </c:pt>
                <c:pt idx="26">
                  <c:v>4.6751326768456447E-2</c:v>
                </c:pt>
                <c:pt idx="27">
                  <c:v>4.8182394476916288E-2</c:v>
                </c:pt>
                <c:pt idx="28">
                  <c:v>4.9613462185376128E-2</c:v>
                </c:pt>
                <c:pt idx="29">
                  <c:v>5.1044529893835983E-2</c:v>
                </c:pt>
                <c:pt idx="30">
                  <c:v>5.2475597602295816E-2</c:v>
                </c:pt>
                <c:pt idx="31">
                  <c:v>5.3906665310755664E-2</c:v>
                </c:pt>
                <c:pt idx="32">
                  <c:v>5.5337733019215497E-2</c:v>
                </c:pt>
                <c:pt idx="33">
                  <c:v>5.6768800727675338E-2</c:v>
                </c:pt>
                <c:pt idx="34">
                  <c:v>5.8199868436135185E-2</c:v>
                </c:pt>
                <c:pt idx="35">
                  <c:v>5.9630936144595026E-2</c:v>
                </c:pt>
                <c:pt idx="36">
                  <c:v>6.1062003853054873E-2</c:v>
                </c:pt>
                <c:pt idx="37">
                  <c:v>6.2493071561514714E-2</c:v>
                </c:pt>
                <c:pt idx="38">
                  <c:v>6.3924139269974548E-2</c:v>
                </c:pt>
                <c:pt idx="39">
                  <c:v>6.5355206978434388E-2</c:v>
                </c:pt>
                <c:pt idx="40">
                  <c:v>6.6786274686894243E-2</c:v>
                </c:pt>
                <c:pt idx="41">
                  <c:v>6.8217342395354083E-2</c:v>
                </c:pt>
                <c:pt idx="42">
                  <c:v>6.9648410103813937E-2</c:v>
                </c:pt>
                <c:pt idx="43">
                  <c:v>7.1079477812273778E-2</c:v>
                </c:pt>
                <c:pt idx="44">
                  <c:v>7.2510545520733605E-2</c:v>
                </c:pt>
                <c:pt idx="45">
                  <c:v>7.3941613229193445E-2</c:v>
                </c:pt>
                <c:pt idx="46">
                  <c:v>7.5372680937653286E-2</c:v>
                </c:pt>
                <c:pt idx="47">
                  <c:v>7.680374864611314E-2</c:v>
                </c:pt>
                <c:pt idx="48">
                  <c:v>7.8234816354572995E-2</c:v>
                </c:pt>
                <c:pt idx="49">
                  <c:v>7.9665884063032821E-2</c:v>
                </c:pt>
                <c:pt idx="50">
                  <c:v>8.1096951771492676E-2</c:v>
                </c:pt>
                <c:pt idx="51">
                  <c:v>8.2528019479952502E-2</c:v>
                </c:pt>
                <c:pt idx="52">
                  <c:v>8.3959087188412357E-2</c:v>
                </c:pt>
                <c:pt idx="53">
                  <c:v>8.5390154896872197E-2</c:v>
                </c:pt>
                <c:pt idx="54">
                  <c:v>8.6821222605332038E-2</c:v>
                </c:pt>
                <c:pt idx="55">
                  <c:v>8.8252290313791892E-2</c:v>
                </c:pt>
                <c:pt idx="56">
                  <c:v>8.9683358022251719E-2</c:v>
                </c:pt>
                <c:pt idx="57">
                  <c:v>9.1114425730711573E-2</c:v>
                </c:pt>
                <c:pt idx="58">
                  <c:v>9.2545493439171414E-2</c:v>
                </c:pt>
                <c:pt idx="59">
                  <c:v>9.3976561147631255E-2</c:v>
                </c:pt>
                <c:pt idx="60">
                  <c:v>9.5407628856091081E-2</c:v>
                </c:pt>
                <c:pt idx="61">
                  <c:v>9.6838696564550922E-2</c:v>
                </c:pt>
                <c:pt idx="62">
                  <c:v>9.8269764273010776E-2</c:v>
                </c:pt>
                <c:pt idx="63">
                  <c:v>9.9700831981470617E-2</c:v>
                </c:pt>
                <c:pt idx="64">
                  <c:v>0.10113189968993046</c:v>
                </c:pt>
                <c:pt idx="65">
                  <c:v>0.1025629673983903</c:v>
                </c:pt>
                <c:pt idx="66">
                  <c:v>0.10399403510685014</c:v>
                </c:pt>
                <c:pt idx="67">
                  <c:v>0.10542510281530999</c:v>
                </c:pt>
                <c:pt idx="68">
                  <c:v>0.10685617052376983</c:v>
                </c:pt>
                <c:pt idx="69">
                  <c:v>0.10828723823222967</c:v>
                </c:pt>
                <c:pt idx="70">
                  <c:v>0.10971830594068951</c:v>
                </c:pt>
                <c:pt idx="71">
                  <c:v>0.11114937364914936</c:v>
                </c:pt>
                <c:pt idx="72">
                  <c:v>0.11258044135760921</c:v>
                </c:pt>
                <c:pt idx="73">
                  <c:v>0.11401150906606905</c:v>
                </c:pt>
                <c:pt idx="74">
                  <c:v>0.11544257677452889</c:v>
                </c:pt>
                <c:pt idx="75">
                  <c:v>0.11687364448298872</c:v>
                </c:pt>
                <c:pt idx="76">
                  <c:v>0.11830471219144856</c:v>
                </c:pt>
                <c:pt idx="77">
                  <c:v>0.11973577989990841</c:v>
                </c:pt>
                <c:pt idx="78">
                  <c:v>0.12116684760836824</c:v>
                </c:pt>
                <c:pt idx="79">
                  <c:v>0.12259791531682809</c:v>
                </c:pt>
                <c:pt idx="80">
                  <c:v>0.12402898302528793</c:v>
                </c:pt>
                <c:pt idx="81">
                  <c:v>0.1254600507337478</c:v>
                </c:pt>
                <c:pt idx="82">
                  <c:v>0.12689111844220763</c:v>
                </c:pt>
                <c:pt idx="83">
                  <c:v>0.12832218615066746</c:v>
                </c:pt>
                <c:pt idx="84">
                  <c:v>0.12975325385912731</c:v>
                </c:pt>
                <c:pt idx="85">
                  <c:v>0.13118432156758714</c:v>
                </c:pt>
                <c:pt idx="86">
                  <c:v>0.13261538927604699</c:v>
                </c:pt>
                <c:pt idx="87">
                  <c:v>0.13404645698450685</c:v>
                </c:pt>
                <c:pt idx="88">
                  <c:v>0.13547752469296667</c:v>
                </c:pt>
                <c:pt idx="89">
                  <c:v>0.13690859240142653</c:v>
                </c:pt>
                <c:pt idx="90">
                  <c:v>0.13833966010988635</c:v>
                </c:pt>
                <c:pt idx="91">
                  <c:v>0.13977072781834621</c:v>
                </c:pt>
                <c:pt idx="92">
                  <c:v>0.14120179552680603</c:v>
                </c:pt>
                <c:pt idx="93">
                  <c:v>0.14263286323526589</c:v>
                </c:pt>
                <c:pt idx="94">
                  <c:v>0.14406393094372574</c:v>
                </c:pt>
                <c:pt idx="95">
                  <c:v>0.14549499865218557</c:v>
                </c:pt>
                <c:pt idx="96">
                  <c:v>0.14692606636064542</c:v>
                </c:pt>
                <c:pt idx="97">
                  <c:v>0.14835713406910525</c:v>
                </c:pt>
                <c:pt idx="98">
                  <c:v>0.14978820177756511</c:v>
                </c:pt>
                <c:pt idx="99">
                  <c:v>0.15121926948602493</c:v>
                </c:pt>
              </c:numCache>
            </c:numRef>
          </c:cat>
          <c:val>
            <c:numRef>
              <c:f>'Grouped Efficient Frontier'!$BA$3:$BA$102</c:f>
              <c:numCache>
                <c:formatCode>0.00%</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9.4651548395978391E-4</c:v>
                </c:pt>
                <c:pt idx="42">
                  <c:v>1.864465253607759E-3</c:v>
                </c:pt>
                <c:pt idx="43">
                  <c:v>2.4531726787025664E-3</c:v>
                </c:pt>
                <c:pt idx="44">
                  <c:v>3.0172646962467013E-3</c:v>
                </c:pt>
                <c:pt idx="45">
                  <c:v>3.5599470613730672E-3</c:v>
                </c:pt>
                <c:pt idx="46">
                  <c:v>4.0838178900197003E-3</c:v>
                </c:pt>
                <c:pt idx="47">
                  <c:v>4.5911618637183432E-3</c:v>
                </c:pt>
                <c:pt idx="48">
                  <c:v>5.0836274103791337E-3</c:v>
                </c:pt>
                <c:pt idx="49">
                  <c:v>5.5628623592173729E-3</c:v>
                </c:pt>
                <c:pt idx="50">
                  <c:v>6.0301493729435635E-3</c:v>
                </c:pt>
                <c:pt idx="51">
                  <c:v>6.4866030953445175E-3</c:v>
                </c:pt>
                <c:pt idx="52">
                  <c:v>6.9331843625661665E-3</c:v>
                </c:pt>
                <c:pt idx="53">
                  <c:v>7.3707765655729729E-3</c:v>
                </c:pt>
                <c:pt idx="54">
                  <c:v>7.8000905619074329E-3</c:v>
                </c:pt>
                <c:pt idx="55">
                  <c:v>8.4237233191029048E-3</c:v>
                </c:pt>
                <c:pt idx="56">
                  <c:v>9.2960086871057279E-3</c:v>
                </c:pt>
                <c:pt idx="57">
                  <c:v>1.0168272209154797E-2</c:v>
                </c:pt>
                <c:pt idx="58">
                  <c:v>1.1040542610823378E-2</c:v>
                </c:pt>
                <c:pt idx="59">
                  <c:v>1.1912819736763391E-2</c:v>
                </c:pt>
                <c:pt idx="60">
                  <c:v>1.2785081862907666E-2</c:v>
                </c:pt>
                <c:pt idx="61">
                  <c:v>1.3657381239457339E-2</c:v>
                </c:pt>
                <c:pt idx="62">
                  <c:v>1.4529649660081079E-2</c:v>
                </c:pt>
                <c:pt idx="63">
                  <c:v>1.5401924678824896E-2</c:v>
                </c:pt>
                <c:pt idx="64">
                  <c:v>1.6274288497820505E-2</c:v>
                </c:pt>
                <c:pt idx="65">
                  <c:v>1.7146501551547955E-2</c:v>
                </c:pt>
                <c:pt idx="66">
                  <c:v>1.8018832421135667E-2</c:v>
                </c:pt>
                <c:pt idx="67">
                  <c:v>1.8891046241132803E-2</c:v>
                </c:pt>
                <c:pt idx="68">
                  <c:v>1.9763344266805677E-2</c:v>
                </c:pt>
                <c:pt idx="69">
                  <c:v>2.0635589082571876E-2</c:v>
                </c:pt>
                <c:pt idx="70">
                  <c:v>2.1507945140884888E-2</c:v>
                </c:pt>
                <c:pt idx="71">
                  <c:v>2.2380177450860406E-2</c:v>
                </c:pt>
                <c:pt idx="72">
                  <c:v>2.325253848986128E-2</c:v>
                </c:pt>
                <c:pt idx="73">
                  <c:v>2.4124786042592578E-2</c:v>
                </c:pt>
                <c:pt idx="74">
                  <c:v>2.4997086720728395E-2</c:v>
                </c:pt>
                <c:pt idx="75">
                  <c:v>2.5869334780708075E-2</c:v>
                </c:pt>
                <c:pt idx="76">
                  <c:v>2.6741590376551716E-2</c:v>
                </c:pt>
                <c:pt idx="77">
                  <c:v>2.7613909176080254E-2</c:v>
                </c:pt>
                <c:pt idx="78">
                  <c:v>2.8486213303059449E-2</c:v>
                </c:pt>
                <c:pt idx="79">
                  <c:v>2.9358492634115274E-2</c:v>
                </c:pt>
                <c:pt idx="80">
                  <c:v>3.0230725936757019E-2</c:v>
                </c:pt>
                <c:pt idx="81">
                  <c:v>3.1103055421529135E-2</c:v>
                </c:pt>
                <c:pt idx="82">
                  <c:v>3.1975316264701292E-2</c:v>
                </c:pt>
                <c:pt idx="83">
                  <c:v>3.2847542487870973E-2</c:v>
                </c:pt>
                <c:pt idx="84">
                  <c:v>3.3719833434011193E-2</c:v>
                </c:pt>
                <c:pt idx="85">
                  <c:v>3.4592107197586264E-2</c:v>
                </c:pt>
                <c:pt idx="86">
                  <c:v>3.5464422354268055E-2</c:v>
                </c:pt>
                <c:pt idx="87">
                  <c:v>3.6336689618497953E-2</c:v>
                </c:pt>
                <c:pt idx="88">
                  <c:v>3.72089677130793E-2</c:v>
                </c:pt>
                <c:pt idx="89">
                  <c:v>3.8081246875274144E-2</c:v>
                </c:pt>
                <c:pt idx="90">
                  <c:v>3.8953558951412504E-2</c:v>
                </c:pt>
                <c:pt idx="91">
                  <c:v>3.9825806428734845E-2</c:v>
                </c:pt>
                <c:pt idx="92">
                  <c:v>4.0698080291812377E-2</c:v>
                </c:pt>
                <c:pt idx="93">
                  <c:v>4.157034545454541E-2</c:v>
                </c:pt>
              </c:numCache>
            </c:numRef>
          </c:val>
          <c:extLst>
            <c:ext xmlns:c16="http://schemas.microsoft.com/office/drawing/2014/chart" uri="{C3380CC4-5D6E-409C-BE32-E72D297353CC}">
              <c16:uniqueId val="{00000003-F52C-4639-BF8E-E61E53FDF9CD}"/>
            </c:ext>
          </c:extLst>
        </c:ser>
        <c:ser>
          <c:idx val="9"/>
          <c:order val="4"/>
          <c:tx>
            <c:strRef>
              <c:f>'Grouped Efficient Frontier'!$BD$2</c:f>
              <c:strCache>
                <c:ptCount val="1"/>
                <c:pt idx="0">
                  <c:v>Real Estate</c:v>
                </c:pt>
              </c:strCache>
            </c:strRef>
          </c:tx>
          <c:spPr>
            <a:solidFill>
              <a:schemeClr val="accent5"/>
            </a:solidFill>
          </c:spPr>
          <c:cat>
            <c:numRef>
              <c:f>'Grouped Efficient Frontier'!$AU$3:$AU$102</c:f>
              <c:numCache>
                <c:formatCode>0.00%</c:formatCode>
                <c:ptCount val="100"/>
                <c:pt idx="0">
                  <c:v>9.543566348500539E-3</c:v>
                </c:pt>
                <c:pt idx="1">
                  <c:v>1.097463405696039E-2</c:v>
                </c:pt>
                <c:pt idx="2">
                  <c:v>1.2405701765420229E-2</c:v>
                </c:pt>
                <c:pt idx="3">
                  <c:v>1.3836769473880071E-2</c:v>
                </c:pt>
                <c:pt idx="4">
                  <c:v>1.526783718233991E-2</c:v>
                </c:pt>
                <c:pt idx="5">
                  <c:v>1.6698904890799761E-2</c:v>
                </c:pt>
                <c:pt idx="6">
                  <c:v>1.8129972599259601E-2</c:v>
                </c:pt>
                <c:pt idx="7">
                  <c:v>1.9561040307719438E-2</c:v>
                </c:pt>
                <c:pt idx="8">
                  <c:v>2.0992108016179279E-2</c:v>
                </c:pt>
                <c:pt idx="9">
                  <c:v>2.242317572463913E-2</c:v>
                </c:pt>
                <c:pt idx="10">
                  <c:v>2.3854243433098971E-2</c:v>
                </c:pt>
                <c:pt idx="11">
                  <c:v>2.5285311141558808E-2</c:v>
                </c:pt>
                <c:pt idx="12">
                  <c:v>2.6716378850018662E-2</c:v>
                </c:pt>
                <c:pt idx="13">
                  <c:v>2.8147446558478499E-2</c:v>
                </c:pt>
                <c:pt idx="14">
                  <c:v>2.957851426693834E-2</c:v>
                </c:pt>
                <c:pt idx="15">
                  <c:v>3.100958197539818E-2</c:v>
                </c:pt>
                <c:pt idx="16">
                  <c:v>3.2440649683858028E-2</c:v>
                </c:pt>
                <c:pt idx="17">
                  <c:v>3.3871717392317868E-2</c:v>
                </c:pt>
                <c:pt idx="18">
                  <c:v>3.5302785100777709E-2</c:v>
                </c:pt>
                <c:pt idx="19">
                  <c:v>3.6733852809237549E-2</c:v>
                </c:pt>
                <c:pt idx="20">
                  <c:v>3.816492051769739E-2</c:v>
                </c:pt>
                <c:pt idx="21">
                  <c:v>3.9595988226157244E-2</c:v>
                </c:pt>
                <c:pt idx="22">
                  <c:v>4.1027055934617078E-2</c:v>
                </c:pt>
                <c:pt idx="23">
                  <c:v>4.2458123643076925E-2</c:v>
                </c:pt>
                <c:pt idx="24">
                  <c:v>4.3889191351536766E-2</c:v>
                </c:pt>
                <c:pt idx="25">
                  <c:v>4.5320259059996613E-2</c:v>
                </c:pt>
                <c:pt idx="26">
                  <c:v>4.6751326768456447E-2</c:v>
                </c:pt>
                <c:pt idx="27">
                  <c:v>4.8182394476916288E-2</c:v>
                </c:pt>
                <c:pt idx="28">
                  <c:v>4.9613462185376128E-2</c:v>
                </c:pt>
                <c:pt idx="29">
                  <c:v>5.1044529893835983E-2</c:v>
                </c:pt>
                <c:pt idx="30">
                  <c:v>5.2475597602295816E-2</c:v>
                </c:pt>
                <c:pt idx="31">
                  <c:v>5.3906665310755664E-2</c:v>
                </c:pt>
                <c:pt idx="32">
                  <c:v>5.5337733019215497E-2</c:v>
                </c:pt>
                <c:pt idx="33">
                  <c:v>5.6768800727675338E-2</c:v>
                </c:pt>
                <c:pt idx="34">
                  <c:v>5.8199868436135185E-2</c:v>
                </c:pt>
                <c:pt idx="35">
                  <c:v>5.9630936144595026E-2</c:v>
                </c:pt>
                <c:pt idx="36">
                  <c:v>6.1062003853054873E-2</c:v>
                </c:pt>
                <c:pt idx="37">
                  <c:v>6.2493071561514714E-2</c:v>
                </c:pt>
                <c:pt idx="38">
                  <c:v>6.3924139269974548E-2</c:v>
                </c:pt>
                <c:pt idx="39">
                  <c:v>6.5355206978434388E-2</c:v>
                </c:pt>
                <c:pt idx="40">
                  <c:v>6.6786274686894243E-2</c:v>
                </c:pt>
                <c:pt idx="41">
                  <c:v>6.8217342395354083E-2</c:v>
                </c:pt>
                <c:pt idx="42">
                  <c:v>6.9648410103813937E-2</c:v>
                </c:pt>
                <c:pt idx="43">
                  <c:v>7.1079477812273778E-2</c:v>
                </c:pt>
                <c:pt idx="44">
                  <c:v>7.2510545520733605E-2</c:v>
                </c:pt>
                <c:pt idx="45">
                  <c:v>7.3941613229193445E-2</c:v>
                </c:pt>
                <c:pt idx="46">
                  <c:v>7.5372680937653286E-2</c:v>
                </c:pt>
                <c:pt idx="47">
                  <c:v>7.680374864611314E-2</c:v>
                </c:pt>
                <c:pt idx="48">
                  <c:v>7.8234816354572995E-2</c:v>
                </c:pt>
                <c:pt idx="49">
                  <c:v>7.9665884063032821E-2</c:v>
                </c:pt>
                <c:pt idx="50">
                  <c:v>8.1096951771492676E-2</c:v>
                </c:pt>
                <c:pt idx="51">
                  <c:v>8.2528019479952502E-2</c:v>
                </c:pt>
                <c:pt idx="52">
                  <c:v>8.3959087188412357E-2</c:v>
                </c:pt>
                <c:pt idx="53">
                  <c:v>8.5390154896872197E-2</c:v>
                </c:pt>
                <c:pt idx="54">
                  <c:v>8.6821222605332038E-2</c:v>
                </c:pt>
                <c:pt idx="55">
                  <c:v>8.8252290313791892E-2</c:v>
                </c:pt>
                <c:pt idx="56">
                  <c:v>8.9683358022251719E-2</c:v>
                </c:pt>
                <c:pt idx="57">
                  <c:v>9.1114425730711573E-2</c:v>
                </c:pt>
                <c:pt idx="58">
                  <c:v>9.2545493439171414E-2</c:v>
                </c:pt>
                <c:pt idx="59">
                  <c:v>9.3976561147631255E-2</c:v>
                </c:pt>
                <c:pt idx="60">
                  <c:v>9.5407628856091081E-2</c:v>
                </c:pt>
                <c:pt idx="61">
                  <c:v>9.6838696564550922E-2</c:v>
                </c:pt>
                <c:pt idx="62">
                  <c:v>9.8269764273010776E-2</c:v>
                </c:pt>
                <c:pt idx="63">
                  <c:v>9.9700831981470617E-2</c:v>
                </c:pt>
                <c:pt idx="64">
                  <c:v>0.10113189968993046</c:v>
                </c:pt>
                <c:pt idx="65">
                  <c:v>0.1025629673983903</c:v>
                </c:pt>
                <c:pt idx="66">
                  <c:v>0.10399403510685014</c:v>
                </c:pt>
                <c:pt idx="67">
                  <c:v>0.10542510281530999</c:v>
                </c:pt>
                <c:pt idx="68">
                  <c:v>0.10685617052376983</c:v>
                </c:pt>
                <c:pt idx="69">
                  <c:v>0.10828723823222967</c:v>
                </c:pt>
                <c:pt idx="70">
                  <c:v>0.10971830594068951</c:v>
                </c:pt>
                <c:pt idx="71">
                  <c:v>0.11114937364914936</c:v>
                </c:pt>
                <c:pt idx="72">
                  <c:v>0.11258044135760921</c:v>
                </c:pt>
                <c:pt idx="73">
                  <c:v>0.11401150906606905</c:v>
                </c:pt>
                <c:pt idx="74">
                  <c:v>0.11544257677452889</c:v>
                </c:pt>
                <c:pt idx="75">
                  <c:v>0.11687364448298872</c:v>
                </c:pt>
                <c:pt idx="76">
                  <c:v>0.11830471219144856</c:v>
                </c:pt>
                <c:pt idx="77">
                  <c:v>0.11973577989990841</c:v>
                </c:pt>
                <c:pt idx="78">
                  <c:v>0.12116684760836824</c:v>
                </c:pt>
                <c:pt idx="79">
                  <c:v>0.12259791531682809</c:v>
                </c:pt>
                <c:pt idx="80">
                  <c:v>0.12402898302528793</c:v>
                </c:pt>
                <c:pt idx="81">
                  <c:v>0.1254600507337478</c:v>
                </c:pt>
                <c:pt idx="82">
                  <c:v>0.12689111844220763</c:v>
                </c:pt>
                <c:pt idx="83">
                  <c:v>0.12832218615066746</c:v>
                </c:pt>
                <c:pt idx="84">
                  <c:v>0.12975325385912731</c:v>
                </c:pt>
                <c:pt idx="85">
                  <c:v>0.13118432156758714</c:v>
                </c:pt>
                <c:pt idx="86">
                  <c:v>0.13261538927604699</c:v>
                </c:pt>
                <c:pt idx="87">
                  <c:v>0.13404645698450685</c:v>
                </c:pt>
                <c:pt idx="88">
                  <c:v>0.13547752469296667</c:v>
                </c:pt>
                <c:pt idx="89">
                  <c:v>0.13690859240142653</c:v>
                </c:pt>
                <c:pt idx="90">
                  <c:v>0.13833966010988635</c:v>
                </c:pt>
                <c:pt idx="91">
                  <c:v>0.13977072781834621</c:v>
                </c:pt>
                <c:pt idx="92">
                  <c:v>0.14120179552680603</c:v>
                </c:pt>
                <c:pt idx="93">
                  <c:v>0.14263286323526589</c:v>
                </c:pt>
                <c:pt idx="94">
                  <c:v>0.14406393094372574</c:v>
                </c:pt>
                <c:pt idx="95">
                  <c:v>0.14549499865218557</c:v>
                </c:pt>
                <c:pt idx="96">
                  <c:v>0.14692606636064542</c:v>
                </c:pt>
                <c:pt idx="97">
                  <c:v>0.14835713406910525</c:v>
                </c:pt>
                <c:pt idx="98">
                  <c:v>0.14978820177756511</c:v>
                </c:pt>
                <c:pt idx="99">
                  <c:v>0.15121926948602493</c:v>
                </c:pt>
              </c:numCache>
            </c:numRef>
          </c:cat>
          <c:val>
            <c:numRef>
              <c:f>'Grouped Efficient Frontier'!$BD$3:$BD$102</c:f>
              <c:numCache>
                <c:formatCode>0.00%</c:formatCode>
                <c:ptCount val="100"/>
                <c:pt idx="0">
                  <c:v>0</c:v>
                </c:pt>
                <c:pt idx="1">
                  <c:v>1.9089200000000001E-2</c:v>
                </c:pt>
                <c:pt idx="2">
                  <c:v>3.6327100000000001E-2</c:v>
                </c:pt>
                <c:pt idx="3">
                  <c:v>4.9785099999999999E-2</c:v>
                </c:pt>
                <c:pt idx="4">
                  <c:v>6.20256E-2</c:v>
                </c:pt>
                <c:pt idx="5">
                  <c:v>7.3551900000000003E-2</c:v>
                </c:pt>
                <c:pt idx="6">
                  <c:v>8.4611099999999995E-2</c:v>
                </c:pt>
                <c:pt idx="7">
                  <c:v>9.5342999999999997E-2</c:v>
                </c:pt>
                <c:pt idx="8">
                  <c:v>0.1058344</c:v>
                </c:pt>
                <c:pt idx="9">
                  <c:v>0.116143</c:v>
                </c:pt>
                <c:pt idx="10">
                  <c:v>0.12630849999999999</c:v>
                </c:pt>
                <c:pt idx="11">
                  <c:v>0.1363597</c:v>
                </c:pt>
                <c:pt idx="12">
                  <c:v>0.1463178</c:v>
                </c:pt>
                <c:pt idx="13">
                  <c:v>0.15619920000000001</c:v>
                </c:pt>
                <c:pt idx="14">
                  <c:v>0.16601630000000001</c:v>
                </c:pt>
                <c:pt idx="15">
                  <c:v>0.1757695</c:v>
                </c:pt>
                <c:pt idx="16">
                  <c:v>0.1854459</c:v>
                </c:pt>
                <c:pt idx="17">
                  <c:v>0.1950924</c:v>
                </c:pt>
                <c:pt idx="18">
                  <c:v>0.2</c:v>
                </c:pt>
                <c:pt idx="19">
                  <c:v>0.2</c:v>
                </c:pt>
                <c:pt idx="20">
                  <c:v>0.2</c:v>
                </c:pt>
                <c:pt idx="21">
                  <c:v>0.2</c:v>
                </c:pt>
                <c:pt idx="22">
                  <c:v>0.2</c:v>
                </c:pt>
                <c:pt idx="23">
                  <c:v>0.2</c:v>
                </c:pt>
                <c:pt idx="24">
                  <c:v>0.2</c:v>
                </c:pt>
                <c:pt idx="25">
                  <c:v>0.2</c:v>
                </c:pt>
                <c:pt idx="26">
                  <c:v>0.2</c:v>
                </c:pt>
                <c:pt idx="27">
                  <c:v>0.2</c:v>
                </c:pt>
                <c:pt idx="28">
                  <c:v>0.2</c:v>
                </c:pt>
                <c:pt idx="29">
                  <c:v>0.2</c:v>
                </c:pt>
                <c:pt idx="30">
                  <c:v>0.2</c:v>
                </c:pt>
                <c:pt idx="31">
                  <c:v>0.2</c:v>
                </c:pt>
                <c:pt idx="32">
                  <c:v>0.2</c:v>
                </c:pt>
                <c:pt idx="33">
                  <c:v>0.2</c:v>
                </c:pt>
                <c:pt idx="34">
                  <c:v>0.2</c:v>
                </c:pt>
                <c:pt idx="35">
                  <c:v>0.2</c:v>
                </c:pt>
                <c:pt idx="36">
                  <c:v>0.2</c:v>
                </c:pt>
                <c:pt idx="37">
                  <c:v>0.2</c:v>
                </c:pt>
                <c:pt idx="38">
                  <c:v>0.2</c:v>
                </c:pt>
                <c:pt idx="39">
                  <c:v>0.2</c:v>
                </c:pt>
                <c:pt idx="40">
                  <c:v>0.2</c:v>
                </c:pt>
                <c:pt idx="41">
                  <c:v>0.2</c:v>
                </c:pt>
                <c:pt idx="42">
                  <c:v>0.2</c:v>
                </c:pt>
                <c:pt idx="43">
                  <c:v>0.2</c:v>
                </c:pt>
                <c:pt idx="44">
                  <c:v>0.2</c:v>
                </c:pt>
                <c:pt idx="45">
                  <c:v>0.2</c:v>
                </c:pt>
                <c:pt idx="46">
                  <c:v>0.2</c:v>
                </c:pt>
                <c:pt idx="47">
                  <c:v>0.2</c:v>
                </c:pt>
                <c:pt idx="48">
                  <c:v>0.2</c:v>
                </c:pt>
                <c:pt idx="49">
                  <c:v>0.2</c:v>
                </c:pt>
                <c:pt idx="50">
                  <c:v>0.2</c:v>
                </c:pt>
                <c:pt idx="51">
                  <c:v>0.2</c:v>
                </c:pt>
                <c:pt idx="52">
                  <c:v>0.2</c:v>
                </c:pt>
                <c:pt idx="53">
                  <c:v>0.2</c:v>
                </c:pt>
                <c:pt idx="54">
                  <c:v>0.2</c:v>
                </c:pt>
                <c:pt idx="55">
                  <c:v>0.2</c:v>
                </c:pt>
                <c:pt idx="56">
                  <c:v>0.2</c:v>
                </c:pt>
                <c:pt idx="57">
                  <c:v>0.2</c:v>
                </c:pt>
                <c:pt idx="58">
                  <c:v>0.2</c:v>
                </c:pt>
                <c:pt idx="59">
                  <c:v>0.2</c:v>
                </c:pt>
                <c:pt idx="60">
                  <c:v>0.2</c:v>
                </c:pt>
                <c:pt idx="61">
                  <c:v>0.2</c:v>
                </c:pt>
                <c:pt idx="62">
                  <c:v>0.2</c:v>
                </c:pt>
                <c:pt idx="63">
                  <c:v>0.2</c:v>
                </c:pt>
                <c:pt idx="64">
                  <c:v>0.2</c:v>
                </c:pt>
                <c:pt idx="65">
                  <c:v>0.2</c:v>
                </c:pt>
                <c:pt idx="66">
                  <c:v>0.2</c:v>
                </c:pt>
                <c:pt idx="67">
                  <c:v>0.2</c:v>
                </c:pt>
                <c:pt idx="68">
                  <c:v>0.2</c:v>
                </c:pt>
                <c:pt idx="69">
                  <c:v>0.2</c:v>
                </c:pt>
                <c:pt idx="70">
                  <c:v>0.2</c:v>
                </c:pt>
                <c:pt idx="71">
                  <c:v>0.2</c:v>
                </c:pt>
                <c:pt idx="72">
                  <c:v>0.2</c:v>
                </c:pt>
                <c:pt idx="73">
                  <c:v>0.2</c:v>
                </c:pt>
                <c:pt idx="74">
                  <c:v>0.2</c:v>
                </c:pt>
                <c:pt idx="75">
                  <c:v>0.2</c:v>
                </c:pt>
                <c:pt idx="76">
                  <c:v>0.2</c:v>
                </c:pt>
                <c:pt idx="77">
                  <c:v>0.2</c:v>
                </c:pt>
                <c:pt idx="78">
                  <c:v>0.2</c:v>
                </c:pt>
                <c:pt idx="79">
                  <c:v>0.2</c:v>
                </c:pt>
                <c:pt idx="80">
                  <c:v>0.2</c:v>
                </c:pt>
                <c:pt idx="81">
                  <c:v>0.2</c:v>
                </c:pt>
                <c:pt idx="82">
                  <c:v>0.2</c:v>
                </c:pt>
                <c:pt idx="83">
                  <c:v>0.2</c:v>
                </c:pt>
                <c:pt idx="84">
                  <c:v>0.2</c:v>
                </c:pt>
                <c:pt idx="85">
                  <c:v>0.2</c:v>
                </c:pt>
                <c:pt idx="86">
                  <c:v>0.2</c:v>
                </c:pt>
                <c:pt idx="87">
                  <c:v>0.2</c:v>
                </c:pt>
                <c:pt idx="88">
                  <c:v>0.2</c:v>
                </c:pt>
                <c:pt idx="89">
                  <c:v>0.2</c:v>
                </c:pt>
                <c:pt idx="90">
                  <c:v>0.2</c:v>
                </c:pt>
                <c:pt idx="91">
                  <c:v>0.2</c:v>
                </c:pt>
                <c:pt idx="92">
                  <c:v>0.2</c:v>
                </c:pt>
                <c:pt idx="93">
                  <c:v>0.2</c:v>
                </c:pt>
              </c:numCache>
            </c:numRef>
          </c:val>
          <c:extLst>
            <c:ext xmlns:c16="http://schemas.microsoft.com/office/drawing/2014/chart" uri="{C3380CC4-5D6E-409C-BE32-E72D297353CC}">
              <c16:uniqueId val="{00000004-F52C-4639-BF8E-E61E53FDF9CD}"/>
            </c:ext>
          </c:extLst>
        </c:ser>
        <c:ser>
          <c:idx val="5"/>
          <c:order val="5"/>
          <c:tx>
            <c:strRef>
              <c:f>'Grouped Efficient Frontier'!$BE$2</c:f>
              <c:strCache>
                <c:ptCount val="1"/>
                <c:pt idx="0">
                  <c:v>Hedge Funds</c:v>
                </c:pt>
              </c:strCache>
            </c:strRef>
          </c:tx>
          <c:spPr>
            <a:solidFill>
              <a:schemeClr val="accent4"/>
            </a:solidFill>
          </c:spPr>
          <c:cat>
            <c:numRef>
              <c:f>'Grouped Efficient Frontier'!$AU$3:$AU$102</c:f>
              <c:numCache>
                <c:formatCode>0.00%</c:formatCode>
                <c:ptCount val="100"/>
                <c:pt idx="0">
                  <c:v>9.543566348500539E-3</c:v>
                </c:pt>
                <c:pt idx="1">
                  <c:v>1.097463405696039E-2</c:v>
                </c:pt>
                <c:pt idx="2">
                  <c:v>1.2405701765420229E-2</c:v>
                </c:pt>
                <c:pt idx="3">
                  <c:v>1.3836769473880071E-2</c:v>
                </c:pt>
                <c:pt idx="4">
                  <c:v>1.526783718233991E-2</c:v>
                </c:pt>
                <c:pt idx="5">
                  <c:v>1.6698904890799761E-2</c:v>
                </c:pt>
                <c:pt idx="6">
                  <c:v>1.8129972599259601E-2</c:v>
                </c:pt>
                <c:pt idx="7">
                  <c:v>1.9561040307719438E-2</c:v>
                </c:pt>
                <c:pt idx="8">
                  <c:v>2.0992108016179279E-2</c:v>
                </c:pt>
                <c:pt idx="9">
                  <c:v>2.242317572463913E-2</c:v>
                </c:pt>
                <c:pt idx="10">
                  <c:v>2.3854243433098971E-2</c:v>
                </c:pt>
                <c:pt idx="11">
                  <c:v>2.5285311141558808E-2</c:v>
                </c:pt>
                <c:pt idx="12">
                  <c:v>2.6716378850018662E-2</c:v>
                </c:pt>
                <c:pt idx="13">
                  <c:v>2.8147446558478499E-2</c:v>
                </c:pt>
                <c:pt idx="14">
                  <c:v>2.957851426693834E-2</c:v>
                </c:pt>
                <c:pt idx="15">
                  <c:v>3.100958197539818E-2</c:v>
                </c:pt>
                <c:pt idx="16">
                  <c:v>3.2440649683858028E-2</c:v>
                </c:pt>
                <c:pt idx="17">
                  <c:v>3.3871717392317868E-2</c:v>
                </c:pt>
                <c:pt idx="18">
                  <c:v>3.5302785100777709E-2</c:v>
                </c:pt>
                <c:pt idx="19">
                  <c:v>3.6733852809237549E-2</c:v>
                </c:pt>
                <c:pt idx="20">
                  <c:v>3.816492051769739E-2</c:v>
                </c:pt>
                <c:pt idx="21">
                  <c:v>3.9595988226157244E-2</c:v>
                </c:pt>
                <c:pt idx="22">
                  <c:v>4.1027055934617078E-2</c:v>
                </c:pt>
                <c:pt idx="23">
                  <c:v>4.2458123643076925E-2</c:v>
                </c:pt>
                <c:pt idx="24">
                  <c:v>4.3889191351536766E-2</c:v>
                </c:pt>
                <c:pt idx="25">
                  <c:v>4.5320259059996613E-2</c:v>
                </c:pt>
                <c:pt idx="26">
                  <c:v>4.6751326768456447E-2</c:v>
                </c:pt>
                <c:pt idx="27">
                  <c:v>4.8182394476916288E-2</c:v>
                </c:pt>
                <c:pt idx="28">
                  <c:v>4.9613462185376128E-2</c:v>
                </c:pt>
                <c:pt idx="29">
                  <c:v>5.1044529893835983E-2</c:v>
                </c:pt>
                <c:pt idx="30">
                  <c:v>5.2475597602295816E-2</c:v>
                </c:pt>
                <c:pt idx="31">
                  <c:v>5.3906665310755664E-2</c:v>
                </c:pt>
                <c:pt idx="32">
                  <c:v>5.5337733019215497E-2</c:v>
                </c:pt>
                <c:pt idx="33">
                  <c:v>5.6768800727675338E-2</c:v>
                </c:pt>
                <c:pt idx="34">
                  <c:v>5.8199868436135185E-2</c:v>
                </c:pt>
                <c:pt idx="35">
                  <c:v>5.9630936144595026E-2</c:v>
                </c:pt>
                <c:pt idx="36">
                  <c:v>6.1062003853054873E-2</c:v>
                </c:pt>
                <c:pt idx="37">
                  <c:v>6.2493071561514714E-2</c:v>
                </c:pt>
                <c:pt idx="38">
                  <c:v>6.3924139269974548E-2</c:v>
                </c:pt>
                <c:pt idx="39">
                  <c:v>6.5355206978434388E-2</c:v>
                </c:pt>
                <c:pt idx="40">
                  <c:v>6.6786274686894243E-2</c:v>
                </c:pt>
                <c:pt idx="41">
                  <c:v>6.8217342395354083E-2</c:v>
                </c:pt>
                <c:pt idx="42">
                  <c:v>6.9648410103813937E-2</c:v>
                </c:pt>
                <c:pt idx="43">
                  <c:v>7.1079477812273778E-2</c:v>
                </c:pt>
                <c:pt idx="44">
                  <c:v>7.2510545520733605E-2</c:v>
                </c:pt>
                <c:pt idx="45">
                  <c:v>7.3941613229193445E-2</c:v>
                </c:pt>
                <c:pt idx="46">
                  <c:v>7.5372680937653286E-2</c:v>
                </c:pt>
                <c:pt idx="47">
                  <c:v>7.680374864611314E-2</c:v>
                </c:pt>
                <c:pt idx="48">
                  <c:v>7.8234816354572995E-2</c:v>
                </c:pt>
                <c:pt idx="49">
                  <c:v>7.9665884063032821E-2</c:v>
                </c:pt>
                <c:pt idx="50">
                  <c:v>8.1096951771492676E-2</c:v>
                </c:pt>
                <c:pt idx="51">
                  <c:v>8.2528019479952502E-2</c:v>
                </c:pt>
                <c:pt idx="52">
                  <c:v>8.3959087188412357E-2</c:v>
                </c:pt>
                <c:pt idx="53">
                  <c:v>8.5390154896872197E-2</c:v>
                </c:pt>
                <c:pt idx="54">
                  <c:v>8.6821222605332038E-2</c:v>
                </c:pt>
                <c:pt idx="55">
                  <c:v>8.8252290313791892E-2</c:v>
                </c:pt>
                <c:pt idx="56">
                  <c:v>8.9683358022251719E-2</c:v>
                </c:pt>
                <c:pt idx="57">
                  <c:v>9.1114425730711573E-2</c:v>
                </c:pt>
                <c:pt idx="58">
                  <c:v>9.2545493439171414E-2</c:v>
                </c:pt>
                <c:pt idx="59">
                  <c:v>9.3976561147631255E-2</c:v>
                </c:pt>
                <c:pt idx="60">
                  <c:v>9.5407628856091081E-2</c:v>
                </c:pt>
                <c:pt idx="61">
                  <c:v>9.6838696564550922E-2</c:v>
                </c:pt>
                <c:pt idx="62">
                  <c:v>9.8269764273010776E-2</c:v>
                </c:pt>
                <c:pt idx="63">
                  <c:v>9.9700831981470617E-2</c:v>
                </c:pt>
                <c:pt idx="64">
                  <c:v>0.10113189968993046</c:v>
                </c:pt>
                <c:pt idx="65">
                  <c:v>0.1025629673983903</c:v>
                </c:pt>
                <c:pt idx="66">
                  <c:v>0.10399403510685014</c:v>
                </c:pt>
                <c:pt idx="67">
                  <c:v>0.10542510281530999</c:v>
                </c:pt>
                <c:pt idx="68">
                  <c:v>0.10685617052376983</c:v>
                </c:pt>
                <c:pt idx="69">
                  <c:v>0.10828723823222967</c:v>
                </c:pt>
                <c:pt idx="70">
                  <c:v>0.10971830594068951</c:v>
                </c:pt>
                <c:pt idx="71">
                  <c:v>0.11114937364914936</c:v>
                </c:pt>
                <c:pt idx="72">
                  <c:v>0.11258044135760921</c:v>
                </c:pt>
                <c:pt idx="73">
                  <c:v>0.11401150906606905</c:v>
                </c:pt>
                <c:pt idx="74">
                  <c:v>0.11544257677452889</c:v>
                </c:pt>
                <c:pt idx="75">
                  <c:v>0.11687364448298872</c:v>
                </c:pt>
                <c:pt idx="76">
                  <c:v>0.11830471219144856</c:v>
                </c:pt>
                <c:pt idx="77">
                  <c:v>0.11973577989990841</c:v>
                </c:pt>
                <c:pt idx="78">
                  <c:v>0.12116684760836824</c:v>
                </c:pt>
                <c:pt idx="79">
                  <c:v>0.12259791531682809</c:v>
                </c:pt>
                <c:pt idx="80">
                  <c:v>0.12402898302528793</c:v>
                </c:pt>
                <c:pt idx="81">
                  <c:v>0.1254600507337478</c:v>
                </c:pt>
                <c:pt idx="82">
                  <c:v>0.12689111844220763</c:v>
                </c:pt>
                <c:pt idx="83">
                  <c:v>0.12832218615066746</c:v>
                </c:pt>
                <c:pt idx="84">
                  <c:v>0.12975325385912731</c:v>
                </c:pt>
                <c:pt idx="85">
                  <c:v>0.13118432156758714</c:v>
                </c:pt>
                <c:pt idx="86">
                  <c:v>0.13261538927604699</c:v>
                </c:pt>
                <c:pt idx="87">
                  <c:v>0.13404645698450685</c:v>
                </c:pt>
                <c:pt idx="88">
                  <c:v>0.13547752469296667</c:v>
                </c:pt>
                <c:pt idx="89">
                  <c:v>0.13690859240142653</c:v>
                </c:pt>
                <c:pt idx="90">
                  <c:v>0.13833966010988635</c:v>
                </c:pt>
                <c:pt idx="91">
                  <c:v>0.13977072781834621</c:v>
                </c:pt>
                <c:pt idx="92">
                  <c:v>0.14120179552680603</c:v>
                </c:pt>
                <c:pt idx="93">
                  <c:v>0.14263286323526589</c:v>
                </c:pt>
                <c:pt idx="94">
                  <c:v>0.14406393094372574</c:v>
                </c:pt>
                <c:pt idx="95">
                  <c:v>0.14549499865218557</c:v>
                </c:pt>
                <c:pt idx="96">
                  <c:v>0.14692606636064542</c:v>
                </c:pt>
                <c:pt idx="97">
                  <c:v>0.14835713406910525</c:v>
                </c:pt>
                <c:pt idx="98">
                  <c:v>0.14978820177756511</c:v>
                </c:pt>
                <c:pt idx="99">
                  <c:v>0.15121926948602493</c:v>
                </c:pt>
              </c:numCache>
            </c:numRef>
          </c:cat>
          <c:val>
            <c:numRef>
              <c:f>'Grouped Efficient Frontier'!$BE$3:$BE$102</c:f>
            </c:numRef>
          </c:val>
          <c:extLst>
            <c:ext xmlns:c16="http://schemas.microsoft.com/office/drawing/2014/chart" uri="{C3380CC4-5D6E-409C-BE32-E72D297353CC}">
              <c16:uniqueId val="{00000005-F52C-4639-BF8E-E61E53FDF9CD}"/>
            </c:ext>
          </c:extLst>
        </c:ser>
        <c:ser>
          <c:idx val="4"/>
          <c:order val="6"/>
          <c:tx>
            <c:strRef>
              <c:f>'Grouped Efficient Frontier'!$BB$2</c:f>
              <c:strCache>
                <c:ptCount val="1"/>
                <c:pt idx="0">
                  <c:v>Private Equity</c:v>
                </c:pt>
              </c:strCache>
            </c:strRef>
          </c:tx>
          <c:spPr>
            <a:solidFill>
              <a:schemeClr val="accent2"/>
            </a:solidFill>
          </c:spPr>
          <c:cat>
            <c:numRef>
              <c:f>'Grouped Efficient Frontier'!$AU$3:$AU$102</c:f>
              <c:numCache>
                <c:formatCode>0.00%</c:formatCode>
                <c:ptCount val="100"/>
                <c:pt idx="0">
                  <c:v>9.543566348500539E-3</c:v>
                </c:pt>
                <c:pt idx="1">
                  <c:v>1.097463405696039E-2</c:v>
                </c:pt>
                <c:pt idx="2">
                  <c:v>1.2405701765420229E-2</c:v>
                </c:pt>
                <c:pt idx="3">
                  <c:v>1.3836769473880071E-2</c:v>
                </c:pt>
                <c:pt idx="4">
                  <c:v>1.526783718233991E-2</c:v>
                </c:pt>
                <c:pt idx="5">
                  <c:v>1.6698904890799761E-2</c:v>
                </c:pt>
                <c:pt idx="6">
                  <c:v>1.8129972599259601E-2</c:v>
                </c:pt>
                <c:pt idx="7">
                  <c:v>1.9561040307719438E-2</c:v>
                </c:pt>
                <c:pt idx="8">
                  <c:v>2.0992108016179279E-2</c:v>
                </c:pt>
                <c:pt idx="9">
                  <c:v>2.242317572463913E-2</c:v>
                </c:pt>
                <c:pt idx="10">
                  <c:v>2.3854243433098971E-2</c:v>
                </c:pt>
                <c:pt idx="11">
                  <c:v>2.5285311141558808E-2</c:v>
                </c:pt>
                <c:pt idx="12">
                  <c:v>2.6716378850018662E-2</c:v>
                </c:pt>
                <c:pt idx="13">
                  <c:v>2.8147446558478499E-2</c:v>
                </c:pt>
                <c:pt idx="14">
                  <c:v>2.957851426693834E-2</c:v>
                </c:pt>
                <c:pt idx="15">
                  <c:v>3.100958197539818E-2</c:v>
                </c:pt>
                <c:pt idx="16">
                  <c:v>3.2440649683858028E-2</c:v>
                </c:pt>
                <c:pt idx="17">
                  <c:v>3.3871717392317868E-2</c:v>
                </c:pt>
                <c:pt idx="18">
                  <c:v>3.5302785100777709E-2</c:v>
                </c:pt>
                <c:pt idx="19">
                  <c:v>3.6733852809237549E-2</c:v>
                </c:pt>
                <c:pt idx="20">
                  <c:v>3.816492051769739E-2</c:v>
                </c:pt>
                <c:pt idx="21">
                  <c:v>3.9595988226157244E-2</c:v>
                </c:pt>
                <c:pt idx="22">
                  <c:v>4.1027055934617078E-2</c:v>
                </c:pt>
                <c:pt idx="23">
                  <c:v>4.2458123643076925E-2</c:v>
                </c:pt>
                <c:pt idx="24">
                  <c:v>4.3889191351536766E-2</c:v>
                </c:pt>
                <c:pt idx="25">
                  <c:v>4.5320259059996613E-2</c:v>
                </c:pt>
                <c:pt idx="26">
                  <c:v>4.6751326768456447E-2</c:v>
                </c:pt>
                <c:pt idx="27">
                  <c:v>4.8182394476916288E-2</c:v>
                </c:pt>
                <c:pt idx="28">
                  <c:v>4.9613462185376128E-2</c:v>
                </c:pt>
                <c:pt idx="29">
                  <c:v>5.1044529893835983E-2</c:v>
                </c:pt>
                <c:pt idx="30">
                  <c:v>5.2475597602295816E-2</c:v>
                </c:pt>
                <c:pt idx="31">
                  <c:v>5.3906665310755664E-2</c:v>
                </c:pt>
                <c:pt idx="32">
                  <c:v>5.5337733019215497E-2</c:v>
                </c:pt>
                <c:pt idx="33">
                  <c:v>5.6768800727675338E-2</c:v>
                </c:pt>
                <c:pt idx="34">
                  <c:v>5.8199868436135185E-2</c:v>
                </c:pt>
                <c:pt idx="35">
                  <c:v>5.9630936144595026E-2</c:v>
                </c:pt>
                <c:pt idx="36">
                  <c:v>6.1062003853054873E-2</c:v>
                </c:pt>
                <c:pt idx="37">
                  <c:v>6.2493071561514714E-2</c:v>
                </c:pt>
                <c:pt idx="38">
                  <c:v>6.3924139269974548E-2</c:v>
                </c:pt>
                <c:pt idx="39">
                  <c:v>6.5355206978434388E-2</c:v>
                </c:pt>
                <c:pt idx="40">
                  <c:v>6.6786274686894243E-2</c:v>
                </c:pt>
                <c:pt idx="41">
                  <c:v>6.8217342395354083E-2</c:v>
                </c:pt>
                <c:pt idx="42">
                  <c:v>6.9648410103813937E-2</c:v>
                </c:pt>
                <c:pt idx="43">
                  <c:v>7.1079477812273778E-2</c:v>
                </c:pt>
                <c:pt idx="44">
                  <c:v>7.2510545520733605E-2</c:v>
                </c:pt>
                <c:pt idx="45">
                  <c:v>7.3941613229193445E-2</c:v>
                </c:pt>
                <c:pt idx="46">
                  <c:v>7.5372680937653286E-2</c:v>
                </c:pt>
                <c:pt idx="47">
                  <c:v>7.680374864611314E-2</c:v>
                </c:pt>
                <c:pt idx="48">
                  <c:v>7.8234816354572995E-2</c:v>
                </c:pt>
                <c:pt idx="49">
                  <c:v>7.9665884063032821E-2</c:v>
                </c:pt>
                <c:pt idx="50">
                  <c:v>8.1096951771492676E-2</c:v>
                </c:pt>
                <c:pt idx="51">
                  <c:v>8.2528019479952502E-2</c:v>
                </c:pt>
                <c:pt idx="52">
                  <c:v>8.3959087188412357E-2</c:v>
                </c:pt>
                <c:pt idx="53">
                  <c:v>8.5390154896872197E-2</c:v>
                </c:pt>
                <c:pt idx="54">
                  <c:v>8.6821222605332038E-2</c:v>
                </c:pt>
                <c:pt idx="55">
                  <c:v>8.8252290313791892E-2</c:v>
                </c:pt>
                <c:pt idx="56">
                  <c:v>8.9683358022251719E-2</c:v>
                </c:pt>
                <c:pt idx="57">
                  <c:v>9.1114425730711573E-2</c:v>
                </c:pt>
                <c:pt idx="58">
                  <c:v>9.2545493439171414E-2</c:v>
                </c:pt>
                <c:pt idx="59">
                  <c:v>9.3976561147631255E-2</c:v>
                </c:pt>
                <c:pt idx="60">
                  <c:v>9.5407628856091081E-2</c:v>
                </c:pt>
                <c:pt idx="61">
                  <c:v>9.6838696564550922E-2</c:v>
                </c:pt>
                <c:pt idx="62">
                  <c:v>9.8269764273010776E-2</c:v>
                </c:pt>
                <c:pt idx="63">
                  <c:v>9.9700831981470617E-2</c:v>
                </c:pt>
                <c:pt idx="64">
                  <c:v>0.10113189968993046</c:v>
                </c:pt>
                <c:pt idx="65">
                  <c:v>0.1025629673983903</c:v>
                </c:pt>
                <c:pt idx="66">
                  <c:v>0.10399403510685014</c:v>
                </c:pt>
                <c:pt idx="67">
                  <c:v>0.10542510281530999</c:v>
                </c:pt>
                <c:pt idx="68">
                  <c:v>0.10685617052376983</c:v>
                </c:pt>
                <c:pt idx="69">
                  <c:v>0.10828723823222967</c:v>
                </c:pt>
                <c:pt idx="70">
                  <c:v>0.10971830594068951</c:v>
                </c:pt>
                <c:pt idx="71">
                  <c:v>0.11114937364914936</c:v>
                </c:pt>
                <c:pt idx="72">
                  <c:v>0.11258044135760921</c:v>
                </c:pt>
                <c:pt idx="73">
                  <c:v>0.11401150906606905</c:v>
                </c:pt>
                <c:pt idx="74">
                  <c:v>0.11544257677452889</c:v>
                </c:pt>
                <c:pt idx="75">
                  <c:v>0.11687364448298872</c:v>
                </c:pt>
                <c:pt idx="76">
                  <c:v>0.11830471219144856</c:v>
                </c:pt>
                <c:pt idx="77">
                  <c:v>0.11973577989990841</c:v>
                </c:pt>
                <c:pt idx="78">
                  <c:v>0.12116684760836824</c:v>
                </c:pt>
                <c:pt idx="79">
                  <c:v>0.12259791531682809</c:v>
                </c:pt>
                <c:pt idx="80">
                  <c:v>0.12402898302528793</c:v>
                </c:pt>
                <c:pt idx="81">
                  <c:v>0.1254600507337478</c:v>
                </c:pt>
                <c:pt idx="82">
                  <c:v>0.12689111844220763</c:v>
                </c:pt>
                <c:pt idx="83">
                  <c:v>0.12832218615066746</c:v>
                </c:pt>
                <c:pt idx="84">
                  <c:v>0.12975325385912731</c:v>
                </c:pt>
                <c:pt idx="85">
                  <c:v>0.13118432156758714</c:v>
                </c:pt>
                <c:pt idx="86">
                  <c:v>0.13261538927604699</c:v>
                </c:pt>
                <c:pt idx="87">
                  <c:v>0.13404645698450685</c:v>
                </c:pt>
                <c:pt idx="88">
                  <c:v>0.13547752469296667</c:v>
                </c:pt>
                <c:pt idx="89">
                  <c:v>0.13690859240142653</c:v>
                </c:pt>
                <c:pt idx="90">
                  <c:v>0.13833966010988635</c:v>
                </c:pt>
                <c:pt idx="91">
                  <c:v>0.13977072781834621</c:v>
                </c:pt>
                <c:pt idx="92">
                  <c:v>0.14120179552680603</c:v>
                </c:pt>
                <c:pt idx="93">
                  <c:v>0.14263286323526589</c:v>
                </c:pt>
                <c:pt idx="94">
                  <c:v>0.14406393094372574</c:v>
                </c:pt>
                <c:pt idx="95">
                  <c:v>0.14549499865218557</c:v>
                </c:pt>
                <c:pt idx="96">
                  <c:v>0.14692606636064542</c:v>
                </c:pt>
                <c:pt idx="97">
                  <c:v>0.14835713406910525</c:v>
                </c:pt>
                <c:pt idx="98">
                  <c:v>0.14978820177756511</c:v>
                </c:pt>
                <c:pt idx="99">
                  <c:v>0.15121926948602493</c:v>
                </c:pt>
              </c:numCache>
            </c:numRef>
          </c:cat>
          <c:val>
            <c:numRef>
              <c:f>'Grouped Efficient Frontier'!$BB$3:$BB$102</c:f>
              <c:numCache>
                <c:formatCode>0.00%</c:formatCode>
                <c:ptCount val="100"/>
                <c:pt idx="0">
                  <c:v>1.01104E-2</c:v>
                </c:pt>
                <c:pt idx="1">
                  <c:v>1.74425E-2</c:v>
                </c:pt>
                <c:pt idx="2">
                  <c:v>1.66363E-2</c:v>
                </c:pt>
                <c:pt idx="3">
                  <c:v>1.58528E-2</c:v>
                </c:pt>
                <c:pt idx="4">
                  <c:v>1.5140199999999999E-2</c:v>
                </c:pt>
                <c:pt idx="5">
                  <c:v>1.44691E-2</c:v>
                </c:pt>
                <c:pt idx="6">
                  <c:v>1.38253E-2</c:v>
                </c:pt>
                <c:pt idx="7">
                  <c:v>1.32005E-2</c:v>
                </c:pt>
                <c:pt idx="8">
                  <c:v>1.2589700000000001E-2</c:v>
                </c:pt>
                <c:pt idx="9">
                  <c:v>1.19895E-2</c:v>
                </c:pt>
                <c:pt idx="10">
                  <c:v>1.13977E-2</c:v>
                </c:pt>
                <c:pt idx="11">
                  <c:v>1.0812499999999999E-2</c:v>
                </c:pt>
                <c:pt idx="12">
                  <c:v>1.02328E-2</c:v>
                </c:pt>
                <c:pt idx="13">
                  <c:v>9.6574999999999994E-3</c:v>
                </c:pt>
                <c:pt idx="14">
                  <c:v>9.0858999999999992E-3</c:v>
                </c:pt>
                <c:pt idx="15">
                  <c:v>8.2986999999999991E-3</c:v>
                </c:pt>
                <c:pt idx="16">
                  <c:v>6.6566999999999998E-3</c:v>
                </c:pt>
                <c:pt idx="17">
                  <c:v>5.0198999999999999E-3</c:v>
                </c:pt>
                <c:pt idx="18">
                  <c:v>5.1852000000000001E-3</c:v>
                </c:pt>
                <c:pt idx="19">
                  <c:v>7.4796999999999997E-3</c:v>
                </c:pt>
                <c:pt idx="20">
                  <c:v>9.7292999999999998E-3</c:v>
                </c:pt>
                <c:pt idx="21">
                  <c:v>1.1941E-2</c:v>
                </c:pt>
                <c:pt idx="22">
                  <c:v>1.4120499999999999E-2</c:v>
                </c:pt>
                <c:pt idx="23">
                  <c:v>1.6271999999999998E-2</c:v>
                </c:pt>
                <c:pt idx="24">
                  <c:v>1.83993E-2</c:v>
                </c:pt>
                <c:pt idx="25">
                  <c:v>2.0505300000000001E-2</c:v>
                </c:pt>
                <c:pt idx="26">
                  <c:v>2.2592600000000001E-2</c:v>
                </c:pt>
                <c:pt idx="27">
                  <c:v>2.46632E-2</c:v>
                </c:pt>
                <c:pt idx="28">
                  <c:v>2.67189E-2</c:v>
                </c:pt>
                <c:pt idx="29">
                  <c:v>2.9090283901168312E-2</c:v>
                </c:pt>
                <c:pt idx="30">
                  <c:v>3.3293042464302022E-2</c:v>
                </c:pt>
                <c:pt idx="31">
                  <c:v>3.766704199744246E-2</c:v>
                </c:pt>
                <c:pt idx="32">
                  <c:v>4.0325124993100314E-2</c:v>
                </c:pt>
                <c:pt idx="33">
                  <c:v>4.52111900489722E-2</c:v>
                </c:pt>
                <c:pt idx="34">
                  <c:v>5.5744350291095868E-2</c:v>
                </c:pt>
                <c:pt idx="35">
                  <c:v>6.6149680868252625E-2</c:v>
                </c:pt>
                <c:pt idx="36">
                  <c:v>7.6428733111939373E-2</c:v>
                </c:pt>
                <c:pt idx="37">
                  <c:v>8.6583039526807015E-2</c:v>
                </c:pt>
                <c:pt idx="38">
                  <c:v>9.6614114019141772E-2</c:v>
                </c:pt>
                <c:pt idx="39">
                  <c:v>9.9999999999999978E-2</c:v>
                </c:pt>
                <c:pt idx="40">
                  <c:v>0.10312499999999998</c:v>
                </c:pt>
                <c:pt idx="41">
                  <c:v>0.10624999999999998</c:v>
                </c:pt>
                <c:pt idx="42">
                  <c:v>0.10937499999999999</c:v>
                </c:pt>
                <c:pt idx="43">
                  <c:v>0.11249999999999999</c:v>
                </c:pt>
                <c:pt idx="44">
                  <c:v>0.11562499999999999</c:v>
                </c:pt>
                <c:pt idx="45">
                  <c:v>0.11874999999999999</c:v>
                </c:pt>
                <c:pt idx="46">
                  <c:v>0.121875</c:v>
                </c:pt>
                <c:pt idx="47">
                  <c:v>0.125</c:v>
                </c:pt>
                <c:pt idx="48">
                  <c:v>0.12812499999999999</c:v>
                </c:pt>
                <c:pt idx="49">
                  <c:v>0.13124999999999998</c:v>
                </c:pt>
                <c:pt idx="50">
                  <c:v>0.13437499999999997</c:v>
                </c:pt>
                <c:pt idx="51">
                  <c:v>0.13749999999999996</c:v>
                </c:pt>
                <c:pt idx="52">
                  <c:v>0.14062499999999994</c:v>
                </c:pt>
                <c:pt idx="53">
                  <c:v>0.14374999999999993</c:v>
                </c:pt>
                <c:pt idx="54">
                  <c:v>0.14687499999999992</c:v>
                </c:pt>
                <c:pt idx="55">
                  <c:v>0.15</c:v>
                </c:pt>
                <c:pt idx="56">
                  <c:v>0.15</c:v>
                </c:pt>
                <c:pt idx="57">
                  <c:v>0.15</c:v>
                </c:pt>
                <c:pt idx="58">
                  <c:v>0.15</c:v>
                </c:pt>
                <c:pt idx="59">
                  <c:v>0.15</c:v>
                </c:pt>
                <c:pt idx="60">
                  <c:v>0.15</c:v>
                </c:pt>
                <c:pt idx="61">
                  <c:v>0.15</c:v>
                </c:pt>
                <c:pt idx="62">
                  <c:v>0.15</c:v>
                </c:pt>
                <c:pt idx="63">
                  <c:v>0.15</c:v>
                </c:pt>
                <c:pt idx="64">
                  <c:v>0.15</c:v>
                </c:pt>
                <c:pt idx="65">
                  <c:v>0.15</c:v>
                </c:pt>
                <c:pt idx="66">
                  <c:v>0.15</c:v>
                </c:pt>
                <c:pt idx="67">
                  <c:v>0.15</c:v>
                </c:pt>
                <c:pt idx="68">
                  <c:v>0.15</c:v>
                </c:pt>
                <c:pt idx="69">
                  <c:v>0.15</c:v>
                </c:pt>
                <c:pt idx="70">
                  <c:v>0.15</c:v>
                </c:pt>
                <c:pt idx="71">
                  <c:v>0.15</c:v>
                </c:pt>
                <c:pt idx="72">
                  <c:v>0.15</c:v>
                </c:pt>
                <c:pt idx="73">
                  <c:v>0.15</c:v>
                </c:pt>
                <c:pt idx="74">
                  <c:v>0.15</c:v>
                </c:pt>
                <c:pt idx="75">
                  <c:v>0.15</c:v>
                </c:pt>
                <c:pt idx="76">
                  <c:v>0.15</c:v>
                </c:pt>
                <c:pt idx="77">
                  <c:v>0.15</c:v>
                </c:pt>
                <c:pt idx="78">
                  <c:v>0.15</c:v>
                </c:pt>
                <c:pt idx="79">
                  <c:v>0.15</c:v>
                </c:pt>
                <c:pt idx="80">
                  <c:v>0.15</c:v>
                </c:pt>
                <c:pt idx="81">
                  <c:v>0.15</c:v>
                </c:pt>
                <c:pt idx="82">
                  <c:v>0.15</c:v>
                </c:pt>
                <c:pt idx="83">
                  <c:v>0.15</c:v>
                </c:pt>
                <c:pt idx="84">
                  <c:v>0.15</c:v>
                </c:pt>
                <c:pt idx="85">
                  <c:v>0.15</c:v>
                </c:pt>
                <c:pt idx="86">
                  <c:v>0.15</c:v>
                </c:pt>
                <c:pt idx="87">
                  <c:v>0.15</c:v>
                </c:pt>
                <c:pt idx="88">
                  <c:v>0.15</c:v>
                </c:pt>
                <c:pt idx="89">
                  <c:v>0.15</c:v>
                </c:pt>
                <c:pt idx="90">
                  <c:v>0.15</c:v>
                </c:pt>
                <c:pt idx="91">
                  <c:v>0.15</c:v>
                </c:pt>
                <c:pt idx="92">
                  <c:v>0.15</c:v>
                </c:pt>
                <c:pt idx="93">
                  <c:v>0.15</c:v>
                </c:pt>
              </c:numCache>
            </c:numRef>
          </c:val>
          <c:extLst>
            <c:ext xmlns:c16="http://schemas.microsoft.com/office/drawing/2014/chart" uri="{C3380CC4-5D6E-409C-BE32-E72D297353CC}">
              <c16:uniqueId val="{00000006-F52C-4639-BF8E-E61E53FDF9CD}"/>
            </c:ext>
          </c:extLst>
        </c:ser>
        <c:dLbls>
          <c:showLegendKey val="0"/>
          <c:showVal val="0"/>
          <c:showCatName val="0"/>
          <c:showSerName val="0"/>
          <c:showPercent val="0"/>
          <c:showBubbleSize val="0"/>
        </c:dLbls>
        <c:axId val="694358016"/>
        <c:axId val="694360704"/>
      </c:areaChart>
      <c:lineChart>
        <c:grouping val="standard"/>
        <c:varyColors val="0"/>
        <c:ser>
          <c:idx val="6"/>
          <c:order val="7"/>
          <c:tx>
            <c:strRef>
              <c:f>'Grouped Efficient Frontier'!$AT$2</c:f>
              <c:strCache>
                <c:ptCount val="1"/>
                <c:pt idx="0">
                  <c:v>Arithmetic Mean</c:v>
                </c:pt>
              </c:strCache>
            </c:strRef>
          </c:tx>
          <c:spPr>
            <a:ln>
              <a:solidFill>
                <a:schemeClr val="tx1"/>
              </a:solidFill>
            </a:ln>
          </c:spPr>
          <c:marker>
            <c:symbol val="none"/>
          </c:marker>
          <c:cat>
            <c:numRef>
              <c:f>'Grouped Efficient Frontier'!$AU$3:$AU$102</c:f>
              <c:numCache>
                <c:formatCode>0.00%</c:formatCode>
                <c:ptCount val="100"/>
                <c:pt idx="0">
                  <c:v>9.543566348500539E-3</c:v>
                </c:pt>
                <c:pt idx="1">
                  <c:v>1.097463405696039E-2</c:v>
                </c:pt>
                <c:pt idx="2">
                  <c:v>1.2405701765420229E-2</c:v>
                </c:pt>
                <c:pt idx="3">
                  <c:v>1.3836769473880071E-2</c:v>
                </c:pt>
                <c:pt idx="4">
                  <c:v>1.526783718233991E-2</c:v>
                </c:pt>
                <c:pt idx="5">
                  <c:v>1.6698904890799761E-2</c:v>
                </c:pt>
                <c:pt idx="6">
                  <c:v>1.8129972599259601E-2</c:v>
                </c:pt>
                <c:pt idx="7">
                  <c:v>1.9561040307719438E-2</c:v>
                </c:pt>
                <c:pt idx="8">
                  <c:v>2.0992108016179279E-2</c:v>
                </c:pt>
                <c:pt idx="9">
                  <c:v>2.242317572463913E-2</c:v>
                </c:pt>
                <c:pt idx="10">
                  <c:v>2.3854243433098971E-2</c:v>
                </c:pt>
                <c:pt idx="11">
                  <c:v>2.5285311141558808E-2</c:v>
                </c:pt>
                <c:pt idx="12">
                  <c:v>2.6716378850018662E-2</c:v>
                </c:pt>
                <c:pt idx="13">
                  <c:v>2.8147446558478499E-2</c:v>
                </c:pt>
                <c:pt idx="14">
                  <c:v>2.957851426693834E-2</c:v>
                </c:pt>
                <c:pt idx="15">
                  <c:v>3.100958197539818E-2</c:v>
                </c:pt>
                <c:pt idx="16">
                  <c:v>3.2440649683858028E-2</c:v>
                </c:pt>
                <c:pt idx="17">
                  <c:v>3.3871717392317868E-2</c:v>
                </c:pt>
                <c:pt idx="18">
                  <c:v>3.5302785100777709E-2</c:v>
                </c:pt>
                <c:pt idx="19">
                  <c:v>3.6733852809237549E-2</c:v>
                </c:pt>
                <c:pt idx="20">
                  <c:v>3.816492051769739E-2</c:v>
                </c:pt>
                <c:pt idx="21">
                  <c:v>3.9595988226157244E-2</c:v>
                </c:pt>
                <c:pt idx="22">
                  <c:v>4.1027055934617078E-2</c:v>
                </c:pt>
                <c:pt idx="23">
                  <c:v>4.2458123643076925E-2</c:v>
                </c:pt>
                <c:pt idx="24">
                  <c:v>4.3889191351536766E-2</c:v>
                </c:pt>
                <c:pt idx="25">
                  <c:v>4.5320259059996613E-2</c:v>
                </c:pt>
                <c:pt idx="26">
                  <c:v>4.6751326768456447E-2</c:v>
                </c:pt>
                <c:pt idx="27">
                  <c:v>4.8182394476916288E-2</c:v>
                </c:pt>
                <c:pt idx="28">
                  <c:v>4.9613462185376128E-2</c:v>
                </c:pt>
                <c:pt idx="29">
                  <c:v>5.1044529893835983E-2</c:v>
                </c:pt>
                <c:pt idx="30">
                  <c:v>5.2475597602295816E-2</c:v>
                </c:pt>
                <c:pt idx="31">
                  <c:v>5.3906665310755664E-2</c:v>
                </c:pt>
                <c:pt idx="32">
                  <c:v>5.5337733019215497E-2</c:v>
                </c:pt>
                <c:pt idx="33">
                  <c:v>5.6768800727675338E-2</c:v>
                </c:pt>
                <c:pt idx="34">
                  <c:v>5.8199868436135185E-2</c:v>
                </c:pt>
                <c:pt idx="35">
                  <c:v>5.9630936144595026E-2</c:v>
                </c:pt>
                <c:pt idx="36">
                  <c:v>6.1062003853054873E-2</c:v>
                </c:pt>
                <c:pt idx="37">
                  <c:v>6.2493071561514714E-2</c:v>
                </c:pt>
                <c:pt idx="38">
                  <c:v>6.3924139269974548E-2</c:v>
                </c:pt>
                <c:pt idx="39">
                  <c:v>6.5355206978434388E-2</c:v>
                </c:pt>
                <c:pt idx="40">
                  <c:v>6.6786274686894243E-2</c:v>
                </c:pt>
                <c:pt idx="41">
                  <c:v>6.8217342395354083E-2</c:v>
                </c:pt>
                <c:pt idx="42">
                  <c:v>6.9648410103813937E-2</c:v>
                </c:pt>
                <c:pt idx="43">
                  <c:v>7.1079477812273778E-2</c:v>
                </c:pt>
                <c:pt idx="44">
                  <c:v>7.2510545520733605E-2</c:v>
                </c:pt>
                <c:pt idx="45">
                  <c:v>7.3941613229193445E-2</c:v>
                </c:pt>
                <c:pt idx="46">
                  <c:v>7.5372680937653286E-2</c:v>
                </c:pt>
                <c:pt idx="47">
                  <c:v>7.680374864611314E-2</c:v>
                </c:pt>
                <c:pt idx="48">
                  <c:v>7.8234816354572995E-2</c:v>
                </c:pt>
                <c:pt idx="49">
                  <c:v>7.9665884063032821E-2</c:v>
                </c:pt>
                <c:pt idx="50">
                  <c:v>8.1096951771492676E-2</c:v>
                </c:pt>
                <c:pt idx="51">
                  <c:v>8.2528019479952502E-2</c:v>
                </c:pt>
                <c:pt idx="52">
                  <c:v>8.3959087188412357E-2</c:v>
                </c:pt>
                <c:pt idx="53">
                  <c:v>8.5390154896872197E-2</c:v>
                </c:pt>
                <c:pt idx="54">
                  <c:v>8.6821222605332038E-2</c:v>
                </c:pt>
                <c:pt idx="55">
                  <c:v>8.8252290313791892E-2</c:v>
                </c:pt>
                <c:pt idx="56">
                  <c:v>8.9683358022251719E-2</c:v>
                </c:pt>
                <c:pt idx="57">
                  <c:v>9.1114425730711573E-2</c:v>
                </c:pt>
                <c:pt idx="58">
                  <c:v>9.2545493439171414E-2</c:v>
                </c:pt>
                <c:pt idx="59">
                  <c:v>9.3976561147631255E-2</c:v>
                </c:pt>
                <c:pt idx="60">
                  <c:v>9.5407628856091081E-2</c:v>
                </c:pt>
                <c:pt idx="61">
                  <c:v>9.6838696564550922E-2</c:v>
                </c:pt>
                <c:pt idx="62">
                  <c:v>9.8269764273010776E-2</c:v>
                </c:pt>
                <c:pt idx="63">
                  <c:v>9.9700831981470617E-2</c:v>
                </c:pt>
                <c:pt idx="64">
                  <c:v>0.10113189968993046</c:v>
                </c:pt>
                <c:pt idx="65">
                  <c:v>0.1025629673983903</c:v>
                </c:pt>
                <c:pt idx="66">
                  <c:v>0.10399403510685014</c:v>
                </c:pt>
                <c:pt idx="67">
                  <c:v>0.10542510281530999</c:v>
                </c:pt>
                <c:pt idx="68">
                  <c:v>0.10685617052376983</c:v>
                </c:pt>
                <c:pt idx="69">
                  <c:v>0.10828723823222967</c:v>
                </c:pt>
                <c:pt idx="70">
                  <c:v>0.10971830594068951</c:v>
                </c:pt>
                <c:pt idx="71">
                  <c:v>0.11114937364914936</c:v>
                </c:pt>
                <c:pt idx="72">
                  <c:v>0.11258044135760921</c:v>
                </c:pt>
                <c:pt idx="73">
                  <c:v>0.11401150906606905</c:v>
                </c:pt>
                <c:pt idx="74">
                  <c:v>0.11544257677452889</c:v>
                </c:pt>
                <c:pt idx="75">
                  <c:v>0.11687364448298872</c:v>
                </c:pt>
                <c:pt idx="76">
                  <c:v>0.11830471219144856</c:v>
                </c:pt>
                <c:pt idx="77">
                  <c:v>0.11973577989990841</c:v>
                </c:pt>
                <c:pt idx="78">
                  <c:v>0.12116684760836824</c:v>
                </c:pt>
                <c:pt idx="79">
                  <c:v>0.12259791531682809</c:v>
                </c:pt>
                <c:pt idx="80">
                  <c:v>0.12402898302528793</c:v>
                </c:pt>
                <c:pt idx="81">
                  <c:v>0.1254600507337478</c:v>
                </c:pt>
                <c:pt idx="82">
                  <c:v>0.12689111844220763</c:v>
                </c:pt>
                <c:pt idx="83">
                  <c:v>0.12832218615066746</c:v>
                </c:pt>
                <c:pt idx="84">
                  <c:v>0.12975325385912731</c:v>
                </c:pt>
                <c:pt idx="85">
                  <c:v>0.13118432156758714</c:v>
                </c:pt>
                <c:pt idx="86">
                  <c:v>0.13261538927604699</c:v>
                </c:pt>
                <c:pt idx="87">
                  <c:v>0.13404645698450685</c:v>
                </c:pt>
                <c:pt idx="88">
                  <c:v>0.13547752469296667</c:v>
                </c:pt>
                <c:pt idx="89">
                  <c:v>0.13690859240142653</c:v>
                </c:pt>
                <c:pt idx="90">
                  <c:v>0.13833966010988635</c:v>
                </c:pt>
                <c:pt idx="91">
                  <c:v>0.13977072781834621</c:v>
                </c:pt>
                <c:pt idx="92">
                  <c:v>0.14120179552680603</c:v>
                </c:pt>
                <c:pt idx="93">
                  <c:v>0.14263286323526589</c:v>
                </c:pt>
                <c:pt idx="94">
                  <c:v>0.14406393094372574</c:v>
                </c:pt>
                <c:pt idx="95">
                  <c:v>0.14549499865218557</c:v>
                </c:pt>
                <c:pt idx="96">
                  <c:v>0.14692606636064542</c:v>
                </c:pt>
                <c:pt idx="97">
                  <c:v>0.14835713406910525</c:v>
                </c:pt>
                <c:pt idx="98">
                  <c:v>0.14978820177756511</c:v>
                </c:pt>
                <c:pt idx="99">
                  <c:v>0.15121926948602493</c:v>
                </c:pt>
              </c:numCache>
            </c:numRef>
          </c:cat>
          <c:val>
            <c:numRef>
              <c:f>'Grouped Efficient Frontier'!$AT$3:$AT$102</c:f>
              <c:numCache>
                <c:formatCode>0.00%</c:formatCode>
                <c:ptCount val="100"/>
                <c:pt idx="0">
                  <c:v>2.2524555909147641E-2</c:v>
                </c:pt>
                <c:pt idx="1">
                  <c:v>2.5762058560170401E-2</c:v>
                </c:pt>
                <c:pt idx="2">
                  <c:v>2.7142465298006329E-2</c:v>
                </c:pt>
                <c:pt idx="3">
                  <c:v>2.8304326892207431E-2</c:v>
                </c:pt>
                <c:pt idx="4">
                  <c:v>2.9361076778767477E-2</c:v>
                </c:pt>
                <c:pt idx="5">
                  <c:v>3.0356174553730998E-2</c:v>
                </c:pt>
                <c:pt idx="6">
                  <c:v>3.1310938483146339E-2</c:v>
                </c:pt>
                <c:pt idx="7">
                  <c:v>3.223744732307196E-2</c:v>
                </c:pt>
                <c:pt idx="8">
                  <c:v>3.3143200243048482E-2</c:v>
                </c:pt>
                <c:pt idx="9">
                  <c:v>3.4033160291285613E-2</c:v>
                </c:pt>
                <c:pt idx="10">
                  <c:v>3.4910771709265022E-2</c:v>
                </c:pt>
                <c:pt idx="11">
                  <c:v>3.5778514348738917E-2</c:v>
                </c:pt>
                <c:pt idx="12">
                  <c:v>3.663822713937407E-2</c:v>
                </c:pt>
                <c:pt idx="13">
                  <c:v>3.7491307169356253E-2</c:v>
                </c:pt>
                <c:pt idx="14">
                  <c:v>3.8338837608186078E-2</c:v>
                </c:pt>
                <c:pt idx="15">
                  <c:v>3.9181694205111632E-2</c:v>
                </c:pt>
                <c:pt idx="16">
                  <c:v>4.0021207150955432E-2</c:v>
                </c:pt>
                <c:pt idx="17">
                  <c:v>4.0858129786202263E-2</c:v>
                </c:pt>
                <c:pt idx="18">
                  <c:v>4.1689429834614343E-2</c:v>
                </c:pt>
                <c:pt idx="19">
                  <c:v>4.2501455331494783E-2</c:v>
                </c:pt>
                <c:pt idx="20">
                  <c:v>4.3297595581464066E-2</c:v>
                </c:pt>
                <c:pt idx="21">
                  <c:v>4.4080333729243935E-2</c:v>
                </c:pt>
                <c:pt idx="22">
                  <c:v>4.4851630483553465E-2</c:v>
                </c:pt>
                <c:pt idx="23">
                  <c:v>4.5613060517801778E-2</c:v>
                </c:pt>
                <c:pt idx="24">
                  <c:v>4.6365906944696465E-2</c:v>
                </c:pt>
                <c:pt idx="25">
                  <c:v>4.711122850151938E-2</c:v>
                </c:pt>
                <c:pt idx="26">
                  <c:v>4.7849908424613258E-2</c:v>
                </c:pt>
                <c:pt idx="27">
                  <c:v>4.8582690711071595E-2</c:v>
                </c:pt>
                <c:pt idx="28">
                  <c:v>4.9310207491733989E-2</c:v>
                </c:pt>
                <c:pt idx="29">
                  <c:v>5.0032774138889236E-2</c:v>
                </c:pt>
                <c:pt idx="30">
                  <c:v>5.0740733709623669E-2</c:v>
                </c:pt>
                <c:pt idx="31">
                  <c:v>5.1430927644292551E-2</c:v>
                </c:pt>
                <c:pt idx="32">
                  <c:v>5.2110170434715573E-2</c:v>
                </c:pt>
                <c:pt idx="33">
                  <c:v>5.2783823250596523E-2</c:v>
                </c:pt>
                <c:pt idx="34">
                  <c:v>5.3452419793157159E-2</c:v>
                </c:pt>
                <c:pt idx="35">
                  <c:v>5.4116424611999323E-2</c:v>
                </c:pt>
                <c:pt idx="36">
                  <c:v>5.4776244386819287E-2</c:v>
                </c:pt>
                <c:pt idx="37">
                  <c:v>5.5432186750716567E-2</c:v>
                </c:pt>
                <c:pt idx="38">
                  <c:v>5.6084329540448861E-2</c:v>
                </c:pt>
                <c:pt idx="39">
                  <c:v>5.6732948967152773E-2</c:v>
                </c:pt>
                <c:pt idx="40">
                  <c:v>5.7378322748818246E-2</c:v>
                </c:pt>
                <c:pt idx="41">
                  <c:v>5.8016636135232884E-2</c:v>
                </c:pt>
                <c:pt idx="42">
                  <c:v>5.8633662170397539E-2</c:v>
                </c:pt>
                <c:pt idx="43">
                  <c:v>5.9231152005959443E-2</c:v>
                </c:pt>
                <c:pt idx="44">
                  <c:v>5.9811862413958181E-2</c:v>
                </c:pt>
                <c:pt idx="45">
                  <c:v>6.0377996427393027E-2</c:v>
                </c:pt>
                <c:pt idx="46">
                  <c:v>6.0931345078671484E-2</c:v>
                </c:pt>
                <c:pt idx="47">
                  <c:v>6.1473385897107276E-2</c:v>
                </c:pt>
                <c:pt idx="48">
                  <c:v>6.2005353236062322E-2</c:v>
                </c:pt>
                <c:pt idx="49">
                  <c:v>6.2528289667259151E-2</c:v>
                </c:pt>
                <c:pt idx="50">
                  <c:v>6.3043084304683819E-2</c:v>
                </c:pt>
                <c:pt idx="51">
                  <c:v>6.3550501891753722E-2</c:v>
                </c:pt>
                <c:pt idx="52">
                  <c:v>6.4051205333962288E-2</c:v>
                </c:pt>
                <c:pt idx="53">
                  <c:v>6.4545772921656239E-2</c:v>
                </c:pt>
                <c:pt idx="54">
                  <c:v>6.5034712479628776E-2</c:v>
                </c:pt>
                <c:pt idx="55">
                  <c:v>6.5517887687053786E-2</c:v>
                </c:pt>
                <c:pt idx="56">
                  <c:v>6.5994895037661511E-2</c:v>
                </c:pt>
                <c:pt idx="57">
                  <c:v>6.6466230511156688E-2</c:v>
                </c:pt>
                <c:pt idx="58">
                  <c:v>6.693234156752155E-2</c:v>
                </c:pt>
                <c:pt idx="59">
                  <c:v>6.7393625570499008E-2</c:v>
                </c:pt>
                <c:pt idx="60">
                  <c:v>6.7850437049185641E-2</c:v>
                </c:pt>
                <c:pt idx="61">
                  <c:v>6.8303093676695709E-2</c:v>
                </c:pt>
                <c:pt idx="62">
                  <c:v>6.8751881230997472E-2</c:v>
                </c:pt>
                <c:pt idx="63">
                  <c:v>6.9197057740778264E-2</c:v>
                </c:pt>
                <c:pt idx="64">
                  <c:v>6.9638856973191138E-2</c:v>
                </c:pt>
                <c:pt idx="65">
                  <c:v>7.0077491386109608E-2</c:v>
                </c:pt>
                <c:pt idx="66">
                  <c:v>7.0513154641252809E-2</c:v>
                </c:pt>
                <c:pt idx="67">
                  <c:v>7.0946023754981699E-2</c:v>
                </c:pt>
                <c:pt idx="68">
                  <c:v>7.1376260948135414E-2</c:v>
                </c:pt>
                <c:pt idx="69">
                  <c:v>7.1804015244407257E-2</c:v>
                </c:pt>
                <c:pt idx="70">
                  <c:v>7.2229403709260537E-2</c:v>
                </c:pt>
                <c:pt idx="71">
                  <c:v>7.2652408373392777E-2</c:v>
                </c:pt>
                <c:pt idx="72">
                  <c:v>7.307312858964593E-2</c:v>
                </c:pt>
                <c:pt idx="73">
                  <c:v>7.3490816008756496E-2</c:v>
                </c:pt>
                <c:pt idx="74">
                  <c:v>7.3902392362869454E-2</c:v>
                </c:pt>
                <c:pt idx="75">
                  <c:v>7.4308018935691542E-2</c:v>
                </c:pt>
                <c:pt idx="76">
                  <c:v>7.470814923431135E-2</c:v>
                </c:pt>
                <c:pt idx="77">
                  <c:v>7.5103186542127956E-2</c:v>
                </c:pt>
                <c:pt idx="78">
                  <c:v>7.54934911983699E-2</c:v>
                </c:pt>
                <c:pt idx="79">
                  <c:v>7.5879388588024177E-2</c:v>
                </c:pt>
                <c:pt idx="80">
                  <c:v>7.6261189802485627E-2</c:v>
                </c:pt>
                <c:pt idx="81">
                  <c:v>7.663916143210131E-2</c:v>
                </c:pt>
                <c:pt idx="82">
                  <c:v>7.7013540436972935E-2</c:v>
                </c:pt>
                <c:pt idx="83">
                  <c:v>7.7384542632740361E-2</c:v>
                </c:pt>
                <c:pt idx="84">
                  <c:v>7.7752365162391465E-2</c:v>
                </c:pt>
                <c:pt idx="85">
                  <c:v>7.8117188612587263E-2</c:v>
                </c:pt>
                <c:pt idx="86">
                  <c:v>7.8479178834836891E-2</c:v>
                </c:pt>
                <c:pt idx="87">
                  <c:v>7.8838488519985081E-2</c:v>
                </c:pt>
                <c:pt idx="88">
                  <c:v>7.9195258565526533E-2</c:v>
                </c:pt>
                <c:pt idx="89">
                  <c:v>7.9549619267877597E-2</c:v>
                </c:pt>
                <c:pt idx="90">
                  <c:v>7.9901691366139144E-2</c:v>
                </c:pt>
                <c:pt idx="91">
                  <c:v>8.0251586959162888E-2</c:v>
                </c:pt>
                <c:pt idx="92">
                  <c:v>8.0599410314142833E-2</c:v>
                </c:pt>
                <c:pt idx="93">
                  <c:v>8.0944816830381114E-2</c:v>
                </c:pt>
                <c:pt idx="94">
                  <c:v>8.1279992401924947E-2</c:v>
                </c:pt>
                <c:pt idx="95">
                  <c:v>8.1505396538055941E-2</c:v>
                </c:pt>
                <c:pt idx="96">
                  <c:v>8.1727109635612014E-2</c:v>
                </c:pt>
                <c:pt idx="97">
                  <c:v>8.1945406723023376E-2</c:v>
                </c:pt>
                <c:pt idx="98">
                  <c:v>8.2160532515989357E-2</c:v>
                </c:pt>
                <c:pt idx="99">
                  <c:v>8.2372705820259989E-2</c:v>
                </c:pt>
              </c:numCache>
            </c:numRef>
          </c:val>
          <c:smooth val="0"/>
          <c:extLst>
            <c:ext xmlns:c16="http://schemas.microsoft.com/office/drawing/2014/chart" uri="{C3380CC4-5D6E-409C-BE32-E72D297353CC}">
              <c16:uniqueId val="{00000007-F52C-4639-BF8E-E61E53FDF9CD}"/>
            </c:ext>
          </c:extLst>
        </c:ser>
        <c:dLbls>
          <c:showLegendKey val="0"/>
          <c:showVal val="0"/>
          <c:showCatName val="0"/>
          <c:showSerName val="0"/>
          <c:showPercent val="0"/>
          <c:showBubbleSize val="0"/>
        </c:dLbls>
        <c:marker val="1"/>
        <c:smooth val="0"/>
        <c:axId val="711711360"/>
        <c:axId val="711709440"/>
      </c:lineChart>
      <c:catAx>
        <c:axId val="694358016"/>
        <c:scaling>
          <c:orientation val="minMax"/>
        </c:scaling>
        <c:delete val="0"/>
        <c:axPos val="b"/>
        <c:title>
          <c:tx>
            <c:rich>
              <a:bodyPr/>
              <a:lstStyle/>
              <a:p>
                <a:pPr>
                  <a:defRPr/>
                </a:pPr>
                <a:r>
                  <a:rPr lang="en-US"/>
                  <a:t>Portfolio Standard Deviation (Risk)</a:t>
                </a:r>
              </a:p>
            </c:rich>
          </c:tx>
          <c:overlay val="0"/>
        </c:title>
        <c:numFmt formatCode="0%" sourceLinked="0"/>
        <c:majorTickMark val="none"/>
        <c:minorTickMark val="none"/>
        <c:tickLblPos val="nextTo"/>
        <c:crossAx val="694360704"/>
        <c:crosses val="autoZero"/>
        <c:auto val="1"/>
        <c:lblAlgn val="ctr"/>
        <c:lblOffset val="100"/>
        <c:tickLblSkip val="15"/>
        <c:tickMarkSkip val="1"/>
        <c:noMultiLvlLbl val="0"/>
      </c:catAx>
      <c:valAx>
        <c:axId val="694360704"/>
        <c:scaling>
          <c:orientation val="minMax"/>
          <c:max val="1"/>
        </c:scaling>
        <c:delete val="0"/>
        <c:axPos val="l"/>
        <c:majorGridlines>
          <c:spPr>
            <a:ln>
              <a:solidFill>
                <a:schemeClr val="bg1">
                  <a:lumMod val="50000"/>
                </a:schemeClr>
              </a:solidFill>
              <a:prstDash val="dash"/>
            </a:ln>
          </c:spPr>
        </c:majorGridlines>
        <c:title>
          <c:tx>
            <c:rich>
              <a:bodyPr rot="-5400000" vert="horz"/>
              <a:lstStyle/>
              <a:p>
                <a:pPr>
                  <a:defRPr/>
                </a:pPr>
                <a:r>
                  <a:rPr lang="en-US"/>
                  <a:t>Expected Portfolio Return (Arithmetic)</a:t>
                </a:r>
              </a:p>
            </c:rich>
          </c:tx>
          <c:layout>
            <c:manualLayout>
              <c:xMode val="edge"/>
              <c:yMode val="edge"/>
              <c:x val="0.74360572641424305"/>
              <c:y val="0.15276190093465353"/>
            </c:manualLayout>
          </c:layout>
          <c:overlay val="0"/>
        </c:title>
        <c:numFmt formatCode="0%" sourceLinked="0"/>
        <c:majorTickMark val="out"/>
        <c:minorTickMark val="none"/>
        <c:tickLblPos val="nextTo"/>
        <c:crossAx val="694358016"/>
        <c:crosses val="autoZero"/>
        <c:crossBetween val="between"/>
      </c:valAx>
      <c:valAx>
        <c:axId val="711709440"/>
        <c:scaling>
          <c:orientation val="minMax"/>
        </c:scaling>
        <c:delete val="0"/>
        <c:axPos val="r"/>
        <c:numFmt formatCode="0%" sourceLinked="0"/>
        <c:majorTickMark val="out"/>
        <c:minorTickMark val="none"/>
        <c:tickLblPos val="nextTo"/>
        <c:crossAx val="711711360"/>
        <c:crosses val="max"/>
        <c:crossBetween val="between"/>
      </c:valAx>
      <c:catAx>
        <c:axId val="711711360"/>
        <c:scaling>
          <c:orientation val="minMax"/>
        </c:scaling>
        <c:delete val="1"/>
        <c:axPos val="b"/>
        <c:numFmt formatCode="0.00%" sourceLinked="1"/>
        <c:majorTickMark val="out"/>
        <c:minorTickMark val="none"/>
        <c:tickLblPos val="nextTo"/>
        <c:crossAx val="711709440"/>
        <c:crosses val="autoZero"/>
        <c:auto val="1"/>
        <c:lblAlgn val="ctr"/>
        <c:lblOffset val="100"/>
        <c:noMultiLvlLbl val="0"/>
      </c:catAx>
      <c:spPr>
        <a:noFill/>
        <a:ln>
          <a:solidFill>
            <a:schemeClr val="tx1"/>
          </a:solidFill>
          <a:prstDash val="solid"/>
        </a:ln>
      </c:spPr>
    </c:plotArea>
    <c:legend>
      <c:legendPos val="r"/>
      <c:layout>
        <c:manualLayout>
          <c:xMode val="edge"/>
          <c:yMode val="edge"/>
          <c:x val="0.83357439543358047"/>
          <c:y val="0.19779535589441036"/>
          <c:w val="0.16478289121626788"/>
          <c:h val="0.55862424386251774"/>
        </c:manualLayout>
      </c:layout>
      <c:overlay val="0"/>
      <c:spPr>
        <a:noFill/>
        <a:ln>
          <a:noFill/>
        </a:ln>
      </c:spPr>
    </c:legend>
    <c:plotVisOnly val="1"/>
    <c:dispBlanksAs val="gap"/>
    <c:showDLblsOverMax val="0"/>
  </c:chart>
  <c:spPr>
    <a:solidFill>
      <a:schemeClr val="bg1"/>
    </a:solidFill>
    <a:ln w="12700">
      <a:solidFill>
        <a:schemeClr val="bg1">
          <a:lumMod val="50000"/>
        </a:schemeClr>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348456826356418E-2"/>
          <c:y val="7.3065540720453417E-2"/>
          <c:w val="0.73298688156673486"/>
          <c:h val="0.6728019323671498"/>
        </c:manualLayout>
      </c:layout>
      <c:barChart>
        <c:barDir val="col"/>
        <c:grouping val="stacked"/>
        <c:varyColors val="0"/>
        <c:ser>
          <c:idx val="29"/>
          <c:order val="0"/>
          <c:tx>
            <c:strRef>
              <c:f>'Inputs for Tube Chart'!$C$36</c:f>
              <c:strCache>
                <c:ptCount val="1"/>
                <c:pt idx="0">
                  <c:v>Priv Real Non-Energy</c:v>
                </c:pt>
              </c:strCache>
            </c:strRef>
          </c:tx>
          <c:spPr>
            <a:gradFill rotWithShape="1">
              <a:gsLst>
                <a:gs pos="0">
                  <a:schemeClr val="accent6">
                    <a:lumMod val="60000"/>
                    <a:lumOff val="40000"/>
                    <a:shade val="51000"/>
                    <a:satMod val="130000"/>
                  </a:schemeClr>
                </a:gs>
                <a:gs pos="80000">
                  <a:schemeClr val="accent6">
                    <a:lumMod val="60000"/>
                    <a:lumOff val="40000"/>
                    <a:shade val="93000"/>
                    <a:satMod val="130000"/>
                  </a:schemeClr>
                </a:gs>
                <a:gs pos="100000">
                  <a:schemeClr val="accent6">
                    <a:lumMod val="60000"/>
                    <a:lum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Chart'!$G$124:$P$124</c:f>
              <c:numCache>
                <c:formatCode>0.0</c:formatCode>
                <c:ptCount val="3"/>
                <c:pt idx="0">
                  <c:v>0.10028352186799754</c:v>
                </c:pt>
                <c:pt idx="1">
                  <c:v>0</c:v>
                </c:pt>
                <c:pt idx="2">
                  <c:v>0</c:v>
                </c:pt>
              </c:numCache>
            </c:numRef>
          </c:val>
          <c:extLst>
            <c:ext xmlns:c16="http://schemas.microsoft.com/office/drawing/2014/chart" uri="{C3380CC4-5D6E-409C-BE32-E72D297353CC}">
              <c16:uniqueId val="{00000000-592E-4780-982E-B47A2B381992}"/>
            </c:ext>
          </c:extLst>
        </c:ser>
        <c:ser>
          <c:idx val="31"/>
          <c:order val="1"/>
          <c:tx>
            <c:strRef>
              <c:f>'Inputs for Tube Chart'!$C$39</c:f>
              <c:strCache>
                <c:ptCount val="1"/>
                <c:pt idx="0">
                  <c:v>Real Estate</c:v>
                </c:pt>
              </c:strCache>
            </c:strRef>
          </c:tx>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Chart'!$G$126:$P$126</c:f>
              <c:numCache>
                <c:formatCode>0.0</c:formatCode>
                <c:ptCount val="3"/>
                <c:pt idx="0">
                  <c:v>0.57767060623640065</c:v>
                </c:pt>
                <c:pt idx="1">
                  <c:v>1.5723344409884104</c:v>
                </c:pt>
                <c:pt idx="2">
                  <c:v>0.65336073543411644</c:v>
                </c:pt>
              </c:numCache>
            </c:numRef>
          </c:val>
          <c:extLst>
            <c:ext xmlns:c16="http://schemas.microsoft.com/office/drawing/2014/chart" uri="{C3380CC4-5D6E-409C-BE32-E72D297353CC}">
              <c16:uniqueId val="{00000001-592E-4780-982E-B47A2B381992}"/>
            </c:ext>
          </c:extLst>
        </c:ser>
        <c:ser>
          <c:idx val="30"/>
          <c:order val="2"/>
          <c:tx>
            <c:strRef>
              <c:f>'Inputs for Tube Chart'!$C$38</c:f>
              <c:strCache>
                <c:ptCount val="1"/>
                <c:pt idx="0">
                  <c:v>Commodities</c:v>
                </c:pt>
              </c:strCache>
            </c:strRef>
          </c:tx>
          <c:spPr>
            <a:solidFill>
              <a:schemeClr val="accent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Chart'!$G$125:$P$125</c:f>
              <c:numCache>
                <c:formatCode>0.0</c:formatCode>
                <c:ptCount val="3"/>
                <c:pt idx="0">
                  <c:v>4.6423403233732057E-2</c:v>
                </c:pt>
                <c:pt idx="1">
                  <c:v>0</c:v>
                </c:pt>
                <c:pt idx="2">
                  <c:v>0.15653656896388865</c:v>
                </c:pt>
              </c:numCache>
            </c:numRef>
          </c:val>
          <c:extLst>
            <c:ext xmlns:c16="http://schemas.microsoft.com/office/drawing/2014/chart" uri="{C3380CC4-5D6E-409C-BE32-E72D297353CC}">
              <c16:uniqueId val="{00000002-592E-4780-982E-B47A2B381992}"/>
            </c:ext>
          </c:extLst>
        </c:ser>
        <c:ser>
          <c:idx val="28"/>
          <c:order val="3"/>
          <c:tx>
            <c:strRef>
              <c:f>'Inputs for Tube Chart'!$C$34</c:f>
              <c:strCache>
                <c:ptCount val="1"/>
                <c:pt idx="0">
                  <c:v>Priv Debt</c:v>
                </c:pt>
              </c:strCache>
            </c:strRef>
          </c:tx>
          <c:spPr>
            <a:solidFill>
              <a:schemeClr val="tx2">
                <a:lumMod val="50000"/>
                <a:lumOff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Chart'!$G$122:$P$122</c:f>
              <c:numCache>
                <c:formatCode>0.0</c:formatCode>
                <c:ptCount val="3"/>
                <c:pt idx="0">
                  <c:v>1.0219188836226956</c:v>
                </c:pt>
                <c:pt idx="1">
                  <c:v>1.4188389824404479</c:v>
                </c:pt>
                <c:pt idx="2">
                  <c:v>0.8222207355125265</c:v>
                </c:pt>
              </c:numCache>
            </c:numRef>
          </c:val>
          <c:extLst>
            <c:ext xmlns:c16="http://schemas.microsoft.com/office/drawing/2014/chart" uri="{C3380CC4-5D6E-409C-BE32-E72D297353CC}">
              <c16:uniqueId val="{00000003-592E-4780-982E-B47A2B381992}"/>
            </c:ext>
          </c:extLst>
        </c:ser>
        <c:ser>
          <c:idx val="2"/>
          <c:order val="4"/>
          <c:tx>
            <c:strRef>
              <c:f>'Inputs for Tube Chart'!$C$6</c:f>
              <c:strCache>
                <c:ptCount val="1"/>
                <c:pt idx="0">
                  <c:v>IG Credit</c:v>
                </c:pt>
              </c:strCache>
            </c:strRef>
          </c:tx>
          <c:spPr>
            <a:solidFill>
              <a:schemeClr val="tx2">
                <a:lumMod val="25000"/>
                <a:lumOff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Chart'!$G$104:$P$104</c:f>
              <c:numCache>
                <c:formatCode>0.0</c:formatCode>
                <c:ptCount val="3"/>
                <c:pt idx="0">
                  <c:v>9.2706789759091496E-2</c:v>
                </c:pt>
                <c:pt idx="1">
                  <c:v>8.2182500535654596E-2</c:v>
                </c:pt>
                <c:pt idx="2">
                  <c:v>0.10221354267722432</c:v>
                </c:pt>
              </c:numCache>
            </c:numRef>
          </c:val>
          <c:extLst>
            <c:ext xmlns:c16="http://schemas.microsoft.com/office/drawing/2014/chart" uri="{C3380CC4-5D6E-409C-BE32-E72D297353CC}">
              <c16:uniqueId val="{00000004-592E-4780-982E-B47A2B381992}"/>
            </c:ext>
          </c:extLst>
        </c:ser>
        <c:ser>
          <c:idx val="5"/>
          <c:order val="5"/>
          <c:tx>
            <c:strRef>
              <c:f>'Inputs for Tube Chart'!$C$13</c:f>
              <c:strCache>
                <c:ptCount val="1"/>
                <c:pt idx="0">
                  <c:v>High Yield</c:v>
                </c:pt>
              </c:strCache>
            </c:strRef>
          </c:tx>
          <c:spPr>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Chart'!$G$107:$P$107</c:f>
              <c:numCache>
                <c:formatCode>0.0</c:formatCode>
                <c:ptCount val="3"/>
                <c:pt idx="0">
                  <c:v>9.3450953904136047E-2</c:v>
                </c:pt>
                <c:pt idx="1">
                  <c:v>0</c:v>
                </c:pt>
                <c:pt idx="2">
                  <c:v>0.22401305784610143</c:v>
                </c:pt>
              </c:numCache>
            </c:numRef>
          </c:val>
          <c:extLst>
            <c:ext xmlns:c16="http://schemas.microsoft.com/office/drawing/2014/chart" uri="{C3380CC4-5D6E-409C-BE32-E72D297353CC}">
              <c16:uniqueId val="{00000005-592E-4780-982E-B47A2B381992}"/>
            </c:ext>
          </c:extLst>
        </c:ser>
        <c:ser>
          <c:idx val="0"/>
          <c:order val="6"/>
          <c:tx>
            <c:strRef>
              <c:f>'Inputs for Tube Chart'!$C$4</c:f>
              <c:strCache>
                <c:ptCount val="1"/>
                <c:pt idx="0">
                  <c:v>Cash</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Chart'!$G$102:$P$102</c:f>
            </c:numRef>
          </c:val>
          <c:extLst>
            <c:ext xmlns:c16="http://schemas.microsoft.com/office/drawing/2014/chart" uri="{C3380CC4-5D6E-409C-BE32-E72D297353CC}">
              <c16:uniqueId val="{00000006-592E-4780-982E-B47A2B381992}"/>
            </c:ext>
          </c:extLst>
        </c:ser>
        <c:ser>
          <c:idx val="22"/>
          <c:order val="7"/>
          <c:tx>
            <c:strRef>
              <c:f>'Inputs for Tube Chart'!$C$27</c:f>
              <c:strCache>
                <c:ptCount val="1"/>
                <c:pt idx="0">
                  <c:v>SMID Cap</c:v>
                </c:pt>
              </c:strCache>
            </c:strRef>
          </c:tx>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Chart'!$G$116:$P$116</c:f>
              <c:numCache>
                <c:formatCode>0.0</c:formatCode>
                <c:ptCount val="3"/>
                <c:pt idx="0">
                  <c:v>1.1978852954051795</c:v>
                </c:pt>
                <c:pt idx="1">
                  <c:v>0.82404321611853248</c:v>
                </c:pt>
                <c:pt idx="2">
                  <c:v>1.068665184411203</c:v>
                </c:pt>
              </c:numCache>
            </c:numRef>
          </c:val>
          <c:extLst>
            <c:ext xmlns:c16="http://schemas.microsoft.com/office/drawing/2014/chart" uri="{C3380CC4-5D6E-409C-BE32-E72D297353CC}">
              <c16:uniqueId val="{00000007-592E-4780-982E-B47A2B381992}"/>
            </c:ext>
          </c:extLst>
        </c:ser>
        <c:ser>
          <c:idx val="27"/>
          <c:order val="8"/>
          <c:tx>
            <c:strRef>
              <c:f>'Inputs for Tube Chart'!$C$33</c:f>
              <c:strCache>
                <c:ptCount val="1"/>
                <c:pt idx="0">
                  <c:v>Priv Equity</c:v>
                </c:pt>
              </c:strCache>
            </c:strRef>
          </c:tx>
          <c:spPr>
            <a:solidFill>
              <a:schemeClr val="accent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Chart'!$G$121:$P$121</c:f>
              <c:numCache>
                <c:formatCode>0.0</c:formatCode>
                <c:ptCount val="3"/>
                <c:pt idx="0">
                  <c:v>0.86065385143530349</c:v>
                </c:pt>
                <c:pt idx="1">
                  <c:v>1.0201656566755131</c:v>
                </c:pt>
                <c:pt idx="2">
                  <c:v>0.77317234943226976</c:v>
                </c:pt>
              </c:numCache>
            </c:numRef>
          </c:val>
          <c:extLst>
            <c:ext xmlns:c16="http://schemas.microsoft.com/office/drawing/2014/chart" uri="{C3380CC4-5D6E-409C-BE32-E72D297353CC}">
              <c16:uniqueId val="{00000008-592E-4780-982E-B47A2B381992}"/>
            </c:ext>
          </c:extLst>
        </c:ser>
        <c:ser>
          <c:idx val="1"/>
          <c:order val="9"/>
          <c:tx>
            <c:strRef>
              <c:f>'Inputs for Tube Chart'!$C$5</c:f>
              <c:strCache>
                <c:ptCount val="1"/>
                <c:pt idx="0">
                  <c:v>Treasuries</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Chart'!$G$103:$P$103</c:f>
            </c:numRef>
          </c:val>
          <c:extLst>
            <c:ext xmlns:c16="http://schemas.microsoft.com/office/drawing/2014/chart" uri="{C3380CC4-5D6E-409C-BE32-E72D297353CC}">
              <c16:uniqueId val="{00000009-592E-4780-982E-B47A2B381992}"/>
            </c:ext>
          </c:extLst>
        </c:ser>
        <c:ser>
          <c:idx val="23"/>
          <c:order val="10"/>
          <c:tx>
            <c:strRef>
              <c:f>'Inputs for Tube Chart'!$C$28</c:f>
              <c:strCache>
                <c:ptCount val="1"/>
                <c:pt idx="0">
                  <c:v>Int'l Devl</c:v>
                </c:pt>
              </c:strCache>
            </c:strRef>
          </c:tx>
          <c:spPr>
            <a:solidFill>
              <a:schemeClr val="accent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Chart'!$G$117:$P$117</c:f>
              <c:numCache>
                <c:formatCode>0.0</c:formatCode>
                <c:ptCount val="3"/>
                <c:pt idx="0">
                  <c:v>3.8482662982075801</c:v>
                </c:pt>
                <c:pt idx="1">
                  <c:v>1.8286682184005645</c:v>
                </c:pt>
                <c:pt idx="2">
                  <c:v>3.6721232877529859</c:v>
                </c:pt>
              </c:numCache>
            </c:numRef>
          </c:val>
          <c:extLst>
            <c:ext xmlns:c16="http://schemas.microsoft.com/office/drawing/2014/chart" uri="{C3380CC4-5D6E-409C-BE32-E72D297353CC}">
              <c16:uniqueId val="{0000000A-592E-4780-982E-B47A2B381992}"/>
            </c:ext>
          </c:extLst>
        </c:ser>
        <c:ser>
          <c:idx val="21"/>
          <c:order val="11"/>
          <c:tx>
            <c:strRef>
              <c:f>'Inputs for Tube Chart'!$C$26</c:f>
              <c:strCache>
                <c:ptCount val="1"/>
                <c:pt idx="0">
                  <c:v>Lg Cap</c:v>
                </c:pt>
              </c:strCache>
            </c:strRef>
          </c:tx>
          <c:spPr>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Chart'!$G$115:$P$115</c:f>
              <c:numCache>
                <c:formatCode>0.0</c:formatCode>
                <c:ptCount val="3"/>
                <c:pt idx="0">
                  <c:v>2.4354087256082746</c:v>
                </c:pt>
                <c:pt idx="1">
                  <c:v>1.8924315103036631</c:v>
                </c:pt>
                <c:pt idx="2">
                  <c:v>3.2139525276164123</c:v>
                </c:pt>
              </c:numCache>
            </c:numRef>
          </c:val>
          <c:extLst>
            <c:ext xmlns:c16="http://schemas.microsoft.com/office/drawing/2014/chart" uri="{C3380CC4-5D6E-409C-BE32-E72D297353CC}">
              <c16:uniqueId val="{0000000B-592E-4780-982E-B47A2B381992}"/>
            </c:ext>
          </c:extLst>
        </c:ser>
        <c:ser>
          <c:idx val="16"/>
          <c:order val="12"/>
          <c:tx>
            <c:strRef>
              <c:f>'Inputs for Tube Chart'!$C$32</c:f>
              <c:strCache>
                <c:ptCount val="1"/>
                <c:pt idx="0">
                  <c:v>Global Equity Factors</c:v>
                </c:pt>
              </c:strCache>
            </c:strRef>
          </c:tx>
          <c:spPr>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Chart'!$G$120:$P$120</c:f>
              <c:numCache>
                <c:formatCode>0.0</c:formatCode>
                <c:ptCount val="3"/>
                <c:pt idx="0">
                  <c:v>0</c:v>
                </c:pt>
                <c:pt idx="1">
                  <c:v>1.4684983232381017</c:v>
                </c:pt>
                <c:pt idx="2">
                  <c:v>0</c:v>
                </c:pt>
              </c:numCache>
            </c:numRef>
          </c:val>
          <c:extLst>
            <c:ext xmlns:c16="http://schemas.microsoft.com/office/drawing/2014/chart" uri="{C3380CC4-5D6E-409C-BE32-E72D297353CC}">
              <c16:uniqueId val="{0000000C-592E-4780-982E-B47A2B381992}"/>
            </c:ext>
          </c:extLst>
        </c:ser>
        <c:ser>
          <c:idx val="18"/>
          <c:order val="13"/>
          <c:tx>
            <c:strRef>
              <c:f>'Inputs for Tube Chart'!$C$24</c:f>
              <c:strCache>
                <c:ptCount val="1"/>
                <c:pt idx="0">
                  <c:v>LC Factors</c:v>
                </c:pt>
              </c:strCache>
            </c:strRef>
          </c:tx>
          <c:spPr>
            <a:solidFill>
              <a:schemeClr val="accent2">
                <a:lumMod val="40000"/>
                <a:lumOff val="6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Chart'!$G$114:$P$114</c:f>
              <c:numCache>
                <c:formatCode>0.0</c:formatCode>
                <c:ptCount val="3"/>
                <c:pt idx="0">
                  <c:v>0.75608373754428615</c:v>
                </c:pt>
                <c:pt idx="1">
                  <c:v>0</c:v>
                </c:pt>
                <c:pt idx="2">
                  <c:v>0</c:v>
                </c:pt>
              </c:numCache>
            </c:numRef>
          </c:val>
          <c:extLst>
            <c:ext xmlns:c16="http://schemas.microsoft.com/office/drawing/2014/chart" uri="{C3380CC4-5D6E-409C-BE32-E72D297353CC}">
              <c16:uniqueId val="{0000000D-592E-4780-982E-B47A2B381992}"/>
            </c:ext>
          </c:extLst>
        </c:ser>
        <c:ser>
          <c:idx val="24"/>
          <c:order val="14"/>
          <c:tx>
            <c:strRef>
              <c:f>'Inputs for Tube Chart'!$C$29</c:f>
              <c:strCache>
                <c:ptCount val="1"/>
                <c:pt idx="0">
                  <c:v>EM Equities</c:v>
                </c:pt>
              </c:strCache>
            </c:strRef>
          </c:tx>
          <c:spPr>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Chart'!$G$118:$P$118</c:f>
              <c:numCache>
                <c:formatCode>0.0</c:formatCode>
                <c:ptCount val="3"/>
                <c:pt idx="0">
                  <c:v>1.0432831720226388</c:v>
                </c:pt>
                <c:pt idx="1">
                  <c:v>0.77630767212465535</c:v>
                </c:pt>
                <c:pt idx="2">
                  <c:v>1.2356454546751121</c:v>
                </c:pt>
              </c:numCache>
            </c:numRef>
          </c:val>
          <c:extLst>
            <c:ext xmlns:c16="http://schemas.microsoft.com/office/drawing/2014/chart" uri="{C3380CC4-5D6E-409C-BE32-E72D297353CC}">
              <c16:uniqueId val="{0000000E-592E-4780-982E-B47A2B381992}"/>
            </c:ext>
          </c:extLst>
        </c:ser>
        <c:ser>
          <c:idx val="3"/>
          <c:order val="15"/>
          <c:tx>
            <c:strRef>
              <c:f>'Inputs for Tube Chart'!$C$7</c:f>
              <c:strCache>
                <c:ptCount val="1"/>
                <c:pt idx="0">
                  <c:v>MBS</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Chart'!$G$105:$P$105</c:f>
            </c:numRef>
          </c:val>
          <c:extLst>
            <c:ext xmlns:c16="http://schemas.microsoft.com/office/drawing/2014/chart" uri="{C3380CC4-5D6E-409C-BE32-E72D297353CC}">
              <c16:uniqueId val="{0000000F-592E-4780-982E-B47A2B381992}"/>
            </c:ext>
          </c:extLst>
        </c:ser>
        <c:ser>
          <c:idx val="6"/>
          <c:order val="16"/>
          <c:tx>
            <c:strRef>
              <c:f>'Inputs for Tube Chart'!$C$12</c:f>
              <c:strCache>
                <c:ptCount val="1"/>
                <c:pt idx="0">
                  <c:v>TIPS</c:v>
                </c:pt>
              </c:strCache>
            </c:strRef>
          </c:tx>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Chart'!$G$106:$P$106</c:f>
            </c:numRef>
          </c:val>
          <c:extLst>
            <c:ext xmlns:c16="http://schemas.microsoft.com/office/drawing/2014/chart" uri="{C3380CC4-5D6E-409C-BE32-E72D297353CC}">
              <c16:uniqueId val="{00000010-592E-4780-982E-B47A2B381992}"/>
            </c:ext>
          </c:extLst>
        </c:ser>
        <c:ser>
          <c:idx val="7"/>
          <c:order val="17"/>
          <c:tx>
            <c:strRef>
              <c:f>'Inputs for Tube Chart'!$C$14</c:f>
              <c:strCache>
                <c:ptCount val="1"/>
                <c:pt idx="0">
                  <c:v>Munis</c:v>
                </c:pt>
              </c:strCache>
            </c:strRef>
          </c:tx>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Chart'!$G$108:$P$108</c:f>
            </c:numRef>
          </c:val>
          <c:extLst>
            <c:ext xmlns:c16="http://schemas.microsoft.com/office/drawing/2014/chart" uri="{C3380CC4-5D6E-409C-BE32-E72D297353CC}">
              <c16:uniqueId val="{00000011-592E-4780-982E-B47A2B381992}"/>
            </c:ext>
          </c:extLst>
        </c:ser>
        <c:ser>
          <c:idx val="15"/>
          <c:order val="18"/>
          <c:tx>
            <c:strRef>
              <c:f>'Inputs for Tube Chart'!$C$15:$F$15</c:f>
              <c:strCache>
                <c:ptCount val="4"/>
                <c:pt idx="0">
                  <c:v>HY Munis</c:v>
                </c:pt>
              </c:strCache>
            </c:strRef>
          </c:tx>
          <c:spPr>
            <a:gradFill rotWithShape="1">
              <a:gsLst>
                <a:gs pos="0">
                  <a:schemeClr val="accent4">
                    <a:lumMod val="80000"/>
                    <a:lumOff val="20000"/>
                    <a:shade val="51000"/>
                    <a:satMod val="130000"/>
                  </a:schemeClr>
                </a:gs>
                <a:gs pos="80000">
                  <a:schemeClr val="accent4">
                    <a:lumMod val="80000"/>
                    <a:lumOff val="20000"/>
                    <a:shade val="93000"/>
                    <a:satMod val="130000"/>
                  </a:schemeClr>
                </a:gs>
                <a:gs pos="100000">
                  <a:schemeClr val="accent4">
                    <a:lumMod val="80000"/>
                    <a:lum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Chart'!$G$109:$P$109</c:f>
            </c:numRef>
          </c:val>
          <c:extLst>
            <c:ext xmlns:c16="http://schemas.microsoft.com/office/drawing/2014/chart" uri="{C3380CC4-5D6E-409C-BE32-E72D297353CC}">
              <c16:uniqueId val="{00000012-592E-4780-982E-B47A2B381992}"/>
            </c:ext>
          </c:extLst>
        </c:ser>
        <c:ser>
          <c:idx val="8"/>
          <c:order val="19"/>
          <c:tx>
            <c:strRef>
              <c:f>'Inputs for Tube Chart'!$C$16</c:f>
              <c:strCache>
                <c:ptCount val="1"/>
                <c:pt idx="0">
                  <c:v>Bank Loans</c:v>
                </c:pt>
              </c:strCache>
            </c:strRef>
          </c:tx>
          <c:spPr>
            <a:gradFill rotWithShape="1">
              <a:gsLst>
                <a:gs pos="0">
                  <a:schemeClr val="accent3">
                    <a:lumMod val="60000"/>
                    <a:shade val="51000"/>
                    <a:satMod val="130000"/>
                  </a:schemeClr>
                </a:gs>
                <a:gs pos="80000">
                  <a:schemeClr val="accent3">
                    <a:lumMod val="60000"/>
                    <a:shade val="93000"/>
                    <a:satMod val="130000"/>
                  </a:schemeClr>
                </a:gs>
                <a:gs pos="100000">
                  <a:schemeClr val="accent3">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Chart'!$G$110:$P$110</c:f>
            </c:numRef>
          </c:val>
          <c:extLst>
            <c:ext xmlns:c16="http://schemas.microsoft.com/office/drawing/2014/chart" uri="{C3380CC4-5D6E-409C-BE32-E72D297353CC}">
              <c16:uniqueId val="{00000013-592E-4780-982E-B47A2B381992}"/>
            </c:ext>
          </c:extLst>
        </c:ser>
        <c:ser>
          <c:idx val="10"/>
          <c:order val="20"/>
          <c:tx>
            <c:strRef>
              <c:f>'Inputs for Tube Chart'!$C$17</c:f>
              <c:strCache>
                <c:ptCount val="1"/>
                <c:pt idx="0">
                  <c:v>Global Bonds</c:v>
                </c:pt>
              </c:strCache>
            </c:strRef>
          </c:tx>
          <c:spPr>
            <a:gradFill rotWithShape="1">
              <a:gsLst>
                <a:gs pos="0">
                  <a:schemeClr val="accent5">
                    <a:lumMod val="60000"/>
                    <a:shade val="51000"/>
                    <a:satMod val="130000"/>
                  </a:schemeClr>
                </a:gs>
                <a:gs pos="80000">
                  <a:schemeClr val="accent5">
                    <a:lumMod val="60000"/>
                    <a:shade val="93000"/>
                    <a:satMod val="130000"/>
                  </a:schemeClr>
                </a:gs>
                <a:gs pos="100000">
                  <a:schemeClr val="accent5">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Chart'!$G$111:$P$111</c:f>
            </c:numRef>
          </c:val>
          <c:extLst>
            <c:ext xmlns:c16="http://schemas.microsoft.com/office/drawing/2014/chart" uri="{C3380CC4-5D6E-409C-BE32-E72D297353CC}">
              <c16:uniqueId val="{00000014-592E-4780-982E-B47A2B381992}"/>
            </c:ext>
          </c:extLst>
        </c:ser>
        <c:ser>
          <c:idx val="12"/>
          <c:order val="21"/>
          <c:tx>
            <c:strRef>
              <c:f>'Inputs for Tube Chart'!$C$19</c:f>
              <c:strCache>
                <c:ptCount val="1"/>
                <c:pt idx="0">
                  <c:v>EMD</c:v>
                </c:pt>
              </c:strCache>
            </c:strRef>
          </c:tx>
          <c:spPr>
            <a:gradFill rotWithShape="1">
              <a:gsLst>
                <a:gs pos="0">
                  <a:schemeClr val="accent1">
                    <a:lumMod val="80000"/>
                    <a:lumOff val="20000"/>
                    <a:shade val="51000"/>
                    <a:satMod val="130000"/>
                  </a:schemeClr>
                </a:gs>
                <a:gs pos="80000">
                  <a:schemeClr val="accent1">
                    <a:lumMod val="80000"/>
                    <a:lumOff val="20000"/>
                    <a:shade val="93000"/>
                    <a:satMod val="130000"/>
                  </a:schemeClr>
                </a:gs>
                <a:gs pos="100000">
                  <a:schemeClr val="accent1">
                    <a:lumMod val="80000"/>
                    <a:lum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Chart'!$G$112:$P$112</c:f>
            </c:numRef>
          </c:val>
          <c:extLst>
            <c:ext xmlns:c16="http://schemas.microsoft.com/office/drawing/2014/chart" uri="{C3380CC4-5D6E-409C-BE32-E72D297353CC}">
              <c16:uniqueId val="{00000015-592E-4780-982E-B47A2B381992}"/>
            </c:ext>
          </c:extLst>
        </c:ser>
        <c:ser>
          <c:idx val="17"/>
          <c:order val="22"/>
          <c:tx>
            <c:strRef>
              <c:f>'Inputs for Tube Chart'!$C$23</c:f>
              <c:strCache>
                <c:ptCount val="1"/>
                <c:pt idx="0">
                  <c:v>LDI</c:v>
                </c:pt>
              </c:strCache>
            </c:strRef>
          </c:tx>
          <c:spPr>
            <a:gradFill rotWithShape="1">
              <a:gsLst>
                <a:gs pos="0">
                  <a:schemeClr val="accent6">
                    <a:lumMod val="80000"/>
                    <a:lumOff val="20000"/>
                    <a:shade val="51000"/>
                    <a:satMod val="130000"/>
                  </a:schemeClr>
                </a:gs>
                <a:gs pos="80000">
                  <a:schemeClr val="accent6">
                    <a:lumMod val="80000"/>
                    <a:lumOff val="20000"/>
                    <a:shade val="93000"/>
                    <a:satMod val="130000"/>
                  </a:schemeClr>
                </a:gs>
                <a:gs pos="100000">
                  <a:schemeClr val="accent6">
                    <a:lumMod val="80000"/>
                    <a:lum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Chart'!$G$113:$P$113</c:f>
            </c:numRef>
          </c:val>
          <c:extLst>
            <c:ext xmlns:c16="http://schemas.microsoft.com/office/drawing/2014/chart" uri="{C3380CC4-5D6E-409C-BE32-E72D297353CC}">
              <c16:uniqueId val="{00000016-592E-4780-982E-B47A2B381992}"/>
            </c:ext>
          </c:extLst>
        </c:ser>
        <c:ser>
          <c:idx val="19"/>
          <c:order val="23"/>
          <c:tx>
            <c:strRef>
              <c:f>'Inputs for Tube Chart'!$C$31</c:f>
              <c:strCache>
                <c:ptCount val="1"/>
                <c:pt idx="0">
                  <c:v>Company Stock</c:v>
                </c:pt>
              </c:strCache>
            </c:strRef>
          </c:tx>
          <c:spPr>
            <a:gradFill rotWithShape="1">
              <a:gsLst>
                <a:gs pos="0">
                  <a:schemeClr val="accent2">
                    <a:lumMod val="80000"/>
                    <a:shade val="51000"/>
                    <a:satMod val="130000"/>
                  </a:schemeClr>
                </a:gs>
                <a:gs pos="80000">
                  <a:schemeClr val="accent2">
                    <a:lumMod val="80000"/>
                    <a:shade val="93000"/>
                    <a:satMod val="130000"/>
                  </a:schemeClr>
                </a:gs>
                <a:gs pos="100000">
                  <a:schemeClr val="accent2">
                    <a:lumMod val="8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Chart'!$G$119:$P$119</c:f>
            </c:numRef>
          </c:val>
          <c:extLst>
            <c:ext xmlns:c16="http://schemas.microsoft.com/office/drawing/2014/chart" uri="{C3380CC4-5D6E-409C-BE32-E72D297353CC}">
              <c16:uniqueId val="{00000017-592E-4780-982E-B47A2B381992}"/>
            </c:ext>
          </c:extLst>
        </c:ser>
        <c:ser>
          <c:idx val="26"/>
          <c:order val="24"/>
          <c:tx>
            <c:strRef>
              <c:f>'Inputs for Tube Chart'!$C$35</c:f>
              <c:strCache>
                <c:ptCount val="1"/>
                <c:pt idx="0">
                  <c:v>Priv Real - Energy</c:v>
                </c:pt>
              </c:strCache>
            </c:strRef>
          </c:tx>
          <c:spPr>
            <a:gradFill rotWithShape="1">
              <a:gsLst>
                <a:gs pos="0">
                  <a:schemeClr val="accent3">
                    <a:lumMod val="60000"/>
                    <a:lumOff val="40000"/>
                    <a:shade val="51000"/>
                    <a:satMod val="130000"/>
                  </a:schemeClr>
                </a:gs>
                <a:gs pos="80000">
                  <a:schemeClr val="accent3">
                    <a:lumMod val="60000"/>
                    <a:lumOff val="40000"/>
                    <a:shade val="93000"/>
                    <a:satMod val="130000"/>
                  </a:schemeClr>
                </a:gs>
                <a:gs pos="100000">
                  <a:schemeClr val="accent3">
                    <a:lumMod val="60000"/>
                    <a:lum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Chart'!$G$123:$P$123</c:f>
            </c:numRef>
          </c:val>
          <c:extLst>
            <c:ext xmlns:c16="http://schemas.microsoft.com/office/drawing/2014/chart" uri="{C3380CC4-5D6E-409C-BE32-E72D297353CC}">
              <c16:uniqueId val="{00000018-592E-4780-982E-B47A2B381992}"/>
            </c:ext>
          </c:extLst>
        </c:ser>
        <c:ser>
          <c:idx val="4"/>
          <c:order val="25"/>
          <c:tx>
            <c:strRef>
              <c:f>'Inputs for Tube Chart'!$C$41:$F$41</c:f>
              <c:strCache>
                <c:ptCount val="4"/>
                <c:pt idx="0">
                  <c:v>HF - Credit</c:v>
                </c:pt>
              </c:strCache>
            </c:strRef>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Chart'!$G$128:$P$128</c:f>
            </c:numRef>
          </c:val>
          <c:extLst>
            <c:ext xmlns:c16="http://schemas.microsoft.com/office/drawing/2014/chart" uri="{C3380CC4-5D6E-409C-BE32-E72D297353CC}">
              <c16:uniqueId val="{00000019-592E-4780-982E-B47A2B381992}"/>
            </c:ext>
          </c:extLst>
        </c:ser>
        <c:ser>
          <c:idx val="9"/>
          <c:order val="26"/>
          <c:tx>
            <c:strRef>
              <c:f>'Inputs for Tube Chart'!$C$42:$F$42</c:f>
              <c:strCache>
                <c:ptCount val="4"/>
                <c:pt idx="0">
                  <c:v>HF - Macro</c:v>
                </c:pt>
              </c:strCache>
            </c:strRef>
          </c:tx>
          <c:spPr>
            <a:gradFill rotWithShape="1">
              <a:gsLst>
                <a:gs pos="0">
                  <a:schemeClr val="accent4">
                    <a:lumMod val="60000"/>
                    <a:shade val="51000"/>
                    <a:satMod val="130000"/>
                  </a:schemeClr>
                </a:gs>
                <a:gs pos="80000">
                  <a:schemeClr val="accent4">
                    <a:lumMod val="60000"/>
                    <a:shade val="93000"/>
                    <a:satMod val="130000"/>
                  </a:schemeClr>
                </a:gs>
                <a:gs pos="100000">
                  <a:schemeClr val="accent4">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Chart'!$G$129:$P$129</c:f>
            </c:numRef>
          </c:val>
          <c:extLst>
            <c:ext xmlns:c16="http://schemas.microsoft.com/office/drawing/2014/chart" uri="{C3380CC4-5D6E-409C-BE32-E72D297353CC}">
              <c16:uniqueId val="{0000001A-592E-4780-982E-B47A2B381992}"/>
            </c:ext>
          </c:extLst>
        </c:ser>
        <c:ser>
          <c:idx val="11"/>
          <c:order val="27"/>
          <c:tx>
            <c:strRef>
              <c:f>'Inputs for Tube Chart'!$C$44:$F$44</c:f>
              <c:strCache>
                <c:ptCount val="4"/>
                <c:pt idx="0">
                  <c:v>MLPs</c:v>
                </c:pt>
              </c:strCache>
            </c:strRef>
          </c:tx>
          <c:spPr>
            <a:gradFill rotWithShape="1">
              <a:gsLst>
                <a:gs pos="0">
                  <a:schemeClr val="accent6">
                    <a:lumMod val="60000"/>
                    <a:shade val="51000"/>
                    <a:satMod val="130000"/>
                  </a:schemeClr>
                </a:gs>
                <a:gs pos="80000">
                  <a:schemeClr val="accent6">
                    <a:lumMod val="60000"/>
                    <a:shade val="93000"/>
                    <a:satMod val="130000"/>
                  </a:schemeClr>
                </a:gs>
                <a:gs pos="100000">
                  <a:schemeClr val="accent6">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Chart'!$G$130:$P$130</c:f>
            </c:numRef>
          </c:val>
          <c:extLst>
            <c:ext xmlns:c16="http://schemas.microsoft.com/office/drawing/2014/chart" uri="{C3380CC4-5D6E-409C-BE32-E72D297353CC}">
              <c16:uniqueId val="{0000001B-592E-4780-982E-B47A2B381992}"/>
            </c:ext>
          </c:extLst>
        </c:ser>
        <c:ser>
          <c:idx val="32"/>
          <c:order val="28"/>
          <c:tx>
            <c:strRef>
              <c:f>'Inputs for Tube Chart'!$C$40</c:f>
              <c:strCache>
                <c:ptCount val="1"/>
                <c:pt idx="0">
                  <c:v>HF - L/S</c:v>
                </c:pt>
              </c:strCache>
            </c:strRef>
          </c:tx>
          <c:spPr>
            <a:gradFill rotWithShape="1">
              <a:gsLst>
                <a:gs pos="0">
                  <a:schemeClr val="accent3">
                    <a:lumMod val="50000"/>
                    <a:shade val="51000"/>
                    <a:satMod val="130000"/>
                  </a:schemeClr>
                </a:gs>
                <a:gs pos="80000">
                  <a:schemeClr val="accent3">
                    <a:lumMod val="50000"/>
                    <a:shade val="93000"/>
                    <a:satMod val="130000"/>
                  </a:schemeClr>
                </a:gs>
                <a:gs pos="100000">
                  <a:schemeClr val="accent3">
                    <a:lumMod val="5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Chart'!$G$127:$P$127</c:f>
            </c:numRef>
          </c:val>
          <c:extLst>
            <c:ext xmlns:c16="http://schemas.microsoft.com/office/drawing/2014/chart" uri="{C3380CC4-5D6E-409C-BE32-E72D297353CC}">
              <c16:uniqueId val="{0000001C-592E-4780-982E-B47A2B381992}"/>
            </c:ext>
          </c:extLst>
        </c:ser>
        <c:ser>
          <c:idx val="13"/>
          <c:order val="29"/>
          <c:tx>
            <c:strRef>
              <c:f>'Inputs for Tube Chart'!$C$45:$F$45</c:f>
              <c:strCache>
                <c:ptCount val="4"/>
                <c:pt idx="0">
                  <c:v>REITs</c:v>
                </c:pt>
              </c:strCache>
            </c:strRef>
          </c:tx>
          <c:spPr>
            <a:gradFill rotWithShape="1">
              <a:gsLst>
                <a:gs pos="0">
                  <a:schemeClr val="accent2">
                    <a:lumMod val="80000"/>
                    <a:lumOff val="20000"/>
                    <a:shade val="51000"/>
                    <a:satMod val="130000"/>
                  </a:schemeClr>
                </a:gs>
                <a:gs pos="80000">
                  <a:schemeClr val="accent2">
                    <a:lumMod val="80000"/>
                    <a:lumOff val="20000"/>
                    <a:shade val="93000"/>
                    <a:satMod val="130000"/>
                  </a:schemeClr>
                </a:gs>
                <a:gs pos="100000">
                  <a:schemeClr val="accent2">
                    <a:lumMod val="80000"/>
                    <a:lum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Chart'!$G$131:$P$131</c:f>
            </c:numRef>
          </c:val>
          <c:extLst>
            <c:ext xmlns:c16="http://schemas.microsoft.com/office/drawing/2014/chart" uri="{C3380CC4-5D6E-409C-BE32-E72D297353CC}">
              <c16:uniqueId val="{0000001D-592E-4780-982E-B47A2B381992}"/>
            </c:ext>
          </c:extLst>
        </c:ser>
        <c:ser>
          <c:idx val="14"/>
          <c:order val="30"/>
          <c:tx>
            <c:strRef>
              <c:f>'Inputs for Tube Chart'!$C$46:$F$46</c:f>
              <c:strCache>
                <c:ptCount val="4"/>
                <c:pt idx="0">
                  <c:v>Non-Core Real Estate</c:v>
                </c:pt>
              </c:strCache>
            </c:strRef>
          </c:tx>
          <c:spPr>
            <a:gradFill rotWithShape="1">
              <a:gsLst>
                <a:gs pos="0">
                  <a:schemeClr val="accent3">
                    <a:lumMod val="80000"/>
                    <a:lumOff val="20000"/>
                    <a:shade val="51000"/>
                    <a:satMod val="130000"/>
                  </a:schemeClr>
                </a:gs>
                <a:gs pos="80000">
                  <a:schemeClr val="accent3">
                    <a:lumMod val="80000"/>
                    <a:lumOff val="20000"/>
                    <a:shade val="93000"/>
                    <a:satMod val="130000"/>
                  </a:schemeClr>
                </a:gs>
                <a:gs pos="100000">
                  <a:schemeClr val="accent3">
                    <a:lumMod val="80000"/>
                    <a:lum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Chart'!$G$132:$P$132</c:f>
            </c:numRef>
          </c:val>
          <c:extLst>
            <c:ext xmlns:c16="http://schemas.microsoft.com/office/drawing/2014/chart" uri="{C3380CC4-5D6E-409C-BE32-E72D297353CC}">
              <c16:uniqueId val="{0000001E-592E-4780-982E-B47A2B381992}"/>
            </c:ext>
          </c:extLst>
        </c:ser>
        <c:ser>
          <c:idx val="25"/>
          <c:order val="31"/>
          <c:tx>
            <c:strRef>
              <c:f>'Inputs for Tube Chart'!$C$47</c:f>
              <c:strCache>
                <c:ptCount val="1"/>
              </c:strCache>
            </c:strRef>
          </c:tx>
          <c:spPr>
            <a:gradFill rotWithShape="1">
              <a:gsLst>
                <a:gs pos="0">
                  <a:schemeClr val="accent2">
                    <a:lumMod val="60000"/>
                    <a:lumOff val="40000"/>
                    <a:shade val="51000"/>
                    <a:satMod val="130000"/>
                  </a:schemeClr>
                </a:gs>
                <a:gs pos="80000">
                  <a:schemeClr val="accent2">
                    <a:lumMod val="60000"/>
                    <a:lumOff val="40000"/>
                    <a:shade val="93000"/>
                    <a:satMod val="130000"/>
                  </a:schemeClr>
                </a:gs>
                <a:gs pos="100000">
                  <a:schemeClr val="accent2">
                    <a:lumMod val="60000"/>
                    <a:lum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'Inputs for Tube Chart'!$G$101:$P$101</c:f>
              <c:strCache>
                <c:ptCount val="3"/>
                <c:pt idx="0">
                  <c:v>Current Allocation</c:v>
                </c:pt>
                <c:pt idx="1">
                  <c:v>ASRS/NEPC Recommendation</c:v>
                </c:pt>
                <c:pt idx="2">
                  <c:v>Current Target</c:v>
                </c:pt>
              </c:strCache>
            </c:strRef>
          </c:cat>
          <c:val>
            <c:numRef>
              <c:f>'Inputs for Tube Chart'!$G$133:$P$133</c:f>
            </c:numRef>
          </c:val>
          <c:extLst>
            <c:ext xmlns:c16="http://schemas.microsoft.com/office/drawing/2014/chart" uri="{C3380CC4-5D6E-409C-BE32-E72D297353CC}">
              <c16:uniqueId val="{0000001F-592E-4780-982E-B47A2B381992}"/>
            </c:ext>
          </c:extLst>
        </c:ser>
        <c:dLbls>
          <c:showLegendKey val="0"/>
          <c:showVal val="0"/>
          <c:showCatName val="0"/>
          <c:showSerName val="0"/>
          <c:showPercent val="0"/>
          <c:showBubbleSize val="0"/>
        </c:dLbls>
        <c:gapWidth val="150"/>
        <c:overlap val="100"/>
        <c:axId val="407211008"/>
        <c:axId val="407225088"/>
      </c:barChart>
      <c:catAx>
        <c:axId val="407211008"/>
        <c:scaling>
          <c:orientation val="maxMin"/>
        </c:scaling>
        <c:delete val="0"/>
        <c:axPos val="b"/>
        <c:numFmt formatCode="General" sourceLinked="0"/>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407225088"/>
        <c:crosses val="autoZero"/>
        <c:auto val="1"/>
        <c:lblAlgn val="ctr"/>
        <c:lblOffset val="100"/>
        <c:noMultiLvlLbl val="0"/>
      </c:catAx>
      <c:valAx>
        <c:axId val="407225088"/>
        <c:scaling>
          <c:orientation val="minMax"/>
        </c:scaling>
        <c:delete val="0"/>
        <c:axPos val="l"/>
        <c:majorGridlines>
          <c:spPr>
            <a:ln w="9525" cap="flat" cmpd="sng" algn="ctr">
              <a:solidFill>
                <a:schemeClr val="lt1">
                  <a:lumMod val="95000"/>
                  <a:alpha val="10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07211008"/>
        <c:crosses val="max"/>
        <c:crossBetween val="between"/>
      </c:valAx>
      <c:spPr>
        <a:noFill/>
        <a:ln>
          <a:solidFill>
            <a:schemeClr val="accent1"/>
          </a:solidFill>
        </a:ln>
        <a:effectLst/>
      </c:spPr>
    </c:plotArea>
    <c:legend>
      <c:legendPos val="r"/>
      <c:layout>
        <c:manualLayout>
          <c:xMode val="edge"/>
          <c:yMode val="edge"/>
          <c:x val="0.78480155818696551"/>
          <c:y val="7.8747384837764861E-2"/>
          <c:w val="0.21372666112180053"/>
          <c:h val="0.7265632013389630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solidFill>
            <a:schemeClr val="tx1"/>
          </a:solidFill>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v>Base Case</c:v>
          </c:tx>
          <c:marker>
            <c:symbol val="none"/>
          </c:marker>
          <c:dLbls>
            <c:dLbl>
              <c:idx val="5"/>
              <c:layout>
                <c:manualLayout>
                  <c:x val="-2.5839793281653867E-2"/>
                  <c:y val="5.555555555555555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9C6-4BA9-BFC9-1FCFE9EEB511}"/>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Sheet1!$D$21:$N$21</c:f>
              <c:numCache>
                <c:formatCode>_(* #,##0_);_(* \(#,##0\);_(* "-"??_);_(@_)</c:formatCode>
                <c:ptCount val="6"/>
                <c:pt idx="0">
                  <c:v>39608957219</c:v>
                </c:pt>
                <c:pt idx="1">
                  <c:v>42383401678.189194</c:v>
                </c:pt>
                <c:pt idx="2">
                  <c:v>45352184554.685493</c:v>
                </c:pt>
                <c:pt idx="3">
                  <c:v>48528918454.903267</c:v>
                </c:pt>
                <c:pt idx="4">
                  <c:v>51928169492.319237</c:v>
                </c:pt>
                <c:pt idx="5">
                  <c:v>55565524076.71846</c:v>
                </c:pt>
              </c:numCache>
            </c:numRef>
          </c:val>
          <c:smooth val="0"/>
          <c:extLst>
            <c:ext xmlns:c16="http://schemas.microsoft.com/office/drawing/2014/chart" uri="{C3380CC4-5D6E-409C-BE32-E72D297353CC}">
              <c16:uniqueId val="{00000000-E9C6-4BA9-BFC9-1FCFE9EEB511}"/>
            </c:ext>
          </c:extLst>
        </c:ser>
        <c:ser>
          <c:idx val="1"/>
          <c:order val="1"/>
          <c:tx>
            <c:v>Stagflation</c:v>
          </c:tx>
          <c:spPr>
            <a:ln>
              <a:solidFill>
                <a:srgbClr val="9BBCFF"/>
              </a:solidFill>
            </a:ln>
          </c:spPr>
          <c:marker>
            <c:symbol val="none"/>
          </c:marker>
          <c:dLbls>
            <c:dLbl>
              <c:idx val="5"/>
              <c:layout>
                <c:manualLayout>
                  <c:x val="-2.2609819121447147E-2"/>
                  <c:y val="-2.22222222222221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9C6-4BA9-BFC9-1FCFE9EEB511}"/>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Sheet1!$S$21:$AC$21</c:f>
              <c:numCache>
                <c:formatCode>_(* #,##0_);_(* \(#,##0\);_(* "-"??_);_(@_)</c:formatCode>
                <c:ptCount val="6"/>
                <c:pt idx="0">
                  <c:v>39608957219</c:v>
                </c:pt>
                <c:pt idx="1">
                  <c:v>35260303529.379402</c:v>
                </c:pt>
                <c:pt idx="2">
                  <c:v>30871062289.556366</c:v>
                </c:pt>
                <c:pt idx="3">
                  <c:v>25439197199.722084</c:v>
                </c:pt>
                <c:pt idx="4">
                  <c:v>27430220245.460667</c:v>
                </c:pt>
                <c:pt idx="5">
                  <c:v>30600474359.855362</c:v>
                </c:pt>
              </c:numCache>
            </c:numRef>
          </c:val>
          <c:smooth val="0"/>
          <c:extLst>
            <c:ext xmlns:c16="http://schemas.microsoft.com/office/drawing/2014/chart" uri="{C3380CC4-5D6E-409C-BE32-E72D297353CC}">
              <c16:uniqueId val="{00000001-E9C6-4BA9-BFC9-1FCFE9EEB511}"/>
            </c:ext>
          </c:extLst>
        </c:ser>
        <c:ser>
          <c:idx val="2"/>
          <c:order val="2"/>
          <c:tx>
            <c:v>Recession</c:v>
          </c:tx>
          <c:marker>
            <c:symbol val="none"/>
          </c:marker>
          <c:dLbls>
            <c:dLbl>
              <c:idx val="5"/>
              <c:layout>
                <c:manualLayout>
                  <c:x val="-2.2609819121447147E-2"/>
                  <c:y val="2.77777777777777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9C6-4BA9-BFC9-1FCFE9EEB511}"/>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Sheet1!$AH$21:$AR$21</c:f>
              <c:numCache>
                <c:formatCode>_(* #,##0_);_(* \(#,##0\);_(* "-"??_);_(@_)</c:formatCode>
                <c:ptCount val="6"/>
                <c:pt idx="0">
                  <c:v>39608957219</c:v>
                </c:pt>
                <c:pt idx="1">
                  <c:v>36562081146.588028</c:v>
                </c:pt>
                <c:pt idx="2">
                  <c:v>31191843767.561844</c:v>
                </c:pt>
                <c:pt idx="3">
                  <c:v>29229898107.685406</c:v>
                </c:pt>
                <c:pt idx="4">
                  <c:v>30862560330.775536</c:v>
                </c:pt>
                <c:pt idx="5">
                  <c:v>28353590326.673443</c:v>
                </c:pt>
              </c:numCache>
            </c:numRef>
          </c:val>
          <c:smooth val="0"/>
          <c:extLst>
            <c:ext xmlns:c16="http://schemas.microsoft.com/office/drawing/2014/chart" uri="{C3380CC4-5D6E-409C-BE32-E72D297353CC}">
              <c16:uniqueId val="{00000002-E9C6-4BA9-BFC9-1FCFE9EEB511}"/>
            </c:ext>
          </c:extLst>
        </c:ser>
        <c:ser>
          <c:idx val="3"/>
          <c:order val="3"/>
          <c:tx>
            <c:v>Expansion</c:v>
          </c:tx>
          <c:spPr>
            <a:ln>
              <a:solidFill>
                <a:srgbClr val="F79646"/>
              </a:solidFill>
            </a:ln>
          </c:spPr>
          <c:marker>
            <c:symbol val="none"/>
          </c:marker>
          <c:dLbls>
            <c:dLbl>
              <c:idx val="5"/>
              <c:layout>
                <c:manualLayout>
                  <c:x val="-2.2609819121447147E-2"/>
                  <c:y val="-1.66666666666666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9C6-4BA9-BFC9-1FCFE9EEB511}"/>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Sheet1!$AW$21:$BG$21</c:f>
              <c:numCache>
                <c:formatCode>_(* #,##0_);_(* \(#,##0\);_(* "-"??_);_(@_)</c:formatCode>
                <c:ptCount val="6"/>
                <c:pt idx="0">
                  <c:v>39608957219</c:v>
                </c:pt>
                <c:pt idx="1">
                  <c:v>42774809484.016884</c:v>
                </c:pt>
                <c:pt idx="2">
                  <c:v>49867961724.724937</c:v>
                </c:pt>
                <c:pt idx="3">
                  <c:v>62270579440.700607</c:v>
                </c:pt>
                <c:pt idx="4">
                  <c:v>69812757212.503738</c:v>
                </c:pt>
                <c:pt idx="5">
                  <c:v>76260682451.857773</c:v>
                </c:pt>
              </c:numCache>
            </c:numRef>
          </c:val>
          <c:smooth val="0"/>
          <c:extLst>
            <c:ext xmlns:c16="http://schemas.microsoft.com/office/drawing/2014/chart" uri="{C3380CC4-5D6E-409C-BE32-E72D297353CC}">
              <c16:uniqueId val="{00000003-E9C6-4BA9-BFC9-1FCFE9EEB511}"/>
            </c:ext>
          </c:extLst>
        </c:ser>
        <c:ser>
          <c:idx val="4"/>
          <c:order val="4"/>
          <c:tx>
            <c:v>Overextension</c:v>
          </c:tx>
          <c:marker>
            <c:symbol val="none"/>
          </c:marker>
          <c:dLbls>
            <c:dLbl>
              <c:idx val="5"/>
              <c:layout>
                <c:manualLayout>
                  <c:x val="-2.2609819121447147E-2"/>
                  <c:y val="-1.11111111111111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9C6-4BA9-BFC9-1FCFE9EEB511}"/>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Sheet1!$BL$21:$BV$21</c:f>
              <c:numCache>
                <c:formatCode>_(* #,##0_);_(* \(#,##0\);_(* "-"??_);_(@_)</c:formatCode>
                <c:ptCount val="6"/>
                <c:pt idx="0">
                  <c:v>39608957219</c:v>
                </c:pt>
                <c:pt idx="1">
                  <c:v>41703372415.837555</c:v>
                </c:pt>
                <c:pt idx="2">
                  <c:v>46304071117.817703</c:v>
                </c:pt>
                <c:pt idx="3">
                  <c:v>47051500605.35054</c:v>
                </c:pt>
                <c:pt idx="4">
                  <c:v>53195252838.848991</c:v>
                </c:pt>
                <c:pt idx="5">
                  <c:v>62536384940.970078</c:v>
                </c:pt>
              </c:numCache>
            </c:numRef>
          </c:val>
          <c:smooth val="0"/>
          <c:extLst>
            <c:ext xmlns:c16="http://schemas.microsoft.com/office/drawing/2014/chart" uri="{C3380CC4-5D6E-409C-BE32-E72D297353CC}">
              <c16:uniqueId val="{00000004-E9C6-4BA9-BFC9-1FCFE9EEB511}"/>
            </c:ext>
          </c:extLst>
        </c:ser>
        <c:dLbls>
          <c:showLegendKey val="0"/>
          <c:showVal val="0"/>
          <c:showCatName val="0"/>
          <c:showSerName val="0"/>
          <c:showPercent val="0"/>
          <c:showBubbleSize val="0"/>
        </c:dLbls>
        <c:smooth val="0"/>
        <c:axId val="413230592"/>
        <c:axId val="413232128"/>
      </c:lineChart>
      <c:catAx>
        <c:axId val="413230592"/>
        <c:scaling>
          <c:orientation val="minMax"/>
        </c:scaling>
        <c:delete val="0"/>
        <c:axPos val="b"/>
        <c:numFmt formatCode="General" sourceLinked="1"/>
        <c:majorTickMark val="out"/>
        <c:minorTickMark val="none"/>
        <c:tickLblPos val="nextTo"/>
        <c:txPr>
          <a:bodyPr/>
          <a:lstStyle/>
          <a:p>
            <a:pPr>
              <a:defRPr sz="800"/>
            </a:pPr>
            <a:endParaRPr lang="en-US"/>
          </a:p>
        </c:txPr>
        <c:crossAx val="413232128"/>
        <c:crosses val="autoZero"/>
        <c:auto val="1"/>
        <c:lblAlgn val="ctr"/>
        <c:lblOffset val="100"/>
        <c:noMultiLvlLbl val="0"/>
      </c:catAx>
      <c:valAx>
        <c:axId val="413232128"/>
        <c:scaling>
          <c:orientation val="minMax"/>
        </c:scaling>
        <c:delete val="0"/>
        <c:axPos val="l"/>
        <c:numFmt formatCode="&quot;$&quot;#,##0" sourceLinked="0"/>
        <c:majorTickMark val="out"/>
        <c:minorTickMark val="none"/>
        <c:tickLblPos val="nextTo"/>
        <c:txPr>
          <a:bodyPr/>
          <a:lstStyle/>
          <a:p>
            <a:pPr>
              <a:defRPr sz="800"/>
            </a:pPr>
            <a:endParaRPr lang="en-US"/>
          </a:p>
        </c:txPr>
        <c:crossAx val="413230592"/>
        <c:crosses val="autoZero"/>
        <c:crossBetween val="between"/>
        <c:dispUnits>
          <c:builtInUnit val="millions"/>
          <c:dispUnitsLbl>
            <c:layout>
              <c:manualLayout>
                <c:xMode val="edge"/>
                <c:yMode val="edge"/>
                <c:x val="1.937984496124031E-2"/>
                <c:y val="0.26666666666666666"/>
              </c:manualLayout>
            </c:layout>
            <c:txPr>
              <a:bodyPr/>
              <a:lstStyle/>
              <a:p>
                <a:pPr>
                  <a:defRPr sz="1050"/>
                </a:pPr>
                <a:endParaRPr lang="en-US"/>
              </a:p>
            </c:txPr>
          </c:dispUnitsLbl>
        </c:dispUnits>
      </c:valAx>
      <c:spPr>
        <a:noFill/>
        <a:ln w="25400">
          <a:noFill/>
        </a:ln>
      </c:spPr>
    </c:plotArea>
    <c:legend>
      <c:legendPos val="b"/>
      <c:overlay val="0"/>
      <c:txPr>
        <a:bodyPr/>
        <a:lstStyle/>
        <a:p>
          <a:pPr>
            <a:defRPr sz="800"/>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v>Base Case</c:v>
          </c:tx>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CA1-42DD-A1CA-A6881B7A5B37}"/>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Sheet1!$D$32:$N$32</c:f>
              <c:numCache>
                <c:formatCode>_(* #,##0_);_(* \(#,##0\);_(* "-"??_);_(@_)</c:formatCode>
                <c:ptCount val="6"/>
                <c:pt idx="0">
                  <c:v>39608957219</c:v>
                </c:pt>
                <c:pt idx="1">
                  <c:v>42496648001.613419</c:v>
                </c:pt>
                <c:pt idx="2">
                  <c:v>45594865862.985443</c:v>
                </c:pt>
                <c:pt idx="3">
                  <c:v>48918959278.499062</c:v>
                </c:pt>
                <c:pt idx="4">
                  <c:v>52485395704.040726</c:v>
                </c:pt>
                <c:pt idx="5">
                  <c:v>56311843155.267082</c:v>
                </c:pt>
              </c:numCache>
            </c:numRef>
          </c:val>
          <c:smooth val="0"/>
          <c:extLst>
            <c:ext xmlns:c16="http://schemas.microsoft.com/office/drawing/2014/chart" uri="{C3380CC4-5D6E-409C-BE32-E72D297353CC}">
              <c16:uniqueId val="{00000000-CCA1-42DD-A1CA-A6881B7A5B37}"/>
            </c:ext>
          </c:extLst>
        </c:ser>
        <c:ser>
          <c:idx val="1"/>
          <c:order val="1"/>
          <c:tx>
            <c:v>Stagflation</c:v>
          </c:tx>
          <c:spPr>
            <a:ln>
              <a:solidFill>
                <a:srgbClr val="9BBCFF"/>
              </a:solidFill>
            </a:ln>
          </c:spPr>
          <c:marker>
            <c:symbol val="none"/>
          </c:marker>
          <c:dLbls>
            <c:dLbl>
              <c:idx val="5"/>
              <c:spPr>
                <a:noFill/>
                <a:ln>
                  <a:noFill/>
                </a:ln>
                <a:effectLst/>
              </c:spPr>
              <c:txPr>
                <a:bodyPr wrap="square" lIns="38100" tIns="19050" rIns="38100" bIns="19050" anchor="ctr">
                  <a:spAutoFit/>
                </a:bodyPr>
                <a:lstStyle/>
                <a:p>
                  <a:pPr>
                    <a:defRPr sz="9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CA1-42DD-A1CA-A6881B7A5B3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Sheet1!$S$32:$AC$32</c:f>
              <c:numCache>
                <c:formatCode>_(* #,##0_);_(* \(#,##0\);_(* "-"??_);_(@_)</c:formatCode>
                <c:ptCount val="6"/>
                <c:pt idx="0">
                  <c:v>39608957219</c:v>
                </c:pt>
                <c:pt idx="1">
                  <c:v>35952992783.831505</c:v>
                </c:pt>
                <c:pt idx="2">
                  <c:v>32302109248.987587</c:v>
                </c:pt>
                <c:pt idx="3">
                  <c:v>27439535776.742126</c:v>
                </c:pt>
                <c:pt idx="4">
                  <c:v>29400500927.615246</c:v>
                </c:pt>
                <c:pt idx="5">
                  <c:v>32514887954.168034</c:v>
                </c:pt>
              </c:numCache>
            </c:numRef>
          </c:val>
          <c:smooth val="0"/>
          <c:extLst>
            <c:ext xmlns:c16="http://schemas.microsoft.com/office/drawing/2014/chart" uri="{C3380CC4-5D6E-409C-BE32-E72D297353CC}">
              <c16:uniqueId val="{00000001-CCA1-42DD-A1CA-A6881B7A5B37}"/>
            </c:ext>
          </c:extLst>
        </c:ser>
        <c:ser>
          <c:idx val="2"/>
          <c:order val="2"/>
          <c:tx>
            <c:v>Recession</c:v>
          </c:tx>
          <c:marker>
            <c:symbol val="none"/>
          </c:marker>
          <c:dLbls>
            <c:dLbl>
              <c:idx val="5"/>
              <c:layout>
                <c:manualLayout>
                  <c:x val="-1.9379844961240428E-2"/>
                  <c:y val="2.77777777777777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CA1-42DD-A1CA-A6881B7A5B37}"/>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Sheet1!$AH$32:$AR$32</c:f>
              <c:numCache>
                <c:formatCode>_(* #,##0_);_(* \(#,##0\);_(* "-"??_);_(@_)</c:formatCode>
                <c:ptCount val="6"/>
                <c:pt idx="0">
                  <c:v>39608957219</c:v>
                </c:pt>
                <c:pt idx="1">
                  <c:v>36794556379.820885</c:v>
                </c:pt>
                <c:pt idx="2">
                  <c:v>31988866098.045891</c:v>
                </c:pt>
                <c:pt idx="3">
                  <c:v>29593078415.005089</c:v>
                </c:pt>
                <c:pt idx="4">
                  <c:v>31280969843.585094</c:v>
                </c:pt>
                <c:pt idx="5">
                  <c:v>28890464203.525803</c:v>
                </c:pt>
              </c:numCache>
            </c:numRef>
          </c:val>
          <c:smooth val="0"/>
          <c:extLst>
            <c:ext xmlns:c16="http://schemas.microsoft.com/office/drawing/2014/chart" uri="{C3380CC4-5D6E-409C-BE32-E72D297353CC}">
              <c16:uniqueId val="{00000002-CCA1-42DD-A1CA-A6881B7A5B37}"/>
            </c:ext>
          </c:extLst>
        </c:ser>
        <c:ser>
          <c:idx val="3"/>
          <c:order val="3"/>
          <c:tx>
            <c:v>Expansion</c:v>
          </c:tx>
          <c:spPr>
            <a:ln>
              <a:solidFill>
                <a:srgbClr val="F79646"/>
              </a:solidFill>
            </a:ln>
          </c:spPr>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CA1-42DD-A1CA-A6881B7A5B37}"/>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Sheet1!$AW$32:$BG$32</c:f>
              <c:numCache>
                <c:formatCode>_(* #,##0_);_(* \(#,##0\);_(* "-"??_);_(@_)</c:formatCode>
                <c:ptCount val="6"/>
                <c:pt idx="0">
                  <c:v>39608957219</c:v>
                </c:pt>
                <c:pt idx="1">
                  <c:v>42534776291.737175</c:v>
                </c:pt>
                <c:pt idx="2">
                  <c:v>48909272868.065369</c:v>
                </c:pt>
                <c:pt idx="3">
                  <c:v>59106811839.093964</c:v>
                </c:pt>
                <c:pt idx="4">
                  <c:v>66290200700.689026</c:v>
                </c:pt>
                <c:pt idx="5">
                  <c:v>71982933200.481857</c:v>
                </c:pt>
              </c:numCache>
            </c:numRef>
          </c:val>
          <c:smooth val="0"/>
          <c:extLst>
            <c:ext xmlns:c16="http://schemas.microsoft.com/office/drawing/2014/chart" uri="{C3380CC4-5D6E-409C-BE32-E72D297353CC}">
              <c16:uniqueId val="{00000003-CCA1-42DD-A1CA-A6881B7A5B37}"/>
            </c:ext>
          </c:extLst>
        </c:ser>
        <c:ser>
          <c:idx val="4"/>
          <c:order val="4"/>
          <c:tx>
            <c:v>Overextension</c:v>
          </c:tx>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CA1-42DD-A1CA-A6881B7A5B37}"/>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Sheet1!$BL$32:$BV$32</c:f>
              <c:numCache>
                <c:formatCode>_(* #,##0_);_(* \(#,##0\);_(* "-"??_);_(@_)</c:formatCode>
                <c:ptCount val="6"/>
                <c:pt idx="0">
                  <c:v>39608957219</c:v>
                </c:pt>
                <c:pt idx="1">
                  <c:v>41636475239.333282</c:v>
                </c:pt>
                <c:pt idx="2">
                  <c:v>45884687245.50621</c:v>
                </c:pt>
                <c:pt idx="3">
                  <c:v>47157913875.627983</c:v>
                </c:pt>
                <c:pt idx="4">
                  <c:v>52991477403.401123</c:v>
                </c:pt>
                <c:pt idx="5">
                  <c:v>61631705106.601723</c:v>
                </c:pt>
              </c:numCache>
            </c:numRef>
          </c:val>
          <c:smooth val="0"/>
          <c:extLst>
            <c:ext xmlns:c16="http://schemas.microsoft.com/office/drawing/2014/chart" uri="{C3380CC4-5D6E-409C-BE32-E72D297353CC}">
              <c16:uniqueId val="{00000004-CCA1-42DD-A1CA-A6881B7A5B37}"/>
            </c:ext>
          </c:extLst>
        </c:ser>
        <c:dLbls>
          <c:showLegendKey val="0"/>
          <c:showVal val="0"/>
          <c:showCatName val="0"/>
          <c:showSerName val="0"/>
          <c:showPercent val="0"/>
          <c:showBubbleSize val="0"/>
        </c:dLbls>
        <c:smooth val="0"/>
        <c:axId val="429025920"/>
        <c:axId val="429031808"/>
      </c:lineChart>
      <c:catAx>
        <c:axId val="429025920"/>
        <c:scaling>
          <c:orientation val="minMax"/>
        </c:scaling>
        <c:delete val="0"/>
        <c:axPos val="b"/>
        <c:numFmt formatCode="General" sourceLinked="1"/>
        <c:majorTickMark val="out"/>
        <c:minorTickMark val="none"/>
        <c:tickLblPos val="nextTo"/>
        <c:txPr>
          <a:bodyPr/>
          <a:lstStyle/>
          <a:p>
            <a:pPr>
              <a:defRPr sz="800"/>
            </a:pPr>
            <a:endParaRPr lang="en-US"/>
          </a:p>
        </c:txPr>
        <c:crossAx val="429031808"/>
        <c:crosses val="autoZero"/>
        <c:auto val="1"/>
        <c:lblAlgn val="ctr"/>
        <c:lblOffset val="100"/>
        <c:noMultiLvlLbl val="0"/>
      </c:catAx>
      <c:valAx>
        <c:axId val="429031808"/>
        <c:scaling>
          <c:orientation val="minMax"/>
        </c:scaling>
        <c:delete val="0"/>
        <c:axPos val="l"/>
        <c:numFmt formatCode="&quot;$&quot;#,##0" sourceLinked="0"/>
        <c:majorTickMark val="out"/>
        <c:minorTickMark val="none"/>
        <c:tickLblPos val="nextTo"/>
        <c:txPr>
          <a:bodyPr/>
          <a:lstStyle/>
          <a:p>
            <a:pPr>
              <a:defRPr sz="800"/>
            </a:pPr>
            <a:endParaRPr lang="en-US"/>
          </a:p>
        </c:txPr>
        <c:crossAx val="429025920"/>
        <c:crosses val="autoZero"/>
        <c:crossBetween val="between"/>
        <c:dispUnits>
          <c:builtInUnit val="millions"/>
          <c:dispUnitsLbl>
            <c:layout>
              <c:manualLayout>
                <c:xMode val="edge"/>
                <c:yMode val="edge"/>
                <c:x val="1.937984496124031E-2"/>
                <c:y val="0.26666666666666666"/>
              </c:manualLayout>
            </c:layout>
            <c:txPr>
              <a:bodyPr/>
              <a:lstStyle/>
              <a:p>
                <a:pPr>
                  <a:defRPr sz="1050"/>
                </a:pPr>
                <a:endParaRPr lang="en-US"/>
              </a:p>
            </c:txPr>
          </c:dispUnitsLbl>
        </c:dispUnits>
      </c:valAx>
      <c:spPr>
        <a:noFill/>
        <a:ln w="25400">
          <a:noFill/>
        </a:ln>
      </c:spPr>
    </c:plotArea>
    <c:legend>
      <c:legendPos val="b"/>
      <c:overlay val="0"/>
      <c:txPr>
        <a:bodyPr/>
        <a:lstStyle/>
        <a:p>
          <a:pPr>
            <a:defRPr sz="800"/>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v>Base Case</c:v>
          </c:tx>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DAC-45FF-84E1-80CE6DFB65FA}"/>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Sheet1!$D$43:$N$43</c:f>
              <c:numCache>
                <c:formatCode>_(* #,##0_);_(* \(#,##0\);_(* "-"??_);_(@_)</c:formatCode>
                <c:ptCount val="6"/>
                <c:pt idx="0">
                  <c:v>39608957219</c:v>
                </c:pt>
                <c:pt idx="1">
                  <c:v>42337225390.605286</c:v>
                </c:pt>
                <c:pt idx="2">
                  <c:v>45253416894.174072</c:v>
                </c:pt>
                <c:pt idx="3">
                  <c:v>48370475903.986526</c:v>
                </c:pt>
                <c:pt idx="4">
                  <c:v>51702238190.092438</c:v>
                </c:pt>
                <c:pt idx="5">
                  <c:v>55263492531.499855</c:v>
                </c:pt>
              </c:numCache>
            </c:numRef>
          </c:val>
          <c:smooth val="0"/>
          <c:extLst>
            <c:ext xmlns:c16="http://schemas.microsoft.com/office/drawing/2014/chart" uri="{C3380CC4-5D6E-409C-BE32-E72D297353CC}">
              <c16:uniqueId val="{00000000-ADAC-45FF-84E1-80CE6DFB65FA}"/>
            </c:ext>
          </c:extLst>
        </c:ser>
        <c:ser>
          <c:idx val="1"/>
          <c:order val="1"/>
          <c:tx>
            <c:v>Stagflation</c:v>
          </c:tx>
          <c:spPr>
            <a:ln>
              <a:solidFill>
                <a:srgbClr val="9BBCFF"/>
              </a:solidFill>
            </a:ln>
          </c:spPr>
          <c:marker>
            <c:symbol val="none"/>
          </c:marker>
          <c:dLbls>
            <c:dLbl>
              <c:idx val="5"/>
              <c:layout>
                <c:manualLayout>
                  <c:x val="0"/>
                  <c:y val="-2.77777777777778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DAC-45FF-84E1-80CE6DFB65FA}"/>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Sheet1!$S$43:$AC$43</c:f>
              <c:numCache>
                <c:formatCode>_(* #,##0_);_(* \(#,##0\);_(* "-"??_);_(@_)</c:formatCode>
                <c:ptCount val="6"/>
                <c:pt idx="0">
                  <c:v>39608957219</c:v>
                </c:pt>
                <c:pt idx="1">
                  <c:v>35280134236.222336</c:v>
                </c:pt>
                <c:pt idx="2">
                  <c:v>30917654408.080387</c:v>
                </c:pt>
                <c:pt idx="3">
                  <c:v>25522108119.059227</c:v>
                </c:pt>
                <c:pt idx="4">
                  <c:v>27581443320.279949</c:v>
                </c:pt>
                <c:pt idx="5">
                  <c:v>30857869726.571728</c:v>
                </c:pt>
              </c:numCache>
            </c:numRef>
          </c:val>
          <c:smooth val="0"/>
          <c:extLst>
            <c:ext xmlns:c16="http://schemas.microsoft.com/office/drawing/2014/chart" uri="{C3380CC4-5D6E-409C-BE32-E72D297353CC}">
              <c16:uniqueId val="{00000001-ADAC-45FF-84E1-80CE6DFB65FA}"/>
            </c:ext>
          </c:extLst>
        </c:ser>
        <c:ser>
          <c:idx val="2"/>
          <c:order val="2"/>
          <c:tx>
            <c:v>Recession</c:v>
          </c:tx>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DAC-45FF-84E1-80CE6DFB65FA}"/>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Sheet1!$AH$43:$AR$43</c:f>
              <c:numCache>
                <c:formatCode>_(* #,##0_);_(* \(#,##0\);_(* "-"??_);_(@_)</c:formatCode>
                <c:ptCount val="6"/>
                <c:pt idx="0">
                  <c:v>39608957219</c:v>
                </c:pt>
                <c:pt idx="1">
                  <c:v>36597864083.251022</c:v>
                </c:pt>
                <c:pt idx="2">
                  <c:v>31271964950.495407</c:v>
                </c:pt>
                <c:pt idx="3">
                  <c:v>29340757346.04879</c:v>
                </c:pt>
                <c:pt idx="4">
                  <c:v>31011027920.870274</c:v>
                </c:pt>
                <c:pt idx="5">
                  <c:v>28526302628.904537</c:v>
                </c:pt>
              </c:numCache>
            </c:numRef>
          </c:val>
          <c:smooth val="0"/>
          <c:extLst>
            <c:ext xmlns:c16="http://schemas.microsoft.com/office/drawing/2014/chart" uri="{C3380CC4-5D6E-409C-BE32-E72D297353CC}">
              <c16:uniqueId val="{00000002-ADAC-45FF-84E1-80CE6DFB65FA}"/>
            </c:ext>
          </c:extLst>
        </c:ser>
        <c:ser>
          <c:idx val="3"/>
          <c:order val="3"/>
          <c:tx>
            <c:v>Expansion</c:v>
          </c:tx>
          <c:spPr>
            <a:ln>
              <a:solidFill>
                <a:srgbClr val="F79646"/>
              </a:solidFill>
            </a:ln>
          </c:spPr>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DAC-45FF-84E1-80CE6DFB65FA}"/>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Sheet1!$AW$43:$BG$43</c:f>
              <c:numCache>
                <c:formatCode>_(* #,##0_);_(* \(#,##0\);_(* "-"??_);_(@_)</c:formatCode>
                <c:ptCount val="6"/>
                <c:pt idx="0">
                  <c:v>39608957219</c:v>
                </c:pt>
                <c:pt idx="1">
                  <c:v>42801196584.775497</c:v>
                </c:pt>
                <c:pt idx="2">
                  <c:v>49957204439.137772</c:v>
                </c:pt>
                <c:pt idx="3">
                  <c:v>62453420761.8638</c:v>
                </c:pt>
                <c:pt idx="4">
                  <c:v>70156579923.36264</c:v>
                </c:pt>
                <c:pt idx="5">
                  <c:v>76795265110.481781</c:v>
                </c:pt>
              </c:numCache>
            </c:numRef>
          </c:val>
          <c:smooth val="0"/>
          <c:extLst>
            <c:ext xmlns:c16="http://schemas.microsoft.com/office/drawing/2014/chart" uri="{C3380CC4-5D6E-409C-BE32-E72D297353CC}">
              <c16:uniqueId val="{00000003-ADAC-45FF-84E1-80CE6DFB65FA}"/>
            </c:ext>
          </c:extLst>
        </c:ser>
        <c:ser>
          <c:idx val="4"/>
          <c:order val="4"/>
          <c:tx>
            <c:v>Overextension</c:v>
          </c:tx>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DAC-45FF-84E1-80CE6DFB65FA}"/>
                </c:ext>
              </c:extLst>
            </c:dLbl>
            <c:spPr>
              <a:noFill/>
              <a:ln>
                <a:noFill/>
              </a:ln>
              <a:effectLst/>
            </c:spPr>
            <c:txPr>
              <a:bodyPr wrap="square" lIns="38100" tIns="19050" rIns="38100" bIns="19050" anchor="ctr">
                <a:spAutoFit/>
              </a:bodyPr>
              <a:lstStyle/>
              <a:p>
                <a:pPr>
                  <a:defRPr sz="9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Sheet1!$D$2:$N$2</c:f>
              <c:strCache>
                <c:ptCount val="6"/>
                <c:pt idx="0">
                  <c:v>1/1/18</c:v>
                </c:pt>
                <c:pt idx="1">
                  <c:v>1/1/19</c:v>
                </c:pt>
                <c:pt idx="2">
                  <c:v>1/1/20</c:v>
                </c:pt>
                <c:pt idx="3">
                  <c:v>1/1/21</c:v>
                </c:pt>
                <c:pt idx="4">
                  <c:v>1/1/22</c:v>
                </c:pt>
                <c:pt idx="5">
                  <c:v>1/1/23</c:v>
                </c:pt>
              </c:strCache>
            </c:strRef>
          </c:cat>
          <c:val>
            <c:numRef>
              <c:f>Sheet1!$BL$43:$BV$43</c:f>
              <c:numCache>
                <c:formatCode>_(* #,##0_);_(* \(#,##0\);_(* "-"??_);_(@_)</c:formatCode>
                <c:ptCount val="6"/>
                <c:pt idx="0">
                  <c:v>39608957219</c:v>
                </c:pt>
                <c:pt idx="1">
                  <c:v>41698547650.856529</c:v>
                </c:pt>
                <c:pt idx="2">
                  <c:v>46345772376.706673</c:v>
                </c:pt>
                <c:pt idx="3">
                  <c:v>47254676613.457291</c:v>
                </c:pt>
                <c:pt idx="4">
                  <c:v>53600732804.239426</c:v>
                </c:pt>
                <c:pt idx="5">
                  <c:v>63230530084.213074</c:v>
                </c:pt>
              </c:numCache>
            </c:numRef>
          </c:val>
          <c:smooth val="0"/>
          <c:extLst>
            <c:ext xmlns:c16="http://schemas.microsoft.com/office/drawing/2014/chart" uri="{C3380CC4-5D6E-409C-BE32-E72D297353CC}">
              <c16:uniqueId val="{00000004-ADAC-45FF-84E1-80CE6DFB65FA}"/>
            </c:ext>
          </c:extLst>
        </c:ser>
        <c:dLbls>
          <c:showLegendKey val="0"/>
          <c:showVal val="0"/>
          <c:showCatName val="0"/>
          <c:showSerName val="0"/>
          <c:showPercent val="0"/>
          <c:showBubbleSize val="0"/>
        </c:dLbls>
        <c:smooth val="0"/>
        <c:axId val="429354368"/>
        <c:axId val="429360256"/>
      </c:lineChart>
      <c:catAx>
        <c:axId val="429354368"/>
        <c:scaling>
          <c:orientation val="minMax"/>
        </c:scaling>
        <c:delete val="0"/>
        <c:axPos val="b"/>
        <c:numFmt formatCode="General" sourceLinked="1"/>
        <c:majorTickMark val="out"/>
        <c:minorTickMark val="none"/>
        <c:tickLblPos val="nextTo"/>
        <c:txPr>
          <a:bodyPr/>
          <a:lstStyle/>
          <a:p>
            <a:pPr>
              <a:defRPr sz="800"/>
            </a:pPr>
            <a:endParaRPr lang="en-US"/>
          </a:p>
        </c:txPr>
        <c:crossAx val="429360256"/>
        <c:crosses val="autoZero"/>
        <c:auto val="1"/>
        <c:lblAlgn val="ctr"/>
        <c:lblOffset val="100"/>
        <c:noMultiLvlLbl val="0"/>
      </c:catAx>
      <c:valAx>
        <c:axId val="429360256"/>
        <c:scaling>
          <c:orientation val="minMax"/>
        </c:scaling>
        <c:delete val="0"/>
        <c:axPos val="l"/>
        <c:numFmt formatCode="&quot;$&quot;#,##0" sourceLinked="0"/>
        <c:majorTickMark val="out"/>
        <c:minorTickMark val="none"/>
        <c:tickLblPos val="nextTo"/>
        <c:txPr>
          <a:bodyPr/>
          <a:lstStyle/>
          <a:p>
            <a:pPr>
              <a:defRPr sz="800"/>
            </a:pPr>
            <a:endParaRPr lang="en-US"/>
          </a:p>
        </c:txPr>
        <c:crossAx val="429354368"/>
        <c:crosses val="autoZero"/>
        <c:crossBetween val="between"/>
        <c:dispUnits>
          <c:builtInUnit val="millions"/>
          <c:dispUnitsLbl>
            <c:layout>
              <c:manualLayout>
                <c:xMode val="edge"/>
                <c:yMode val="edge"/>
                <c:x val="1.937984496124031E-2"/>
                <c:y val="0.26666666666666666"/>
              </c:manualLayout>
            </c:layout>
            <c:txPr>
              <a:bodyPr/>
              <a:lstStyle/>
              <a:p>
                <a:pPr>
                  <a:defRPr sz="1050"/>
                </a:pPr>
                <a:endParaRPr lang="en-US"/>
              </a:p>
            </c:txPr>
          </c:dispUnitsLbl>
        </c:dispUnits>
      </c:valAx>
      <c:spPr>
        <a:noFill/>
        <a:ln w="25400">
          <a:noFill/>
        </a:ln>
      </c:spPr>
    </c:plotArea>
    <c:legend>
      <c:legendPos val="b"/>
      <c:overlay val="0"/>
      <c:txPr>
        <a:bodyPr/>
        <a:lstStyle/>
        <a:p>
          <a:pPr>
            <a:defRPr sz="800"/>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'Liq profile'!$O$3</c:f>
              <c:strCache>
                <c:ptCount val="1"/>
                <c:pt idx="0">
                  <c:v>Daily/Weekly</c:v>
                </c:pt>
              </c:strCache>
            </c:strRef>
          </c:tx>
          <c:spPr>
            <a:solidFill>
              <a:srgbClr val="82AA46"/>
            </a:solidFill>
            <a:ln>
              <a:solidFill>
                <a:schemeClr val="tx1"/>
              </a:solidFill>
            </a:ln>
          </c:spPr>
          <c:invertIfNegative val="0"/>
          <c:dLbls>
            <c:spPr>
              <a:noFill/>
              <a:ln>
                <a:noFill/>
              </a:ln>
              <a:effectLst/>
            </c:spPr>
            <c:txPr>
              <a:bodyPr wrap="square" lIns="38100" tIns="19050" rIns="38100" bIns="19050" anchor="ctr">
                <a:spAutoFit/>
              </a:bodyPr>
              <a:lstStyle/>
              <a:p>
                <a:pPr>
                  <a:defRPr>
                    <a:solidFill>
                      <a:srgbClr val="0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'Liq profile'!$P$2:$Y$2</c:f>
              <c:strCache>
                <c:ptCount val="3"/>
                <c:pt idx="0">
                  <c:v>Current Target</c:v>
                </c:pt>
                <c:pt idx="1">
                  <c:v>ASRS/NEPC Recommendation</c:v>
                </c:pt>
                <c:pt idx="2">
                  <c:v>Current Allocation</c:v>
                </c:pt>
              </c:strCache>
            </c:strRef>
          </c:cat>
          <c:val>
            <c:numRef>
              <c:f>'Liq profile'!$P$3:$Y$3</c:f>
              <c:numCache>
                <c:formatCode>0.00%</c:formatCode>
                <c:ptCount val="3"/>
                <c:pt idx="0">
                  <c:v>0.70000000000000007</c:v>
                </c:pt>
                <c:pt idx="1">
                  <c:v>0.5</c:v>
                </c:pt>
                <c:pt idx="2">
                  <c:v>0.66100000000000003</c:v>
                </c:pt>
              </c:numCache>
            </c:numRef>
          </c:val>
          <c:extLst>
            <c:ext xmlns:c16="http://schemas.microsoft.com/office/drawing/2014/chart" uri="{C3380CC4-5D6E-409C-BE32-E72D297353CC}">
              <c16:uniqueId val="{00000000-4631-45D0-BD26-F71E55DAA696}"/>
            </c:ext>
          </c:extLst>
        </c:ser>
        <c:ser>
          <c:idx val="1"/>
          <c:order val="1"/>
          <c:tx>
            <c:strRef>
              <c:f>'Liq profile'!$O$4</c:f>
              <c:strCache>
                <c:ptCount val="1"/>
                <c:pt idx="0">
                  <c:v>Monthly</c:v>
                </c:pt>
              </c:strCache>
            </c:strRef>
          </c:tx>
          <c:spPr>
            <a:solidFill>
              <a:srgbClr val="FFFF00"/>
            </a:solidFill>
            <a:ln>
              <a:solidFill>
                <a:schemeClr val="tx1"/>
              </a:solidFill>
            </a:ln>
          </c:spPr>
          <c:invertIfNegative val="0"/>
          <c:cat>
            <c:strRef>
              <c:f>'Liq profile'!$P$2:$Y$2</c:f>
              <c:strCache>
                <c:ptCount val="3"/>
                <c:pt idx="0">
                  <c:v>Current Target</c:v>
                </c:pt>
                <c:pt idx="1">
                  <c:v>ASRS/NEPC Recommendation</c:v>
                </c:pt>
                <c:pt idx="2">
                  <c:v>Current Allocation</c:v>
                </c:pt>
              </c:strCache>
            </c:strRef>
          </c:cat>
          <c:val>
            <c:numRef>
              <c:f>'Liq profile'!$P$4:$Y$4</c:f>
              <c:numCache>
                <c:formatCode>0.00%</c:formatCode>
                <c:ptCount val="3"/>
                <c:pt idx="0">
                  <c:v>0</c:v>
                </c:pt>
                <c:pt idx="1">
                  <c:v>0</c:v>
                </c:pt>
                <c:pt idx="2">
                  <c:v>0</c:v>
                </c:pt>
              </c:numCache>
            </c:numRef>
          </c:val>
          <c:extLst>
            <c:ext xmlns:c16="http://schemas.microsoft.com/office/drawing/2014/chart" uri="{C3380CC4-5D6E-409C-BE32-E72D297353CC}">
              <c16:uniqueId val="{00000001-4631-45D0-BD26-F71E55DAA696}"/>
            </c:ext>
          </c:extLst>
        </c:ser>
        <c:ser>
          <c:idx val="2"/>
          <c:order val="2"/>
          <c:tx>
            <c:strRef>
              <c:f>'Liq profile'!$O$5</c:f>
              <c:strCache>
                <c:ptCount val="1"/>
                <c:pt idx="0">
                  <c:v>Quarterly/Annual</c:v>
                </c:pt>
              </c:strCache>
            </c:strRef>
          </c:tx>
          <c:spPr>
            <a:solidFill>
              <a:srgbClr val="E69600"/>
            </a:solidFill>
            <a:ln>
              <a:solidFill>
                <a:srgbClr val="4D4E54"/>
              </a:solidFill>
            </a:ln>
          </c:spPr>
          <c:invertIfNegative val="0"/>
          <c:dLbls>
            <c:spPr>
              <a:noFill/>
              <a:ln>
                <a:noFill/>
              </a:ln>
              <a:effectLst/>
            </c:spPr>
            <c:txPr>
              <a:bodyPr wrap="square" lIns="38100" tIns="19050" rIns="38100" bIns="19050" anchor="ctr">
                <a:spAutoFit/>
              </a:bodyPr>
              <a:lstStyle/>
              <a:p>
                <a:pPr>
                  <a:defRPr>
                    <a:solidFill>
                      <a:srgbClr val="0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'Liq profile'!$P$2:$Y$2</c:f>
              <c:strCache>
                <c:ptCount val="3"/>
                <c:pt idx="0">
                  <c:v>Current Target</c:v>
                </c:pt>
                <c:pt idx="1">
                  <c:v>ASRS/NEPC Recommendation</c:v>
                </c:pt>
                <c:pt idx="2">
                  <c:v>Current Allocation</c:v>
                </c:pt>
              </c:strCache>
            </c:strRef>
          </c:cat>
          <c:val>
            <c:numRef>
              <c:f>'Liq profile'!$P$5:$Y$5</c:f>
              <c:numCache>
                <c:formatCode>0.00%</c:formatCode>
                <c:ptCount val="3"/>
                <c:pt idx="0">
                  <c:v>0.1</c:v>
                </c:pt>
                <c:pt idx="1">
                  <c:v>0.2</c:v>
                </c:pt>
                <c:pt idx="2">
                  <c:v>8.8999999999999996E-2</c:v>
                </c:pt>
              </c:numCache>
            </c:numRef>
          </c:val>
          <c:extLst>
            <c:ext xmlns:c16="http://schemas.microsoft.com/office/drawing/2014/chart" uri="{C3380CC4-5D6E-409C-BE32-E72D297353CC}">
              <c16:uniqueId val="{00000002-4631-45D0-BD26-F71E55DAA696}"/>
            </c:ext>
          </c:extLst>
        </c:ser>
        <c:ser>
          <c:idx val="3"/>
          <c:order val="3"/>
          <c:tx>
            <c:strRef>
              <c:f>'Liq profile'!$O$6</c:f>
              <c:strCache>
                <c:ptCount val="1"/>
                <c:pt idx="0">
                  <c:v>Illiquid</c:v>
                </c:pt>
              </c:strCache>
            </c:strRef>
          </c:tx>
          <c:spPr>
            <a:solidFill>
              <a:srgbClr val="D21E00"/>
            </a:solidFill>
            <a:ln>
              <a:solidFill>
                <a:srgbClr val="4D4E54"/>
              </a:solidFill>
            </a:ln>
          </c:spPr>
          <c:invertIfNegative val="0"/>
          <c:dLbls>
            <c:spPr>
              <a:noFill/>
              <a:ln>
                <a:noFill/>
              </a:ln>
              <a:effectLst/>
            </c:spPr>
            <c:txPr>
              <a:bodyPr wrap="square" lIns="38100" tIns="19050" rIns="38100" bIns="19050" anchor="ctr">
                <a:spAutoFit/>
              </a:bodyPr>
              <a:lstStyle/>
              <a:p>
                <a:pPr>
                  <a:defRPr>
                    <a:solidFill>
                      <a:srgbClr val="0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'Liq profile'!$P$2:$Y$2</c:f>
              <c:strCache>
                <c:ptCount val="3"/>
                <c:pt idx="0">
                  <c:v>Current Target</c:v>
                </c:pt>
                <c:pt idx="1">
                  <c:v>ASRS/NEPC Recommendation</c:v>
                </c:pt>
                <c:pt idx="2">
                  <c:v>Current Allocation</c:v>
                </c:pt>
              </c:strCache>
            </c:strRef>
          </c:cat>
          <c:val>
            <c:numRef>
              <c:f>'Liq profile'!$P$6:$Y$6</c:f>
              <c:numCache>
                <c:formatCode>0.00%</c:formatCode>
                <c:ptCount val="3"/>
                <c:pt idx="0">
                  <c:v>0.2</c:v>
                </c:pt>
                <c:pt idx="1">
                  <c:v>0.30000000000000004</c:v>
                </c:pt>
                <c:pt idx="2">
                  <c:v>0.25</c:v>
                </c:pt>
              </c:numCache>
            </c:numRef>
          </c:val>
          <c:extLst>
            <c:ext xmlns:c16="http://schemas.microsoft.com/office/drawing/2014/chart" uri="{C3380CC4-5D6E-409C-BE32-E72D297353CC}">
              <c16:uniqueId val="{00000003-4631-45D0-BD26-F71E55DAA696}"/>
            </c:ext>
          </c:extLst>
        </c:ser>
        <c:dLbls>
          <c:showLegendKey val="0"/>
          <c:showVal val="0"/>
          <c:showCatName val="0"/>
          <c:showSerName val="0"/>
          <c:showPercent val="0"/>
          <c:showBubbleSize val="0"/>
        </c:dLbls>
        <c:gapWidth val="30"/>
        <c:overlap val="100"/>
        <c:axId val="417319168"/>
        <c:axId val="423141376"/>
      </c:barChart>
      <c:catAx>
        <c:axId val="417319168"/>
        <c:scaling>
          <c:orientation val="minMax"/>
        </c:scaling>
        <c:delete val="0"/>
        <c:axPos val="t"/>
        <c:numFmt formatCode="General" sourceLinked="0"/>
        <c:majorTickMark val="out"/>
        <c:minorTickMark val="none"/>
        <c:tickLblPos val="nextTo"/>
        <c:spPr>
          <a:ln>
            <a:solidFill>
              <a:srgbClr val="4D4E54"/>
            </a:solidFill>
          </a:ln>
        </c:spPr>
        <c:txPr>
          <a:bodyPr/>
          <a:lstStyle/>
          <a:p>
            <a:pPr>
              <a:defRPr sz="800"/>
            </a:pPr>
            <a:endParaRPr lang="en-US"/>
          </a:p>
        </c:txPr>
        <c:crossAx val="423141376"/>
        <c:crosses val="autoZero"/>
        <c:auto val="1"/>
        <c:lblAlgn val="ctr"/>
        <c:lblOffset val="100"/>
        <c:noMultiLvlLbl val="0"/>
      </c:catAx>
      <c:valAx>
        <c:axId val="423141376"/>
        <c:scaling>
          <c:orientation val="maxMin"/>
          <c:max val="1"/>
          <c:min val="0"/>
        </c:scaling>
        <c:delete val="0"/>
        <c:axPos val="l"/>
        <c:majorGridlines/>
        <c:numFmt formatCode="0%" sourceLinked="0"/>
        <c:majorTickMark val="out"/>
        <c:minorTickMark val="none"/>
        <c:tickLblPos val="nextTo"/>
        <c:txPr>
          <a:bodyPr/>
          <a:lstStyle/>
          <a:p>
            <a:pPr>
              <a:defRPr sz="800"/>
            </a:pPr>
            <a:endParaRPr lang="en-US"/>
          </a:p>
        </c:txPr>
        <c:crossAx val="417319168"/>
        <c:crosses val="autoZero"/>
        <c:crossBetween val="between"/>
      </c:valAx>
    </c:plotArea>
    <c:legend>
      <c:legendPos val="b"/>
      <c:overlay val="0"/>
    </c:legend>
    <c:plotVisOnly val="1"/>
    <c:dispBlanksAs val="gap"/>
    <c:showDLblsOverMax val="0"/>
  </c:chart>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E6AABE-F79E-4578-96DC-A3A8D6789704}"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BD923070-79D0-442A-9304-7BFF81220452}">
      <dgm:prSet phldrT="[Text]" custT="1"/>
      <dgm:spPr/>
      <dgm:t>
        <a:bodyPr/>
        <a:lstStyle/>
        <a:p>
          <a:r>
            <a:rPr lang="en-US" sz="1000" dirty="0"/>
            <a:t>Overextension</a:t>
          </a:r>
        </a:p>
      </dgm:t>
    </dgm:pt>
    <dgm:pt modelId="{13206D46-AEB1-4F80-9A13-15BBC28D3136}" type="parTrans" cxnId="{1F0DFBAA-128F-4FB5-A2DB-608A395C6D96}">
      <dgm:prSet/>
      <dgm:spPr/>
      <dgm:t>
        <a:bodyPr/>
        <a:lstStyle/>
        <a:p>
          <a:endParaRPr lang="en-US"/>
        </a:p>
      </dgm:t>
    </dgm:pt>
    <dgm:pt modelId="{06324FFB-42B6-415C-9DC7-0DACBFA8A610}" type="sibTrans" cxnId="{1F0DFBAA-128F-4FB5-A2DB-608A395C6D96}">
      <dgm:prSet/>
      <dgm:spPr/>
      <dgm:t>
        <a:bodyPr/>
        <a:lstStyle/>
        <a:p>
          <a:endParaRPr lang="en-US"/>
        </a:p>
      </dgm:t>
    </dgm:pt>
    <dgm:pt modelId="{8C91140A-64B7-4F74-AD59-5512FFA4BC32}">
      <dgm:prSet phldrT="[Text]" custT="1"/>
      <dgm:spPr/>
      <dgm:t>
        <a:bodyPr/>
        <a:lstStyle/>
        <a:p>
          <a:r>
            <a:rPr lang="en-US" sz="1000" dirty="0"/>
            <a:t>Stagflation</a:t>
          </a:r>
        </a:p>
      </dgm:t>
    </dgm:pt>
    <dgm:pt modelId="{B0BDD6DB-BB57-42CA-8290-2B50E2F0AAE4}" type="parTrans" cxnId="{430F4FB4-B4CA-47EC-843A-17EC56DA0B92}">
      <dgm:prSet/>
      <dgm:spPr/>
      <dgm:t>
        <a:bodyPr/>
        <a:lstStyle/>
        <a:p>
          <a:endParaRPr lang="en-US"/>
        </a:p>
      </dgm:t>
    </dgm:pt>
    <dgm:pt modelId="{4FCF9A08-DC79-4DA6-863A-D9B337F0530C}" type="sibTrans" cxnId="{430F4FB4-B4CA-47EC-843A-17EC56DA0B92}">
      <dgm:prSet/>
      <dgm:spPr/>
      <dgm:t>
        <a:bodyPr/>
        <a:lstStyle/>
        <a:p>
          <a:endParaRPr lang="en-US"/>
        </a:p>
      </dgm:t>
    </dgm:pt>
    <dgm:pt modelId="{5236FC56-6811-49E8-BE8A-CCA5B2A2DCA2}">
      <dgm:prSet phldrT="[Text]" custT="1"/>
      <dgm:spPr/>
      <dgm:t>
        <a:bodyPr/>
        <a:lstStyle/>
        <a:p>
          <a:r>
            <a:rPr lang="en-US" sz="1000" dirty="0"/>
            <a:t>Recession</a:t>
          </a:r>
        </a:p>
      </dgm:t>
    </dgm:pt>
    <dgm:pt modelId="{1B322F9B-D0D3-4474-A3E5-987C0A1188B1}" type="parTrans" cxnId="{6AD85D09-9A1B-4435-8519-4B8BFE64ED51}">
      <dgm:prSet/>
      <dgm:spPr/>
      <dgm:t>
        <a:bodyPr/>
        <a:lstStyle/>
        <a:p>
          <a:endParaRPr lang="en-US"/>
        </a:p>
      </dgm:t>
    </dgm:pt>
    <dgm:pt modelId="{F954BA5D-78E8-4269-BAA7-FD72BB21EB45}" type="sibTrans" cxnId="{6AD85D09-9A1B-4435-8519-4B8BFE64ED51}">
      <dgm:prSet/>
      <dgm:spPr/>
      <dgm:t>
        <a:bodyPr/>
        <a:lstStyle/>
        <a:p>
          <a:endParaRPr lang="en-US"/>
        </a:p>
      </dgm:t>
    </dgm:pt>
    <dgm:pt modelId="{913BA20A-EB1A-48B5-BFCA-DC238D3604AC}">
      <dgm:prSet phldrT="[Text]" custT="1"/>
      <dgm:spPr/>
      <dgm:t>
        <a:bodyPr/>
        <a:lstStyle/>
        <a:p>
          <a:r>
            <a:rPr lang="en-US" sz="1000" dirty="0"/>
            <a:t>Expansion</a:t>
          </a:r>
        </a:p>
      </dgm:t>
    </dgm:pt>
    <dgm:pt modelId="{C7A03477-D8F3-4CC3-A7B7-F0D3944BC82A}" type="parTrans" cxnId="{745F7B92-B9A5-4D31-9ED5-4D0F5F1DB34A}">
      <dgm:prSet/>
      <dgm:spPr/>
      <dgm:t>
        <a:bodyPr/>
        <a:lstStyle/>
        <a:p>
          <a:endParaRPr lang="en-US"/>
        </a:p>
      </dgm:t>
    </dgm:pt>
    <dgm:pt modelId="{9D957A27-4243-4158-AA9F-CF140115F54B}" type="sibTrans" cxnId="{745F7B92-B9A5-4D31-9ED5-4D0F5F1DB34A}">
      <dgm:prSet/>
      <dgm:spPr/>
      <dgm:t>
        <a:bodyPr/>
        <a:lstStyle/>
        <a:p>
          <a:endParaRPr lang="en-US"/>
        </a:p>
      </dgm:t>
    </dgm:pt>
    <dgm:pt modelId="{AD3E29DA-5925-4555-B378-F07BF4117AEB}" type="pres">
      <dgm:prSet presAssocID="{64E6AABE-F79E-4578-96DC-A3A8D6789704}" presName="cycle" presStyleCnt="0">
        <dgm:presLayoutVars>
          <dgm:dir/>
          <dgm:resizeHandles val="exact"/>
        </dgm:presLayoutVars>
      </dgm:prSet>
      <dgm:spPr/>
    </dgm:pt>
    <dgm:pt modelId="{0E818F7D-645C-45F3-9451-A867B48F7A60}" type="pres">
      <dgm:prSet presAssocID="{BD923070-79D0-442A-9304-7BFF81220452}" presName="node" presStyleLbl="node1" presStyleIdx="0" presStyleCnt="4" custScaleX="130827" custScaleY="73479">
        <dgm:presLayoutVars>
          <dgm:bulletEnabled val="1"/>
        </dgm:presLayoutVars>
      </dgm:prSet>
      <dgm:spPr/>
    </dgm:pt>
    <dgm:pt modelId="{E9886292-7C4D-491A-BC5A-16A5BBE33B07}" type="pres">
      <dgm:prSet presAssocID="{BD923070-79D0-442A-9304-7BFF81220452}" presName="spNode" presStyleCnt="0"/>
      <dgm:spPr/>
    </dgm:pt>
    <dgm:pt modelId="{E4B6C04E-7C4E-4959-A7E2-3030B5F3B807}" type="pres">
      <dgm:prSet presAssocID="{06324FFB-42B6-415C-9DC7-0DACBFA8A610}" presName="sibTrans" presStyleLbl="sibTrans1D1" presStyleIdx="0" presStyleCnt="4"/>
      <dgm:spPr/>
    </dgm:pt>
    <dgm:pt modelId="{CF5B4DB5-D8D2-4785-AF63-167C00099061}" type="pres">
      <dgm:prSet presAssocID="{8C91140A-64B7-4F74-AD59-5512FFA4BC32}" presName="node" presStyleLbl="node1" presStyleIdx="1" presStyleCnt="4" custScaleX="130583" custScaleY="86880">
        <dgm:presLayoutVars>
          <dgm:bulletEnabled val="1"/>
        </dgm:presLayoutVars>
      </dgm:prSet>
      <dgm:spPr/>
    </dgm:pt>
    <dgm:pt modelId="{E1B5B149-76F0-4012-8732-8E9F6C7FDB8B}" type="pres">
      <dgm:prSet presAssocID="{8C91140A-64B7-4F74-AD59-5512FFA4BC32}" presName="spNode" presStyleCnt="0"/>
      <dgm:spPr/>
    </dgm:pt>
    <dgm:pt modelId="{D84E0732-BDA7-49B8-9FCE-609028810AB0}" type="pres">
      <dgm:prSet presAssocID="{4FCF9A08-DC79-4DA6-863A-D9B337F0530C}" presName="sibTrans" presStyleLbl="sibTrans1D1" presStyleIdx="1" presStyleCnt="4"/>
      <dgm:spPr/>
    </dgm:pt>
    <dgm:pt modelId="{9D5E48B0-3453-490B-AC96-D55FA2A7B6FF}" type="pres">
      <dgm:prSet presAssocID="{5236FC56-6811-49E8-BE8A-CCA5B2A2DCA2}" presName="node" presStyleLbl="node1" presStyleIdx="2" presStyleCnt="4" custScaleX="130827" custScaleY="82319">
        <dgm:presLayoutVars>
          <dgm:bulletEnabled val="1"/>
        </dgm:presLayoutVars>
      </dgm:prSet>
      <dgm:spPr/>
    </dgm:pt>
    <dgm:pt modelId="{162D35D3-5F6D-4C81-A8C7-6EC382B2A0BB}" type="pres">
      <dgm:prSet presAssocID="{5236FC56-6811-49E8-BE8A-CCA5B2A2DCA2}" presName="spNode" presStyleCnt="0"/>
      <dgm:spPr/>
    </dgm:pt>
    <dgm:pt modelId="{CA844FEF-4E1A-4B2C-B467-CD8CF327B71B}" type="pres">
      <dgm:prSet presAssocID="{F954BA5D-78E8-4269-BAA7-FD72BB21EB45}" presName="sibTrans" presStyleLbl="sibTrans1D1" presStyleIdx="2" presStyleCnt="4"/>
      <dgm:spPr/>
    </dgm:pt>
    <dgm:pt modelId="{846ACD65-FE7D-442D-8282-9E2DF13B1FA3}" type="pres">
      <dgm:prSet presAssocID="{913BA20A-EB1A-48B5-BFCA-DC238D3604AC}" presName="node" presStyleLbl="node1" presStyleIdx="3" presStyleCnt="4" custScaleX="124679" custScaleY="86880">
        <dgm:presLayoutVars>
          <dgm:bulletEnabled val="1"/>
        </dgm:presLayoutVars>
      </dgm:prSet>
      <dgm:spPr/>
    </dgm:pt>
    <dgm:pt modelId="{6D2080C8-7CA7-4187-A0CC-3B73F46EE5BE}" type="pres">
      <dgm:prSet presAssocID="{913BA20A-EB1A-48B5-BFCA-DC238D3604AC}" presName="spNode" presStyleCnt="0"/>
      <dgm:spPr/>
    </dgm:pt>
    <dgm:pt modelId="{4B8BC869-042B-4122-ACFB-B5FEE3FC9668}" type="pres">
      <dgm:prSet presAssocID="{9D957A27-4243-4158-AA9F-CF140115F54B}" presName="sibTrans" presStyleLbl="sibTrans1D1" presStyleIdx="3" presStyleCnt="4"/>
      <dgm:spPr/>
    </dgm:pt>
  </dgm:ptLst>
  <dgm:cxnLst>
    <dgm:cxn modelId="{6AD85D09-9A1B-4435-8519-4B8BFE64ED51}" srcId="{64E6AABE-F79E-4578-96DC-A3A8D6789704}" destId="{5236FC56-6811-49E8-BE8A-CCA5B2A2DCA2}" srcOrd="2" destOrd="0" parTransId="{1B322F9B-D0D3-4474-A3E5-987C0A1188B1}" sibTransId="{F954BA5D-78E8-4269-BAA7-FD72BB21EB45}"/>
    <dgm:cxn modelId="{C5F6E70F-32EE-4584-932A-C8DBBAC6EDAB}" type="presOf" srcId="{64E6AABE-F79E-4578-96DC-A3A8D6789704}" destId="{AD3E29DA-5925-4555-B378-F07BF4117AEB}" srcOrd="0" destOrd="0" presId="urn:microsoft.com/office/officeart/2005/8/layout/cycle6"/>
    <dgm:cxn modelId="{FAADB035-117C-44BB-A5A7-0DB95B8CB591}" type="presOf" srcId="{4FCF9A08-DC79-4DA6-863A-D9B337F0530C}" destId="{D84E0732-BDA7-49B8-9FCE-609028810AB0}" srcOrd="0" destOrd="0" presId="urn:microsoft.com/office/officeart/2005/8/layout/cycle6"/>
    <dgm:cxn modelId="{6184DB3E-3FC7-47A8-9796-E0E9CFF4FF09}" type="presOf" srcId="{8C91140A-64B7-4F74-AD59-5512FFA4BC32}" destId="{CF5B4DB5-D8D2-4785-AF63-167C00099061}" srcOrd="0" destOrd="0" presId="urn:microsoft.com/office/officeart/2005/8/layout/cycle6"/>
    <dgm:cxn modelId="{FBF4F260-F34D-4D7A-AD7B-CAEE2EB2414A}" type="presOf" srcId="{5236FC56-6811-49E8-BE8A-CCA5B2A2DCA2}" destId="{9D5E48B0-3453-490B-AC96-D55FA2A7B6FF}" srcOrd="0" destOrd="0" presId="urn:microsoft.com/office/officeart/2005/8/layout/cycle6"/>
    <dgm:cxn modelId="{9D9E066B-3E0D-4093-AADD-D603B0E51041}" type="presOf" srcId="{F954BA5D-78E8-4269-BAA7-FD72BB21EB45}" destId="{CA844FEF-4E1A-4B2C-B467-CD8CF327B71B}" srcOrd="0" destOrd="0" presId="urn:microsoft.com/office/officeart/2005/8/layout/cycle6"/>
    <dgm:cxn modelId="{416FA36E-DB9C-47FA-AA96-3D8CA7D64F24}" type="presOf" srcId="{06324FFB-42B6-415C-9DC7-0DACBFA8A610}" destId="{E4B6C04E-7C4E-4959-A7E2-3030B5F3B807}" srcOrd="0" destOrd="0" presId="urn:microsoft.com/office/officeart/2005/8/layout/cycle6"/>
    <dgm:cxn modelId="{745F7B92-B9A5-4D31-9ED5-4D0F5F1DB34A}" srcId="{64E6AABE-F79E-4578-96DC-A3A8D6789704}" destId="{913BA20A-EB1A-48B5-BFCA-DC238D3604AC}" srcOrd="3" destOrd="0" parTransId="{C7A03477-D8F3-4CC3-A7B7-F0D3944BC82A}" sibTransId="{9D957A27-4243-4158-AA9F-CF140115F54B}"/>
    <dgm:cxn modelId="{7DCD8BA3-B232-4E61-BB92-E75E884C5002}" type="presOf" srcId="{913BA20A-EB1A-48B5-BFCA-DC238D3604AC}" destId="{846ACD65-FE7D-442D-8282-9E2DF13B1FA3}" srcOrd="0" destOrd="0" presId="urn:microsoft.com/office/officeart/2005/8/layout/cycle6"/>
    <dgm:cxn modelId="{1F0DFBAA-128F-4FB5-A2DB-608A395C6D96}" srcId="{64E6AABE-F79E-4578-96DC-A3A8D6789704}" destId="{BD923070-79D0-442A-9304-7BFF81220452}" srcOrd="0" destOrd="0" parTransId="{13206D46-AEB1-4F80-9A13-15BBC28D3136}" sibTransId="{06324FFB-42B6-415C-9DC7-0DACBFA8A610}"/>
    <dgm:cxn modelId="{430F4FB4-B4CA-47EC-843A-17EC56DA0B92}" srcId="{64E6AABE-F79E-4578-96DC-A3A8D6789704}" destId="{8C91140A-64B7-4F74-AD59-5512FFA4BC32}" srcOrd="1" destOrd="0" parTransId="{B0BDD6DB-BB57-42CA-8290-2B50E2F0AAE4}" sibTransId="{4FCF9A08-DC79-4DA6-863A-D9B337F0530C}"/>
    <dgm:cxn modelId="{F53668CF-2831-42E4-BDA9-6E6F7CCC275E}" type="presOf" srcId="{9D957A27-4243-4158-AA9F-CF140115F54B}" destId="{4B8BC869-042B-4122-ACFB-B5FEE3FC9668}" srcOrd="0" destOrd="0" presId="urn:microsoft.com/office/officeart/2005/8/layout/cycle6"/>
    <dgm:cxn modelId="{FC4F59E7-2A69-484B-A557-A53C805A9543}" type="presOf" srcId="{BD923070-79D0-442A-9304-7BFF81220452}" destId="{0E818F7D-645C-45F3-9451-A867B48F7A60}" srcOrd="0" destOrd="0" presId="urn:microsoft.com/office/officeart/2005/8/layout/cycle6"/>
    <dgm:cxn modelId="{3A97EBED-203D-45FD-A7D4-B62AC99E6BEF}" type="presParOf" srcId="{AD3E29DA-5925-4555-B378-F07BF4117AEB}" destId="{0E818F7D-645C-45F3-9451-A867B48F7A60}" srcOrd="0" destOrd="0" presId="urn:microsoft.com/office/officeart/2005/8/layout/cycle6"/>
    <dgm:cxn modelId="{115DE2CF-3048-4B94-B8C0-F09408A6D93A}" type="presParOf" srcId="{AD3E29DA-5925-4555-B378-F07BF4117AEB}" destId="{E9886292-7C4D-491A-BC5A-16A5BBE33B07}" srcOrd="1" destOrd="0" presId="urn:microsoft.com/office/officeart/2005/8/layout/cycle6"/>
    <dgm:cxn modelId="{3A079BFC-442C-46E3-ADCF-300A04CAAC07}" type="presParOf" srcId="{AD3E29DA-5925-4555-B378-F07BF4117AEB}" destId="{E4B6C04E-7C4E-4959-A7E2-3030B5F3B807}" srcOrd="2" destOrd="0" presId="urn:microsoft.com/office/officeart/2005/8/layout/cycle6"/>
    <dgm:cxn modelId="{049F3468-9FF2-453A-9C89-CB5167388F2D}" type="presParOf" srcId="{AD3E29DA-5925-4555-B378-F07BF4117AEB}" destId="{CF5B4DB5-D8D2-4785-AF63-167C00099061}" srcOrd="3" destOrd="0" presId="urn:microsoft.com/office/officeart/2005/8/layout/cycle6"/>
    <dgm:cxn modelId="{819B9E94-D5EA-4B61-8ED4-F1B40CDA8959}" type="presParOf" srcId="{AD3E29DA-5925-4555-B378-F07BF4117AEB}" destId="{E1B5B149-76F0-4012-8732-8E9F6C7FDB8B}" srcOrd="4" destOrd="0" presId="urn:microsoft.com/office/officeart/2005/8/layout/cycle6"/>
    <dgm:cxn modelId="{6887CDA0-33A3-40CA-B4EE-41FEA3D0CBAC}" type="presParOf" srcId="{AD3E29DA-5925-4555-B378-F07BF4117AEB}" destId="{D84E0732-BDA7-49B8-9FCE-609028810AB0}" srcOrd="5" destOrd="0" presId="urn:microsoft.com/office/officeart/2005/8/layout/cycle6"/>
    <dgm:cxn modelId="{14105453-EA2B-494D-9EBF-397B583D756F}" type="presParOf" srcId="{AD3E29DA-5925-4555-B378-F07BF4117AEB}" destId="{9D5E48B0-3453-490B-AC96-D55FA2A7B6FF}" srcOrd="6" destOrd="0" presId="urn:microsoft.com/office/officeart/2005/8/layout/cycle6"/>
    <dgm:cxn modelId="{ED90A1AF-8B59-447B-A7A4-B2136EAAD1E5}" type="presParOf" srcId="{AD3E29DA-5925-4555-B378-F07BF4117AEB}" destId="{162D35D3-5F6D-4C81-A8C7-6EC382B2A0BB}" srcOrd="7" destOrd="0" presId="urn:microsoft.com/office/officeart/2005/8/layout/cycle6"/>
    <dgm:cxn modelId="{C8DB7320-67D7-4386-B120-692E489416B7}" type="presParOf" srcId="{AD3E29DA-5925-4555-B378-F07BF4117AEB}" destId="{CA844FEF-4E1A-4B2C-B467-CD8CF327B71B}" srcOrd="8" destOrd="0" presId="urn:microsoft.com/office/officeart/2005/8/layout/cycle6"/>
    <dgm:cxn modelId="{9975249E-E602-4BFD-8054-4BF6AD6B3EF9}" type="presParOf" srcId="{AD3E29DA-5925-4555-B378-F07BF4117AEB}" destId="{846ACD65-FE7D-442D-8282-9E2DF13B1FA3}" srcOrd="9" destOrd="0" presId="urn:microsoft.com/office/officeart/2005/8/layout/cycle6"/>
    <dgm:cxn modelId="{37451BE1-CED7-4227-B8C2-D8BECC59DD93}" type="presParOf" srcId="{AD3E29DA-5925-4555-B378-F07BF4117AEB}" destId="{6D2080C8-7CA7-4187-A0CC-3B73F46EE5BE}" srcOrd="10" destOrd="0" presId="urn:microsoft.com/office/officeart/2005/8/layout/cycle6"/>
    <dgm:cxn modelId="{F7BA2FFE-0EBA-4CB9-A0A5-0BF5CF994F1F}" type="presParOf" srcId="{AD3E29DA-5925-4555-B378-F07BF4117AEB}" destId="{4B8BC869-042B-4122-ACFB-B5FEE3FC9668}" srcOrd="11" destOrd="0" presId="urn:microsoft.com/office/officeart/2005/8/layout/cycle6"/>
  </dgm:cxnLst>
  <dgm:bg/>
  <dgm:whole>
    <a:ln>
      <a:solidFill>
        <a:schemeClr val="bg1">
          <a:lumMod val="50000"/>
        </a:schemeClr>
      </a:solid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18F7D-645C-45F3-9451-A867B48F7A60}">
      <dsp:nvSpPr>
        <dsp:cNvPr id="0" name=""/>
        <dsp:cNvSpPr/>
      </dsp:nvSpPr>
      <dsp:spPr>
        <a:xfrm>
          <a:off x="1265690" y="65379"/>
          <a:ext cx="1175886" cy="4292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Overextension</a:t>
          </a:r>
        </a:p>
      </dsp:txBody>
      <dsp:txXfrm>
        <a:off x="1286646" y="86335"/>
        <a:ext cx="1133974" cy="387371"/>
      </dsp:txXfrm>
    </dsp:sp>
    <dsp:sp modelId="{E4B6C04E-7C4E-4959-A7E2-3030B5F3B807}">
      <dsp:nvSpPr>
        <dsp:cNvPr id="0" name=""/>
        <dsp:cNvSpPr/>
      </dsp:nvSpPr>
      <dsp:spPr>
        <a:xfrm>
          <a:off x="889266" y="280021"/>
          <a:ext cx="1928733" cy="1928733"/>
        </a:xfrm>
        <a:custGeom>
          <a:avLst/>
          <a:gdLst/>
          <a:ahLst/>
          <a:cxnLst/>
          <a:rect l="0" t="0" r="0" b="0"/>
          <a:pathLst>
            <a:path>
              <a:moveTo>
                <a:pt x="1557171" y="203718"/>
              </a:moveTo>
              <a:arcTo wR="964366" hR="964366" stAng="18475845" swAng="218676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5B4DB5-D8D2-4785-AF63-167C00099061}">
      <dsp:nvSpPr>
        <dsp:cNvPr id="0" name=""/>
        <dsp:cNvSpPr/>
      </dsp:nvSpPr>
      <dsp:spPr>
        <a:xfrm>
          <a:off x="2231153" y="990600"/>
          <a:ext cx="1173693" cy="5075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Stagflation</a:t>
          </a:r>
        </a:p>
      </dsp:txBody>
      <dsp:txXfrm>
        <a:off x="2255931" y="1015378"/>
        <a:ext cx="1124137" cy="458020"/>
      </dsp:txXfrm>
    </dsp:sp>
    <dsp:sp modelId="{D84E0732-BDA7-49B8-9FCE-609028810AB0}">
      <dsp:nvSpPr>
        <dsp:cNvPr id="0" name=""/>
        <dsp:cNvSpPr/>
      </dsp:nvSpPr>
      <dsp:spPr>
        <a:xfrm>
          <a:off x="889266" y="280021"/>
          <a:ext cx="1928733" cy="1928733"/>
        </a:xfrm>
        <a:custGeom>
          <a:avLst/>
          <a:gdLst/>
          <a:ahLst/>
          <a:cxnLst/>
          <a:rect l="0" t="0" r="0" b="0"/>
          <a:pathLst>
            <a:path>
              <a:moveTo>
                <a:pt x="1893103" y="1224081"/>
              </a:moveTo>
              <a:arcTo wR="964366" hR="964366" stAng="937395" swAng="218676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D5E48B0-3453-490B-AC96-D55FA2A7B6FF}">
      <dsp:nvSpPr>
        <dsp:cNvPr id="0" name=""/>
        <dsp:cNvSpPr/>
      </dsp:nvSpPr>
      <dsp:spPr>
        <a:xfrm>
          <a:off x="1265690" y="1968290"/>
          <a:ext cx="1175886" cy="4809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Recession</a:t>
          </a:r>
        </a:p>
      </dsp:txBody>
      <dsp:txXfrm>
        <a:off x="1289167" y="1991767"/>
        <a:ext cx="1128932" cy="433975"/>
      </dsp:txXfrm>
    </dsp:sp>
    <dsp:sp modelId="{CA844FEF-4E1A-4B2C-B467-CD8CF327B71B}">
      <dsp:nvSpPr>
        <dsp:cNvPr id="0" name=""/>
        <dsp:cNvSpPr/>
      </dsp:nvSpPr>
      <dsp:spPr>
        <a:xfrm>
          <a:off x="889266" y="280021"/>
          <a:ext cx="1928733" cy="1928733"/>
        </a:xfrm>
        <a:custGeom>
          <a:avLst/>
          <a:gdLst/>
          <a:ahLst/>
          <a:cxnLst/>
          <a:rect l="0" t="0" r="0" b="0"/>
          <a:pathLst>
            <a:path>
              <a:moveTo>
                <a:pt x="371562" y="1725015"/>
              </a:moveTo>
              <a:arcTo wR="964366" hR="964366" stAng="7675845" swAng="218676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46ACD65-FE7D-442D-8282-9E2DF13B1FA3}">
      <dsp:nvSpPr>
        <dsp:cNvPr id="0" name=""/>
        <dsp:cNvSpPr/>
      </dsp:nvSpPr>
      <dsp:spPr>
        <a:xfrm>
          <a:off x="328952" y="990600"/>
          <a:ext cx="1120627" cy="5075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Expansion</a:t>
          </a:r>
        </a:p>
      </dsp:txBody>
      <dsp:txXfrm>
        <a:off x="353730" y="1015378"/>
        <a:ext cx="1071071" cy="458020"/>
      </dsp:txXfrm>
    </dsp:sp>
    <dsp:sp modelId="{4B8BC869-042B-4122-ACFB-B5FEE3FC9668}">
      <dsp:nvSpPr>
        <dsp:cNvPr id="0" name=""/>
        <dsp:cNvSpPr/>
      </dsp:nvSpPr>
      <dsp:spPr>
        <a:xfrm>
          <a:off x="889266" y="280021"/>
          <a:ext cx="1928733" cy="1928733"/>
        </a:xfrm>
        <a:custGeom>
          <a:avLst/>
          <a:gdLst/>
          <a:ahLst/>
          <a:cxnLst/>
          <a:rect l="0" t="0" r="0" b="0"/>
          <a:pathLst>
            <a:path>
              <a:moveTo>
                <a:pt x="35630" y="704652"/>
              </a:moveTo>
              <a:arcTo wR="964366" hR="964366" stAng="11737395" swAng="218676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0.37302</cdr:x>
      <cdr:y>0.08762</cdr:y>
    </cdr:from>
    <cdr:to>
      <cdr:x>0.46408</cdr:x>
      <cdr:y>0.14616</cdr:y>
    </cdr:to>
    <cdr:sp macro="" textlink="">
      <cdr:nvSpPr>
        <cdr:cNvPr id="2" name="TextBox 7">
          <a:extLst xmlns:a="http://schemas.openxmlformats.org/drawingml/2006/main">
            <a:ext uri="{FF2B5EF4-FFF2-40B4-BE49-F238E27FC236}">
              <a16:creationId xmlns:a16="http://schemas.microsoft.com/office/drawing/2014/main" id="{087E8EB8-405E-4BC9-84DE-B6D245280A13}"/>
            </a:ext>
          </a:extLst>
        </cdr:cNvPr>
        <cdr:cNvSpPr txBox="1"/>
      </cdr:nvSpPr>
      <cdr:spPr>
        <a:xfrm xmlns:a="http://schemas.openxmlformats.org/drawingml/2006/main">
          <a:off x="3218791" y="460688"/>
          <a:ext cx="785793" cy="307777"/>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Verdana"/>
              <a:cs typeface="Verdana"/>
            </a:rPr>
            <a:t>10.9%</a:t>
          </a:r>
        </a:p>
      </cdr:txBody>
    </cdr:sp>
  </cdr:relSizeAnchor>
  <cdr:relSizeAnchor xmlns:cdr="http://schemas.openxmlformats.org/drawingml/2006/chartDrawing">
    <cdr:from>
      <cdr:x>0.62028</cdr:x>
      <cdr:y>0.08895</cdr:y>
    </cdr:from>
    <cdr:to>
      <cdr:x>0.71134</cdr:x>
      <cdr:y>0.14749</cdr:y>
    </cdr:to>
    <cdr:sp macro="" textlink="">
      <cdr:nvSpPr>
        <cdr:cNvPr id="3" name="TextBox 7">
          <a:extLst xmlns:a="http://schemas.openxmlformats.org/drawingml/2006/main">
            <a:ext uri="{FF2B5EF4-FFF2-40B4-BE49-F238E27FC236}">
              <a16:creationId xmlns:a16="http://schemas.microsoft.com/office/drawing/2014/main" id="{087E8EB8-405E-4BC9-84DE-B6D245280A13}"/>
            </a:ext>
          </a:extLst>
        </cdr:cNvPr>
        <cdr:cNvSpPr txBox="1"/>
      </cdr:nvSpPr>
      <cdr:spPr>
        <a:xfrm xmlns:a="http://schemas.openxmlformats.org/drawingml/2006/main">
          <a:off x="5352398" y="467681"/>
          <a:ext cx="785793" cy="307777"/>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Verdana"/>
              <a:cs typeface="Verdana"/>
            </a:rPr>
            <a:t>12.2%</a:t>
          </a:r>
        </a:p>
      </cdr:txBody>
    </cdr:sp>
  </cdr:relSizeAnchor>
  <cdr:relSizeAnchor xmlns:cdr="http://schemas.openxmlformats.org/drawingml/2006/chartDrawing">
    <cdr:from>
      <cdr:x>0.71742</cdr:x>
      <cdr:y>0.15942</cdr:y>
    </cdr:from>
    <cdr:to>
      <cdr:x>0.74391</cdr:x>
      <cdr:y>0.65217</cdr:y>
    </cdr:to>
    <cdr:sp macro="" textlink="">
      <cdr:nvSpPr>
        <cdr:cNvPr id="4" name="Right Brace 3">
          <a:extLst xmlns:a="http://schemas.openxmlformats.org/drawingml/2006/main">
            <a:ext uri="{FF2B5EF4-FFF2-40B4-BE49-F238E27FC236}">
              <a16:creationId xmlns:a16="http://schemas.microsoft.com/office/drawing/2014/main" id="{4AAE97FB-5B2F-4F6D-8FAC-17F11DA4B9C0}"/>
            </a:ext>
          </a:extLst>
        </cdr:cNvPr>
        <cdr:cNvSpPr/>
      </cdr:nvSpPr>
      <cdr:spPr>
        <a:xfrm xmlns:a="http://schemas.openxmlformats.org/drawingml/2006/main">
          <a:off x="6190603" y="838200"/>
          <a:ext cx="228600" cy="2590801"/>
        </a:xfrm>
        <a:prstGeom xmlns:a="http://schemas.openxmlformats.org/drawingml/2006/main" prst="rightBrace">
          <a:avLst/>
        </a:prstGeom>
      </cdr:spPr>
      <cdr:style>
        <a:lnRef xmlns:a="http://schemas.openxmlformats.org/drawingml/2006/main" idx="1">
          <a:schemeClr val="accent3"/>
        </a:lnRef>
        <a:fillRef xmlns:a="http://schemas.openxmlformats.org/drawingml/2006/main" idx="0">
          <a:schemeClr val="accent3"/>
        </a:fillRef>
        <a:effectRef xmlns:a="http://schemas.openxmlformats.org/drawingml/2006/main" idx="0">
          <a:schemeClr val="accent3"/>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0.47016</cdr:x>
      <cdr:y>0.21739</cdr:y>
    </cdr:from>
    <cdr:to>
      <cdr:x>0.50393</cdr:x>
      <cdr:y>0.5942</cdr:y>
    </cdr:to>
    <cdr:sp macro="" textlink="">
      <cdr:nvSpPr>
        <cdr:cNvPr id="5" name="Right Brace 4">
          <a:extLst xmlns:a="http://schemas.openxmlformats.org/drawingml/2006/main">
            <a:ext uri="{FF2B5EF4-FFF2-40B4-BE49-F238E27FC236}">
              <a16:creationId xmlns:a16="http://schemas.microsoft.com/office/drawing/2014/main" id="{53412D7C-2806-47FF-B78C-543B555EE0D9}"/>
            </a:ext>
          </a:extLst>
        </cdr:cNvPr>
        <cdr:cNvSpPr/>
      </cdr:nvSpPr>
      <cdr:spPr>
        <a:xfrm xmlns:a="http://schemas.openxmlformats.org/drawingml/2006/main">
          <a:off x="4057003" y="1143000"/>
          <a:ext cx="291426" cy="1981200"/>
        </a:xfrm>
        <a:prstGeom xmlns:a="http://schemas.openxmlformats.org/drawingml/2006/main" prst="rightBrace">
          <a:avLst/>
        </a:prstGeom>
      </cdr:spPr>
      <cdr:style>
        <a:lnRef xmlns:a="http://schemas.openxmlformats.org/drawingml/2006/main" idx="1">
          <a:schemeClr val="accent3"/>
        </a:lnRef>
        <a:fillRef xmlns:a="http://schemas.openxmlformats.org/drawingml/2006/main" idx="0">
          <a:schemeClr val="accent3"/>
        </a:fillRef>
        <a:effectRef xmlns:a="http://schemas.openxmlformats.org/drawingml/2006/main" idx="0">
          <a:schemeClr val="accent3"/>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0.71742</cdr:x>
      <cdr:y>0.28564</cdr:y>
    </cdr:from>
    <cdr:to>
      <cdr:x>0.80573</cdr:x>
      <cdr:y>0.47881</cdr:y>
    </cdr:to>
    <cdr:sp macro="" textlink="">
      <cdr:nvSpPr>
        <cdr:cNvPr id="7" name="TextBox 6">
          <a:extLst xmlns:a="http://schemas.openxmlformats.org/drawingml/2006/main">
            <a:ext uri="{FF2B5EF4-FFF2-40B4-BE49-F238E27FC236}">
              <a16:creationId xmlns:a16="http://schemas.microsoft.com/office/drawing/2014/main" id="{50207ED3-B36B-4868-A355-99DBF7033D32}"/>
            </a:ext>
          </a:extLst>
        </cdr:cNvPr>
        <cdr:cNvSpPr txBox="1"/>
      </cdr:nvSpPr>
      <cdr:spPr>
        <a:xfrm xmlns:a="http://schemas.openxmlformats.org/drawingml/2006/main">
          <a:off x="6190603" y="1501816"/>
          <a:ext cx="762027" cy="1015649"/>
        </a:xfrm>
        <a:prstGeom xmlns:a="http://schemas.openxmlformats.org/drawingml/2006/main" prst="rect">
          <a:avLst/>
        </a:prstGeom>
        <a:gradFill xmlns:a="http://schemas.openxmlformats.org/drawingml/2006/main">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xmlns:a="http://schemas.openxmlformats.org/drawingml/2006/main">
          <a:solidFill>
            <a:srgbClr val="0070C0"/>
          </a:solidFill>
        </a:l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000" dirty="0">
              <a:latin typeface="Verdana"/>
              <a:cs typeface="Verdana"/>
            </a:rPr>
            <a:t>Equities consume 83.5% of Risk Budget</a:t>
          </a:r>
        </a:p>
        <a:p xmlns:a="http://schemas.openxmlformats.org/drawingml/2006/main">
          <a:pPr algn="ctr"/>
          <a:endParaRPr lang="en-US" sz="1000" dirty="0" err="1">
            <a:latin typeface="Verdana"/>
            <a:cs typeface="Verdana"/>
          </a:endParaRPr>
        </a:p>
      </cdr:txBody>
    </cdr:sp>
  </cdr:relSizeAnchor>
  <cdr:relSizeAnchor xmlns:cdr="http://schemas.openxmlformats.org/drawingml/2006/chartDrawing">
    <cdr:from>
      <cdr:x>0.5004</cdr:x>
      <cdr:y>0.31884</cdr:y>
    </cdr:from>
    <cdr:to>
      <cdr:x>0.59106</cdr:x>
      <cdr:y>0.51201</cdr:y>
    </cdr:to>
    <cdr:sp macro="" textlink="">
      <cdr:nvSpPr>
        <cdr:cNvPr id="8" name="TextBox 1">
          <a:extLst xmlns:a="http://schemas.openxmlformats.org/drawingml/2006/main">
            <a:ext uri="{FF2B5EF4-FFF2-40B4-BE49-F238E27FC236}">
              <a16:creationId xmlns:a16="http://schemas.microsoft.com/office/drawing/2014/main" id="{908DEE38-312A-4499-AC62-BCC14070FEAC}"/>
            </a:ext>
          </a:extLst>
        </cdr:cNvPr>
        <cdr:cNvSpPr txBox="1"/>
      </cdr:nvSpPr>
      <cdr:spPr>
        <a:xfrm xmlns:a="http://schemas.openxmlformats.org/drawingml/2006/main">
          <a:off x="4317996" y="1676400"/>
          <a:ext cx="782274" cy="1015663"/>
        </a:xfrm>
        <a:prstGeom xmlns:a="http://schemas.openxmlformats.org/drawingml/2006/main" prst="rect">
          <a:avLst/>
        </a:prstGeom>
        <a:gradFill xmlns:a="http://schemas.openxmlformats.org/drawingml/2006/main">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xmlns:a="http://schemas.openxmlformats.org/drawingml/2006/main">
          <a:solidFill>
            <a:srgbClr val="0070C0"/>
          </a:solidFill>
        </a:l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dirty="0">
              <a:latin typeface="Verdana"/>
              <a:cs typeface="Verdana"/>
            </a:rPr>
            <a:t>Equities consume 71.7% of Risk Budget</a:t>
          </a:r>
        </a:p>
        <a:p xmlns:a="http://schemas.openxmlformats.org/drawingml/2006/main">
          <a:pPr algn="ctr"/>
          <a:endParaRPr lang="en-US" sz="1000" dirty="0" err="1">
            <a:latin typeface="Verdana"/>
            <a:cs typeface="Verdana"/>
          </a:endParaRPr>
        </a:p>
      </cdr:txBody>
    </cdr:sp>
  </cdr:relSizeAnchor>
  <cdr:relSizeAnchor xmlns:cdr="http://schemas.openxmlformats.org/drawingml/2006/chartDrawing">
    <cdr:from>
      <cdr:x>0.22566</cdr:x>
      <cdr:y>0.18057</cdr:y>
    </cdr:from>
    <cdr:to>
      <cdr:x>0.25943</cdr:x>
      <cdr:y>0.65217</cdr:y>
    </cdr:to>
    <cdr:sp macro="" textlink="">
      <cdr:nvSpPr>
        <cdr:cNvPr id="9" name="Right Brace 8">
          <a:extLst xmlns:a="http://schemas.openxmlformats.org/drawingml/2006/main">
            <a:ext uri="{FF2B5EF4-FFF2-40B4-BE49-F238E27FC236}">
              <a16:creationId xmlns:a16="http://schemas.microsoft.com/office/drawing/2014/main" id="{A79787FB-AC39-4966-B6EA-70B86E5ED507}"/>
            </a:ext>
          </a:extLst>
        </cdr:cNvPr>
        <cdr:cNvSpPr/>
      </cdr:nvSpPr>
      <cdr:spPr>
        <a:xfrm xmlns:a="http://schemas.openxmlformats.org/drawingml/2006/main">
          <a:off x="1947196" y="949408"/>
          <a:ext cx="291401" cy="2479591"/>
        </a:xfrm>
        <a:prstGeom xmlns:a="http://schemas.openxmlformats.org/drawingml/2006/main" prst="rightBrace">
          <a:avLst/>
        </a:prstGeom>
      </cdr:spPr>
      <cdr:style>
        <a:lnRef xmlns:a="http://schemas.openxmlformats.org/drawingml/2006/main" idx="1">
          <a:schemeClr val="accent3"/>
        </a:lnRef>
        <a:fillRef xmlns:a="http://schemas.openxmlformats.org/drawingml/2006/main" idx="0">
          <a:schemeClr val="accent3"/>
        </a:fillRef>
        <a:effectRef xmlns:a="http://schemas.openxmlformats.org/drawingml/2006/main" idx="0">
          <a:schemeClr val="accent3"/>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0.25822</cdr:x>
      <cdr:y>0.28564</cdr:y>
    </cdr:from>
    <cdr:to>
      <cdr:x>0.34888</cdr:x>
      <cdr:y>0.47881</cdr:y>
    </cdr:to>
    <cdr:sp macro="" textlink="">
      <cdr:nvSpPr>
        <cdr:cNvPr id="10" name="TextBox 1">
          <a:extLst xmlns:a="http://schemas.openxmlformats.org/drawingml/2006/main">
            <a:ext uri="{FF2B5EF4-FFF2-40B4-BE49-F238E27FC236}">
              <a16:creationId xmlns:a16="http://schemas.microsoft.com/office/drawing/2014/main" id="{E19E5D56-9A2E-4D9D-97A5-158FB3259FA4}"/>
            </a:ext>
          </a:extLst>
        </cdr:cNvPr>
        <cdr:cNvSpPr txBox="1"/>
      </cdr:nvSpPr>
      <cdr:spPr>
        <a:xfrm xmlns:a="http://schemas.openxmlformats.org/drawingml/2006/main">
          <a:off x="2228203" y="1501816"/>
          <a:ext cx="782306" cy="1015649"/>
        </a:xfrm>
        <a:prstGeom xmlns:a="http://schemas.openxmlformats.org/drawingml/2006/main" prst="rect">
          <a:avLst/>
        </a:prstGeom>
        <a:gradFill xmlns:a="http://schemas.openxmlformats.org/drawingml/2006/main">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xmlns:a="http://schemas.openxmlformats.org/drawingml/2006/main">
          <a:solidFill>
            <a:srgbClr val="0070C0"/>
          </a:solidFill>
        </a:l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dirty="0">
              <a:latin typeface="Verdana"/>
              <a:cs typeface="Verdana"/>
            </a:rPr>
            <a:t>Equities consume 82.7% of Risk Budget</a:t>
          </a:r>
        </a:p>
        <a:p xmlns:a="http://schemas.openxmlformats.org/drawingml/2006/main">
          <a:pPr algn="ctr"/>
          <a:endParaRPr lang="en-US" sz="1000" dirty="0" err="1">
            <a:latin typeface="Verdana"/>
            <a:cs typeface="Verdana"/>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82418" cy="464205"/>
          </a:xfrm>
          <a:prstGeom prst="rect">
            <a:avLst/>
          </a:prstGeom>
        </p:spPr>
        <p:txBody>
          <a:bodyPr vert="horz" lIns="87938" tIns="43969" rIns="87938" bIns="43969" rtlCol="0"/>
          <a:lstStyle>
            <a:lvl1pPr algn="l">
              <a:defRPr sz="1200"/>
            </a:lvl1pPr>
          </a:lstStyle>
          <a:p>
            <a:endParaRPr lang="en-US" dirty="0"/>
          </a:p>
        </p:txBody>
      </p:sp>
      <p:sp>
        <p:nvSpPr>
          <p:cNvPr id="3" name="Date Placeholder 2"/>
          <p:cNvSpPr>
            <a:spLocks noGrp="1"/>
          </p:cNvSpPr>
          <p:nvPr>
            <p:ph type="dt" sz="quarter" idx="1"/>
          </p:nvPr>
        </p:nvSpPr>
        <p:spPr>
          <a:xfrm>
            <a:off x="3897903" y="1"/>
            <a:ext cx="2982418" cy="464205"/>
          </a:xfrm>
          <a:prstGeom prst="rect">
            <a:avLst/>
          </a:prstGeom>
        </p:spPr>
        <p:txBody>
          <a:bodyPr vert="horz" lIns="87938" tIns="43969" rIns="87938" bIns="43969" rtlCol="0"/>
          <a:lstStyle>
            <a:lvl1pPr algn="r">
              <a:defRPr sz="1200"/>
            </a:lvl1pPr>
          </a:lstStyle>
          <a:p>
            <a:fld id="{E9FF93E4-3B8B-4ACD-B33E-B64088325CE6}" type="datetimeFigureOut">
              <a:rPr lang="en-US" smtClean="0"/>
              <a:t>5/9/2018</a:t>
            </a:fld>
            <a:endParaRPr lang="en-US" dirty="0"/>
          </a:p>
        </p:txBody>
      </p:sp>
      <p:sp>
        <p:nvSpPr>
          <p:cNvPr id="4" name="Footer Placeholder 3"/>
          <p:cNvSpPr>
            <a:spLocks noGrp="1"/>
          </p:cNvSpPr>
          <p:nvPr>
            <p:ph type="ftr" sz="quarter" idx="2"/>
          </p:nvPr>
        </p:nvSpPr>
        <p:spPr>
          <a:xfrm>
            <a:off x="1" y="8830659"/>
            <a:ext cx="2982418" cy="464205"/>
          </a:xfrm>
          <a:prstGeom prst="rect">
            <a:avLst/>
          </a:prstGeom>
        </p:spPr>
        <p:txBody>
          <a:bodyPr vert="horz" lIns="87938" tIns="43969" rIns="87938" bIns="4396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903" y="8830659"/>
            <a:ext cx="2982418" cy="464205"/>
          </a:xfrm>
          <a:prstGeom prst="rect">
            <a:avLst/>
          </a:prstGeom>
        </p:spPr>
        <p:txBody>
          <a:bodyPr vert="horz" lIns="87938" tIns="43969" rIns="87938" bIns="43969" rtlCol="0" anchor="b"/>
          <a:lstStyle>
            <a:lvl1pPr algn="r">
              <a:defRPr sz="1200"/>
            </a:lvl1pPr>
          </a:lstStyle>
          <a:p>
            <a:fld id="{365542BE-9677-4B5B-B0B0-111FF945D6E2}" type="slidenum">
              <a:rPr lang="en-US" smtClean="0"/>
              <a:t>‹#›</a:t>
            </a:fld>
            <a:endParaRPr lang="en-US" dirty="0"/>
          </a:p>
        </p:txBody>
      </p:sp>
    </p:spTree>
    <p:extLst>
      <p:ext uri="{BB962C8B-B14F-4D97-AF65-F5344CB8AC3E}">
        <p14:creationId xmlns:p14="http://schemas.microsoft.com/office/powerpoint/2010/main" val="1034286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4820"/>
          </a:xfrm>
          <a:prstGeom prst="rect">
            <a:avLst/>
          </a:prstGeom>
        </p:spPr>
        <p:txBody>
          <a:bodyPr vert="horz" lIns="92959" tIns="46480" rIns="92959" bIns="46480" rtlCol="0"/>
          <a:lstStyle>
            <a:lvl1pPr algn="l">
              <a:defRPr sz="1300"/>
            </a:lvl1pPr>
          </a:lstStyle>
          <a:p>
            <a:endParaRPr lang="en-US" dirty="0"/>
          </a:p>
        </p:txBody>
      </p:sp>
      <p:sp>
        <p:nvSpPr>
          <p:cNvPr id="3" name="Date Placeholder 2"/>
          <p:cNvSpPr>
            <a:spLocks noGrp="1"/>
          </p:cNvSpPr>
          <p:nvPr>
            <p:ph type="dt" idx="1"/>
          </p:nvPr>
        </p:nvSpPr>
        <p:spPr>
          <a:xfrm>
            <a:off x="3898102" y="1"/>
            <a:ext cx="2982119" cy="464820"/>
          </a:xfrm>
          <a:prstGeom prst="rect">
            <a:avLst/>
          </a:prstGeom>
        </p:spPr>
        <p:txBody>
          <a:bodyPr vert="horz" lIns="92959" tIns="46480" rIns="92959" bIns="46480" rtlCol="0"/>
          <a:lstStyle>
            <a:lvl1pPr algn="r">
              <a:defRPr sz="1300"/>
            </a:lvl1pPr>
          </a:lstStyle>
          <a:p>
            <a:fld id="{A87B53D2-65C0-45D4-AA2D-565985AAB553}" type="datetimeFigureOut">
              <a:rPr lang="en-US" smtClean="0"/>
              <a:pPr/>
              <a:t>5/9/2018</a:t>
            </a:fld>
            <a:endParaRPr lang="en-US" dirty="0"/>
          </a:p>
        </p:txBody>
      </p:sp>
      <p:sp>
        <p:nvSpPr>
          <p:cNvPr id="4" name="Slide Image Placeholder 3"/>
          <p:cNvSpPr>
            <a:spLocks noGrp="1" noRot="1" noChangeAspect="1"/>
          </p:cNvSpPr>
          <p:nvPr>
            <p:ph type="sldImg" idx="2"/>
          </p:nvPr>
        </p:nvSpPr>
        <p:spPr>
          <a:xfrm>
            <a:off x="1117600" y="698500"/>
            <a:ext cx="4646613" cy="3486150"/>
          </a:xfrm>
          <a:prstGeom prst="rect">
            <a:avLst/>
          </a:prstGeom>
          <a:noFill/>
          <a:ln w="12700">
            <a:solidFill>
              <a:prstClr val="black"/>
            </a:solidFill>
          </a:ln>
        </p:spPr>
        <p:txBody>
          <a:bodyPr vert="horz" lIns="92959" tIns="46480" rIns="92959" bIns="46480" rtlCol="0" anchor="ctr"/>
          <a:lstStyle/>
          <a:p>
            <a:endParaRPr lang="en-US" dirty="0"/>
          </a:p>
        </p:txBody>
      </p:sp>
      <p:sp>
        <p:nvSpPr>
          <p:cNvPr id="5" name="Notes Placeholder 4"/>
          <p:cNvSpPr>
            <a:spLocks noGrp="1"/>
          </p:cNvSpPr>
          <p:nvPr>
            <p:ph type="body" sz="quarter" idx="3"/>
          </p:nvPr>
        </p:nvSpPr>
        <p:spPr>
          <a:xfrm>
            <a:off x="688182" y="4415791"/>
            <a:ext cx="5505450" cy="4183380"/>
          </a:xfrm>
          <a:prstGeom prst="rect">
            <a:avLst/>
          </a:prstGeom>
        </p:spPr>
        <p:txBody>
          <a:bodyPr vert="horz" lIns="92959" tIns="46480" rIns="92959" bIns="464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2959" tIns="46480" rIns="92959" bIns="46480" rtlCol="0" anchor="b"/>
          <a:lstStyle>
            <a:lvl1pPr algn="l">
              <a:defRPr sz="1300"/>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959" tIns="46480" rIns="92959" bIns="46480" rtlCol="0" anchor="b"/>
          <a:lstStyle>
            <a:lvl1pPr algn="r">
              <a:defRPr sz="1300"/>
            </a:lvl1pPr>
          </a:lstStyle>
          <a:p>
            <a:fld id="{99BE8C4E-9D00-44D4-8ADE-342096B945A5}" type="slidenum">
              <a:rPr lang="en-US" smtClean="0"/>
              <a:pPr/>
              <a:t>‹#›</a:t>
            </a:fld>
            <a:endParaRPr lang="en-US" dirty="0"/>
          </a:p>
        </p:txBody>
      </p:sp>
    </p:spTree>
    <p:extLst>
      <p:ext uri="{BB962C8B-B14F-4D97-AF65-F5344CB8AC3E}">
        <p14:creationId xmlns:p14="http://schemas.microsoft.com/office/powerpoint/2010/main" val="1923164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1</a:t>
            </a:fld>
            <a:endParaRPr lang="en-US" dirty="0"/>
          </a:p>
        </p:txBody>
      </p:sp>
    </p:spTree>
    <p:extLst>
      <p:ext uri="{BB962C8B-B14F-4D97-AF65-F5344CB8AC3E}">
        <p14:creationId xmlns:p14="http://schemas.microsoft.com/office/powerpoint/2010/main" val="2285079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32</a:t>
            </a:fld>
            <a:endParaRPr lang="en-US" dirty="0"/>
          </a:p>
        </p:txBody>
      </p:sp>
    </p:spTree>
    <p:extLst>
      <p:ext uri="{BB962C8B-B14F-4D97-AF65-F5344CB8AC3E}">
        <p14:creationId xmlns:p14="http://schemas.microsoft.com/office/powerpoint/2010/main" val="3604312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33</a:t>
            </a:fld>
            <a:endParaRPr lang="en-US" dirty="0"/>
          </a:p>
        </p:txBody>
      </p:sp>
    </p:spTree>
    <p:extLst>
      <p:ext uri="{BB962C8B-B14F-4D97-AF65-F5344CB8AC3E}">
        <p14:creationId xmlns:p14="http://schemas.microsoft.com/office/powerpoint/2010/main" val="3503450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34</a:t>
            </a:fld>
            <a:endParaRPr lang="en-US" dirty="0"/>
          </a:p>
        </p:txBody>
      </p:sp>
    </p:spTree>
    <p:extLst>
      <p:ext uri="{BB962C8B-B14F-4D97-AF65-F5344CB8AC3E}">
        <p14:creationId xmlns:p14="http://schemas.microsoft.com/office/powerpoint/2010/main" val="3841403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35</a:t>
            </a:fld>
            <a:endParaRPr lang="en-US" dirty="0"/>
          </a:p>
        </p:txBody>
      </p:sp>
    </p:spTree>
    <p:extLst>
      <p:ext uri="{BB962C8B-B14F-4D97-AF65-F5344CB8AC3E}">
        <p14:creationId xmlns:p14="http://schemas.microsoft.com/office/powerpoint/2010/main" val="1818503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36</a:t>
            </a:fld>
            <a:endParaRPr lang="en-US" dirty="0"/>
          </a:p>
        </p:txBody>
      </p:sp>
    </p:spTree>
    <p:extLst>
      <p:ext uri="{BB962C8B-B14F-4D97-AF65-F5344CB8AC3E}">
        <p14:creationId xmlns:p14="http://schemas.microsoft.com/office/powerpoint/2010/main" val="448934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37</a:t>
            </a:fld>
            <a:endParaRPr lang="en-US" dirty="0"/>
          </a:p>
        </p:txBody>
      </p:sp>
    </p:spTree>
    <p:extLst>
      <p:ext uri="{BB962C8B-B14F-4D97-AF65-F5344CB8AC3E}">
        <p14:creationId xmlns:p14="http://schemas.microsoft.com/office/powerpoint/2010/main" val="865331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38</a:t>
            </a:fld>
            <a:endParaRPr lang="en-US" dirty="0"/>
          </a:p>
        </p:txBody>
      </p:sp>
    </p:spTree>
    <p:extLst>
      <p:ext uri="{BB962C8B-B14F-4D97-AF65-F5344CB8AC3E}">
        <p14:creationId xmlns:p14="http://schemas.microsoft.com/office/powerpoint/2010/main" val="1564479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39</a:t>
            </a:fld>
            <a:endParaRPr lang="en-US" dirty="0"/>
          </a:p>
        </p:txBody>
      </p:sp>
    </p:spTree>
    <p:extLst>
      <p:ext uri="{BB962C8B-B14F-4D97-AF65-F5344CB8AC3E}">
        <p14:creationId xmlns:p14="http://schemas.microsoft.com/office/powerpoint/2010/main" val="195761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solidFill>
                  <a:prstClr val="black"/>
                </a:solidFill>
              </a:rPr>
              <a:pPr/>
              <a:t>40</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solidFill>
                  <a:prstClr val="black"/>
                </a:solidFill>
              </a:rPr>
              <a:pPr/>
              <a:t>41</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years</a:t>
            </a:r>
            <a:r>
              <a:rPr lang="en-US" baseline="0" dirty="0"/>
              <a:t> of how these unfolded and how it helped clients.</a:t>
            </a:r>
            <a:endParaRPr lang="en-US" dirty="0"/>
          </a:p>
        </p:txBody>
      </p:sp>
    </p:spTree>
    <p:extLst>
      <p:ext uri="{BB962C8B-B14F-4D97-AF65-F5344CB8AC3E}">
        <p14:creationId xmlns:p14="http://schemas.microsoft.com/office/powerpoint/2010/main" val="2307338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solidFill>
                  <a:prstClr val="black"/>
                </a:solidFill>
              </a:rPr>
              <a:pPr/>
              <a:t>42</a:t>
            </a:fld>
            <a:endParaRPr 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solidFill>
                  <a:prstClr val="black"/>
                </a:solidFill>
              </a:rPr>
              <a:pPr/>
              <a:t>43</a:t>
            </a:fld>
            <a:endParaRPr 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45</a:t>
            </a:fld>
            <a:endParaRPr lang="en-US" dirty="0"/>
          </a:p>
        </p:txBody>
      </p:sp>
    </p:spTree>
    <p:extLst>
      <p:ext uri="{BB962C8B-B14F-4D97-AF65-F5344CB8AC3E}">
        <p14:creationId xmlns:p14="http://schemas.microsoft.com/office/powerpoint/2010/main" val="1091457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46</a:t>
            </a:fld>
            <a:endParaRPr lang="en-US" dirty="0"/>
          </a:p>
        </p:txBody>
      </p:sp>
    </p:spTree>
    <p:extLst>
      <p:ext uri="{BB962C8B-B14F-4D97-AF65-F5344CB8AC3E}">
        <p14:creationId xmlns:p14="http://schemas.microsoft.com/office/powerpoint/2010/main" val="3878202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47</a:t>
            </a:fld>
            <a:endParaRPr lang="en-US" dirty="0"/>
          </a:p>
        </p:txBody>
      </p:sp>
    </p:spTree>
    <p:extLst>
      <p:ext uri="{BB962C8B-B14F-4D97-AF65-F5344CB8AC3E}">
        <p14:creationId xmlns:p14="http://schemas.microsoft.com/office/powerpoint/2010/main" val="585163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49</a:t>
            </a:fld>
            <a:endParaRPr lang="en-US" dirty="0"/>
          </a:p>
        </p:txBody>
      </p:sp>
    </p:spTree>
    <p:extLst>
      <p:ext uri="{BB962C8B-B14F-4D97-AF65-F5344CB8AC3E}">
        <p14:creationId xmlns:p14="http://schemas.microsoft.com/office/powerpoint/2010/main" val="230201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pPr/>
              <a:t>50</a:t>
            </a:fld>
            <a:endParaRPr lang="en-US"/>
          </a:p>
        </p:txBody>
      </p:sp>
    </p:spTree>
    <p:extLst>
      <p:ext uri="{BB962C8B-B14F-4D97-AF65-F5344CB8AC3E}">
        <p14:creationId xmlns:p14="http://schemas.microsoft.com/office/powerpoint/2010/main" val="3507430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51</a:t>
            </a:fld>
            <a:endParaRPr lang="en-US" dirty="0"/>
          </a:p>
        </p:txBody>
      </p:sp>
    </p:spTree>
    <p:extLst>
      <p:ext uri="{BB962C8B-B14F-4D97-AF65-F5344CB8AC3E}">
        <p14:creationId xmlns:p14="http://schemas.microsoft.com/office/powerpoint/2010/main" val="713238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1.31, 2.08, 2.01, 2.2, 2.15, 1.74 OR </a:t>
            </a:r>
            <a:r>
              <a:rPr lang="en-US" sz="1200" b="0" i="0" u="none" strike="noStrike" dirty="0">
                <a:solidFill>
                  <a:srgbClr val="4D4E54"/>
                </a:solidFill>
                <a:effectLst/>
                <a:latin typeface="Arial"/>
              </a:rPr>
              <a:t>1.31 1.87 2.03 2.31 2.27 2.35 </a:t>
            </a:r>
            <a:endParaRPr lang="en-US" baseline="0" dirty="0"/>
          </a:p>
          <a:p>
            <a:r>
              <a:rPr lang="en-US" baseline="0" dirty="0"/>
              <a:t>0.48, 1.36, 1.64, 2.12, 2.34, 2.43</a:t>
            </a:r>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pPr/>
              <a:t>52</a:t>
            </a:fld>
            <a:endParaRPr lang="en-US"/>
          </a:p>
        </p:txBody>
      </p:sp>
    </p:spTree>
    <p:extLst>
      <p:ext uri="{BB962C8B-B14F-4D97-AF65-F5344CB8AC3E}">
        <p14:creationId xmlns:p14="http://schemas.microsoft.com/office/powerpoint/2010/main" val="374220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pPr/>
              <a:t>55</a:t>
            </a:fld>
            <a:endParaRPr lang="en-US"/>
          </a:p>
        </p:txBody>
      </p:sp>
    </p:spTree>
    <p:extLst>
      <p:ext uri="{BB962C8B-B14F-4D97-AF65-F5344CB8AC3E}">
        <p14:creationId xmlns:p14="http://schemas.microsoft.com/office/powerpoint/2010/main" val="78675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19</a:t>
            </a:fld>
            <a:endParaRPr lang="en-US" dirty="0"/>
          </a:p>
        </p:txBody>
      </p:sp>
    </p:spTree>
    <p:extLst>
      <p:ext uri="{BB962C8B-B14F-4D97-AF65-F5344CB8AC3E}">
        <p14:creationId xmlns:p14="http://schemas.microsoft.com/office/powerpoint/2010/main" val="1687184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786755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pPr/>
              <a:t>64</a:t>
            </a:fld>
            <a:endParaRPr lang="en-US"/>
          </a:p>
        </p:txBody>
      </p:sp>
    </p:spTree>
    <p:extLst>
      <p:ext uri="{BB962C8B-B14F-4D97-AF65-F5344CB8AC3E}">
        <p14:creationId xmlns:p14="http://schemas.microsoft.com/office/powerpoint/2010/main" val="327650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pPr/>
              <a:t>65</a:t>
            </a:fld>
            <a:endParaRPr lang="en-US"/>
          </a:p>
        </p:txBody>
      </p:sp>
    </p:spTree>
    <p:extLst>
      <p:ext uri="{BB962C8B-B14F-4D97-AF65-F5344CB8AC3E}">
        <p14:creationId xmlns:p14="http://schemas.microsoft.com/office/powerpoint/2010/main" val="3276504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pPr/>
              <a:t>66</a:t>
            </a:fld>
            <a:endParaRPr lang="en-US"/>
          </a:p>
        </p:txBody>
      </p:sp>
    </p:spTree>
    <p:extLst>
      <p:ext uri="{BB962C8B-B14F-4D97-AF65-F5344CB8AC3E}">
        <p14:creationId xmlns:p14="http://schemas.microsoft.com/office/powerpoint/2010/main" val="786755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Liquid Real Assets: 10% REITs, 40% Commodities, 11.25%LC, 3.75%SMD, Int’l Unhedged 7.5%,  7.5% EME, 20% TIPS </a:t>
            </a:r>
          </a:p>
        </p:txBody>
      </p:sp>
      <p:sp>
        <p:nvSpPr>
          <p:cNvPr id="4" name="Slide Number Placeholder 3"/>
          <p:cNvSpPr>
            <a:spLocks noGrp="1"/>
          </p:cNvSpPr>
          <p:nvPr>
            <p:ph type="sldNum" sz="quarter" idx="10"/>
          </p:nvPr>
        </p:nvSpPr>
        <p:spPr/>
        <p:txBody>
          <a:bodyPr/>
          <a:lstStyle/>
          <a:p>
            <a:fld id="{99BE8C4E-9D00-44D4-8ADE-342096B945A5}" type="slidenum">
              <a:rPr lang="en-US" smtClean="0"/>
              <a:pPr/>
              <a:t>69</a:t>
            </a:fld>
            <a:endParaRPr lang="en-US"/>
          </a:p>
        </p:txBody>
      </p:sp>
    </p:spTree>
    <p:extLst>
      <p:ext uri="{BB962C8B-B14F-4D97-AF65-F5344CB8AC3E}">
        <p14:creationId xmlns:p14="http://schemas.microsoft.com/office/powerpoint/2010/main" val="2873853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E8C4E-9D00-44D4-8ADE-342096B945A5}" type="slidenum">
              <a:rPr lang="en-US" smtClean="0"/>
              <a:pPr/>
              <a:t>70</a:t>
            </a:fld>
            <a:endParaRPr lang="en-US"/>
          </a:p>
        </p:txBody>
      </p:sp>
    </p:spTree>
    <p:extLst>
      <p:ext uri="{BB962C8B-B14F-4D97-AF65-F5344CB8AC3E}">
        <p14:creationId xmlns:p14="http://schemas.microsoft.com/office/powerpoint/2010/main" val="786755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BE8C4E-9D00-44D4-8ADE-342096B945A5}"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8192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DAD2FE6-C926-49F0-A285-44984B43B541}" type="slidenum">
              <a:rPr lang="en-US"/>
              <a:pPr fontAlgn="base">
                <a:spcBef>
                  <a:spcPct val="0"/>
                </a:spcBef>
                <a:spcAft>
                  <a:spcPct val="0"/>
                </a:spcAft>
              </a:pPr>
              <a:t>72</a:t>
            </a:fld>
            <a:endParaRPr lang="en-US" dirty="0"/>
          </a:p>
        </p:txBody>
      </p:sp>
      <p:sp>
        <p:nvSpPr>
          <p:cNvPr id="29698" name="Rectangle 7"/>
          <p:cNvSpPr txBox="1">
            <a:spLocks noGrp="1" noChangeArrowheads="1"/>
          </p:cNvSpPr>
          <p:nvPr/>
        </p:nvSpPr>
        <p:spPr bwMode="auto">
          <a:xfrm>
            <a:off x="4143375" y="9120188"/>
            <a:ext cx="3171825" cy="481012"/>
          </a:xfrm>
          <a:prstGeom prst="rect">
            <a:avLst/>
          </a:prstGeom>
          <a:noFill/>
          <a:ln w="9525">
            <a:noFill/>
            <a:miter lim="800000"/>
            <a:headEnd/>
            <a:tailEnd/>
          </a:ln>
        </p:spPr>
        <p:txBody>
          <a:bodyPr lIns="96140" tIns="48068" rIns="96140" bIns="48068" anchor="b"/>
          <a:lstStyle/>
          <a:p>
            <a:pPr algn="r" defTabSz="961740"/>
            <a:fld id="{23DBADB0-FB6D-423B-90B5-F45FDDE8F796}" type="slidenum">
              <a:rPr lang="en-US" sz="1200">
                <a:latin typeface="Times New Roman" pitchFamily="18" charset="0"/>
              </a:rPr>
              <a:pPr algn="r" defTabSz="961740"/>
              <a:t>72</a:t>
            </a:fld>
            <a:endParaRPr lang="en-US" sz="1200" dirty="0">
              <a:latin typeface="Times New Roman" pitchFamily="18" charset="0"/>
            </a:endParaRPr>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700" name="Rectangle 3"/>
          <p:cNvSpPr>
            <a:spLocks noGrp="1" noChangeArrowheads="1"/>
          </p:cNvSpPr>
          <p:nvPr>
            <p:ph type="body" idx="1"/>
          </p:nvPr>
        </p:nvSpPr>
        <p:spPr bwMode="auto">
          <a:noFill/>
        </p:spPr>
        <p:txBody>
          <a:bodyPr wrap="square" lIns="96140" tIns="48068" rIns="96140" bIns="48068"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974774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DAD2FE6-C926-49F0-A285-44984B43B541}" type="slidenum">
              <a:rPr lang="en-US"/>
              <a:pPr fontAlgn="base">
                <a:spcBef>
                  <a:spcPct val="0"/>
                </a:spcBef>
                <a:spcAft>
                  <a:spcPct val="0"/>
                </a:spcAft>
              </a:pPr>
              <a:t>73</a:t>
            </a:fld>
            <a:endParaRPr lang="en-US" dirty="0"/>
          </a:p>
        </p:txBody>
      </p:sp>
      <p:sp>
        <p:nvSpPr>
          <p:cNvPr id="29698" name="Rectangle 7"/>
          <p:cNvSpPr txBox="1">
            <a:spLocks noGrp="1" noChangeArrowheads="1"/>
          </p:cNvSpPr>
          <p:nvPr/>
        </p:nvSpPr>
        <p:spPr bwMode="auto">
          <a:xfrm>
            <a:off x="4143375" y="9120188"/>
            <a:ext cx="3171825" cy="481012"/>
          </a:xfrm>
          <a:prstGeom prst="rect">
            <a:avLst/>
          </a:prstGeom>
          <a:noFill/>
          <a:ln w="9525">
            <a:noFill/>
            <a:miter lim="800000"/>
            <a:headEnd/>
            <a:tailEnd/>
          </a:ln>
        </p:spPr>
        <p:txBody>
          <a:bodyPr lIns="96140" tIns="48068" rIns="96140" bIns="48068" anchor="b"/>
          <a:lstStyle/>
          <a:p>
            <a:pPr algn="r" defTabSz="961740"/>
            <a:fld id="{23DBADB0-FB6D-423B-90B5-F45FDDE8F796}" type="slidenum">
              <a:rPr lang="en-US" sz="1200">
                <a:latin typeface="Times New Roman" pitchFamily="18" charset="0"/>
              </a:rPr>
              <a:pPr algn="r" defTabSz="961740"/>
              <a:t>73</a:t>
            </a:fld>
            <a:endParaRPr lang="en-US" sz="1200" dirty="0">
              <a:latin typeface="Times New Roman" pitchFamily="18" charset="0"/>
            </a:endParaRPr>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700" name="Rectangle 3"/>
          <p:cNvSpPr>
            <a:spLocks noGrp="1" noChangeArrowheads="1"/>
          </p:cNvSpPr>
          <p:nvPr>
            <p:ph type="body" idx="1"/>
          </p:nvPr>
        </p:nvSpPr>
        <p:spPr bwMode="auto">
          <a:noFill/>
        </p:spPr>
        <p:txBody>
          <a:bodyPr wrap="square" lIns="96140" tIns="48068" rIns="96140" bIns="48068"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797577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20</a:t>
            </a:fld>
            <a:endParaRPr lang="en-US" dirty="0"/>
          </a:p>
        </p:txBody>
      </p:sp>
    </p:spTree>
    <p:extLst>
      <p:ext uri="{BB962C8B-B14F-4D97-AF65-F5344CB8AC3E}">
        <p14:creationId xmlns:p14="http://schemas.microsoft.com/office/powerpoint/2010/main" val="1105706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27</a:t>
            </a:fld>
            <a:endParaRPr lang="en-US" dirty="0"/>
          </a:p>
        </p:txBody>
      </p:sp>
    </p:spTree>
    <p:extLst>
      <p:ext uri="{BB962C8B-B14F-4D97-AF65-F5344CB8AC3E}">
        <p14:creationId xmlns:p14="http://schemas.microsoft.com/office/powerpoint/2010/main" val="1105706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28</a:t>
            </a:fld>
            <a:endParaRPr lang="en-US" dirty="0"/>
          </a:p>
        </p:txBody>
      </p:sp>
    </p:spTree>
    <p:extLst>
      <p:ext uri="{BB962C8B-B14F-4D97-AF65-F5344CB8AC3E}">
        <p14:creationId xmlns:p14="http://schemas.microsoft.com/office/powerpoint/2010/main" val="1089657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29</a:t>
            </a:fld>
            <a:endParaRPr lang="en-US" dirty="0"/>
          </a:p>
        </p:txBody>
      </p:sp>
    </p:spTree>
    <p:extLst>
      <p:ext uri="{BB962C8B-B14F-4D97-AF65-F5344CB8AC3E}">
        <p14:creationId xmlns:p14="http://schemas.microsoft.com/office/powerpoint/2010/main" val="819912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30</a:t>
            </a:fld>
            <a:endParaRPr lang="en-US" dirty="0"/>
          </a:p>
        </p:txBody>
      </p:sp>
    </p:spTree>
    <p:extLst>
      <p:ext uri="{BB962C8B-B14F-4D97-AF65-F5344CB8AC3E}">
        <p14:creationId xmlns:p14="http://schemas.microsoft.com/office/powerpoint/2010/main" val="20463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E8C4E-9D00-44D4-8ADE-342096B945A5}" type="slidenum">
              <a:rPr lang="en-US" smtClean="0"/>
              <a:pPr/>
              <a:t>31</a:t>
            </a:fld>
            <a:endParaRPr lang="en-US" dirty="0"/>
          </a:p>
        </p:txBody>
      </p:sp>
    </p:spTree>
    <p:extLst>
      <p:ext uri="{BB962C8B-B14F-4D97-AF65-F5344CB8AC3E}">
        <p14:creationId xmlns:p14="http://schemas.microsoft.com/office/powerpoint/2010/main" val="9222609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NEPC Cover Page">
    <p:spTree>
      <p:nvGrpSpPr>
        <p:cNvPr id="1" name=""/>
        <p:cNvGrpSpPr/>
        <p:nvPr/>
      </p:nvGrpSpPr>
      <p:grpSpPr>
        <a:xfrm>
          <a:off x="0" y="0"/>
          <a:ext cx="0" cy="0"/>
          <a:chOff x="0" y="0"/>
          <a:chExt cx="0" cy="0"/>
        </a:xfrm>
      </p:grpSpPr>
      <p:sp>
        <p:nvSpPr>
          <p:cNvPr id="13" name="Rectangle 12"/>
          <p:cNvSpPr/>
          <p:nvPr/>
        </p:nvSpPr>
        <p:spPr>
          <a:xfrm>
            <a:off x="0" y="1447800"/>
            <a:ext cx="9144000" cy="343135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12" name="Text Placeholder 11"/>
          <p:cNvSpPr>
            <a:spLocks noGrp="1"/>
          </p:cNvSpPr>
          <p:nvPr>
            <p:ph type="body" sz="quarter" idx="10" hasCustomPrompt="1"/>
          </p:nvPr>
        </p:nvSpPr>
        <p:spPr>
          <a:xfrm>
            <a:off x="304800" y="2475322"/>
            <a:ext cx="5638800" cy="877478"/>
          </a:xfrm>
          <a:prstGeom prst="rect">
            <a:avLst/>
          </a:prstGeom>
        </p:spPr>
        <p:txBody>
          <a:bodyPr anchor="t">
            <a:noAutofit/>
          </a:bodyPr>
          <a:lstStyle>
            <a:lvl1pPr marL="0" indent="0">
              <a:spcBef>
                <a:spcPts val="576"/>
              </a:spcBef>
              <a:buNone/>
              <a:defRPr sz="2400" b="1" cap="all" baseline="0">
                <a:solidFill>
                  <a:schemeClr val="bg1"/>
                </a:solidFill>
                <a:latin typeface="Verdana" pitchFamily="34" charset="0"/>
                <a:ea typeface="Verdana" pitchFamily="34" charset="0"/>
                <a:cs typeface="Verdana" pitchFamily="34" charset="0"/>
              </a:defRPr>
            </a:lvl1pPr>
            <a:lvl2pPr>
              <a:defRPr sz="1400" b="1" baseline="0">
                <a:solidFill>
                  <a:srgbClr val="000000"/>
                </a:solidFill>
              </a:defRPr>
            </a:lvl2pPr>
            <a:lvl4pPr>
              <a:buNone/>
              <a:defRPr sz="1100" baseline="0">
                <a:solidFill>
                  <a:srgbClr val="4D4E54"/>
                </a:solidFill>
              </a:defRPr>
            </a:lvl4pPr>
          </a:lstStyle>
          <a:p>
            <a:pPr lvl="0"/>
            <a:r>
              <a:rPr lang="en-US" dirty="0"/>
              <a:t>Client Name</a:t>
            </a:r>
          </a:p>
        </p:txBody>
      </p:sp>
      <p:sp>
        <p:nvSpPr>
          <p:cNvPr id="15" name="Text Placeholder 14"/>
          <p:cNvSpPr>
            <a:spLocks noGrp="1"/>
          </p:cNvSpPr>
          <p:nvPr>
            <p:ph type="body" sz="quarter" idx="11" hasCustomPrompt="1"/>
          </p:nvPr>
        </p:nvSpPr>
        <p:spPr>
          <a:xfrm>
            <a:off x="304800" y="1600200"/>
            <a:ext cx="5638800" cy="762000"/>
          </a:xfrm>
          <a:prstGeom prst="rect">
            <a:avLst/>
          </a:prstGeom>
        </p:spPr>
        <p:txBody>
          <a:bodyPr anchor="t">
            <a:noAutofit/>
          </a:bodyPr>
          <a:lstStyle>
            <a:lvl1pPr marL="0" indent="0">
              <a:buNone/>
              <a:defRPr sz="2400" b="1" cap="all" baseline="0">
                <a:solidFill>
                  <a:schemeClr val="accent1"/>
                </a:solidFill>
                <a:latin typeface="Verdana" pitchFamily="34" charset="0"/>
                <a:ea typeface="Verdana" pitchFamily="34" charset="0"/>
                <a:cs typeface="Verdana" pitchFamily="34" charset="0"/>
              </a:defRPr>
            </a:lvl1pPr>
          </a:lstStyle>
          <a:p>
            <a:pPr lvl="0"/>
            <a:r>
              <a:rPr lang="en-US" dirty="0"/>
              <a:t>Project Name</a:t>
            </a:r>
          </a:p>
        </p:txBody>
      </p:sp>
      <p:sp>
        <p:nvSpPr>
          <p:cNvPr id="17" name="Text Placeholder 16"/>
          <p:cNvSpPr>
            <a:spLocks noGrp="1"/>
          </p:cNvSpPr>
          <p:nvPr>
            <p:ph type="body" sz="quarter" idx="12" hasCustomPrompt="1"/>
          </p:nvPr>
        </p:nvSpPr>
        <p:spPr>
          <a:xfrm>
            <a:off x="304800" y="3429000"/>
            <a:ext cx="5638800" cy="304800"/>
          </a:xfrm>
          <a:prstGeom prst="rect">
            <a:avLst/>
          </a:prstGeom>
        </p:spPr>
        <p:txBody>
          <a:bodyPr anchor="ctr">
            <a:noAutofit/>
          </a:bodyPr>
          <a:lstStyle>
            <a:lvl1pPr marL="0" indent="0">
              <a:spcBef>
                <a:spcPts val="576"/>
              </a:spcBef>
              <a:buNone/>
              <a:defRPr sz="1600" b="1">
                <a:solidFill>
                  <a:schemeClr val="bg1"/>
                </a:solidFill>
                <a:latin typeface="Verdana" pitchFamily="34" charset="0"/>
                <a:ea typeface="Verdana" pitchFamily="34" charset="0"/>
                <a:cs typeface="Verdana" pitchFamily="34" charset="0"/>
              </a:defRPr>
            </a:lvl1pPr>
          </a:lstStyle>
          <a:p>
            <a:pPr lvl="0"/>
            <a:r>
              <a:rPr lang="en-US" dirty="0"/>
              <a:t>Month Day, Year</a:t>
            </a:r>
          </a:p>
        </p:txBody>
      </p:sp>
      <p:sp>
        <p:nvSpPr>
          <p:cNvPr id="24" name="Text Placeholder 23"/>
          <p:cNvSpPr>
            <a:spLocks noGrp="1"/>
          </p:cNvSpPr>
          <p:nvPr>
            <p:ph type="body" sz="quarter" idx="13" hasCustomPrompt="1"/>
          </p:nvPr>
        </p:nvSpPr>
        <p:spPr>
          <a:xfrm>
            <a:off x="304800" y="3793272"/>
            <a:ext cx="8382000" cy="609600"/>
          </a:xfrm>
          <a:prstGeom prst="rect">
            <a:avLst/>
          </a:prstGeom>
        </p:spPr>
        <p:txBody>
          <a:bodyPr>
            <a:noAutofit/>
          </a:bodyPr>
          <a:lstStyle>
            <a:lvl1pPr marL="0" indent="0">
              <a:spcBef>
                <a:spcPts val="576"/>
              </a:spcBef>
              <a:buNone/>
              <a:defRPr sz="1600" b="1" baseline="0">
                <a:solidFill>
                  <a:schemeClr val="bg1"/>
                </a:solidFill>
                <a:latin typeface="Verdana" pitchFamily="34" charset="0"/>
                <a:ea typeface="Verdana" pitchFamily="34" charset="0"/>
                <a:cs typeface="Verdana" pitchFamily="34" charset="0"/>
              </a:defRPr>
            </a:lvl1pPr>
          </a:lstStyle>
          <a:p>
            <a:pPr lvl="0"/>
            <a:r>
              <a:rPr lang="en-US" dirty="0"/>
              <a:t>Authors, Title</a:t>
            </a:r>
          </a:p>
        </p:txBody>
      </p:sp>
      <p:sp>
        <p:nvSpPr>
          <p:cNvPr id="28" name="Picture Placeholder 27"/>
          <p:cNvSpPr>
            <a:spLocks noGrp="1"/>
          </p:cNvSpPr>
          <p:nvPr>
            <p:ph type="pic" sz="quarter" idx="14" hasCustomPrompt="1"/>
          </p:nvPr>
        </p:nvSpPr>
        <p:spPr>
          <a:xfrm>
            <a:off x="6477000" y="1676400"/>
            <a:ext cx="2209800" cy="1143000"/>
          </a:xfrm>
          <a:prstGeom prst="rect">
            <a:avLst/>
          </a:prstGeom>
        </p:spPr>
        <p:txBody>
          <a:bodyPr>
            <a:normAutofit/>
          </a:bodyPr>
          <a:lstStyle>
            <a:lvl1pPr marL="0" indent="0">
              <a:buNone/>
              <a:defRPr sz="1000" b="1">
                <a:solidFill>
                  <a:schemeClr val="bg1"/>
                </a:solidFill>
              </a:defRPr>
            </a:lvl1pPr>
          </a:lstStyle>
          <a:p>
            <a:r>
              <a:rPr lang="en-US" dirty="0"/>
              <a:t>Insert Logo Here</a:t>
            </a:r>
          </a:p>
        </p:txBody>
      </p:sp>
      <p:grpSp>
        <p:nvGrpSpPr>
          <p:cNvPr id="14" name="Group 13"/>
          <p:cNvGrpSpPr/>
          <p:nvPr/>
        </p:nvGrpSpPr>
        <p:grpSpPr>
          <a:xfrm>
            <a:off x="-13536" y="1447800"/>
            <a:ext cx="9157536" cy="3439746"/>
            <a:chOff x="-13577" y="1464510"/>
            <a:chExt cx="9185858" cy="3439746"/>
          </a:xfrm>
        </p:grpSpPr>
        <p:cxnSp>
          <p:nvCxnSpPr>
            <p:cNvPr id="16" name="Straight Connector 15"/>
            <p:cNvCxnSpPr>
              <a:cxnSpLocks/>
            </p:cNvCxnSpPr>
            <p:nvPr/>
          </p:nvCxnSpPr>
          <p:spPr>
            <a:xfrm>
              <a:off x="-13577" y="4895867"/>
              <a:ext cx="9185858" cy="8389"/>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flipV="1">
              <a:off x="-13577" y="1464510"/>
              <a:ext cx="9185858" cy="8389"/>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499979" y="5863947"/>
            <a:ext cx="7505068" cy="235962"/>
          </a:xfrm>
          <a:prstGeom prst="rect">
            <a:avLst/>
          </a:prstGeom>
          <a:noFill/>
        </p:spPr>
        <p:txBody>
          <a:bodyPr wrap="none" rtlCol="0">
            <a:spAutoFit/>
          </a:bodyPr>
          <a:lstStyle/>
          <a:p>
            <a:r>
              <a:rPr lang="en-US" sz="1400" baseline="30000" dirty="0">
                <a:solidFill>
                  <a:srgbClr val="837E7E"/>
                </a:solidFill>
                <a:latin typeface="+mn-lt"/>
              </a:rPr>
              <a:t>BOSTON   |   ATLANTA   |   CHARLOTTE   |   CHICAGO   |   DETROIT   |   LAS VEGAS   |   PORTLAND  |   SAN FRANCISCO</a:t>
            </a:r>
          </a:p>
        </p:txBody>
      </p:sp>
      <p:grpSp>
        <p:nvGrpSpPr>
          <p:cNvPr id="20" name="Group 19"/>
          <p:cNvGrpSpPr/>
          <p:nvPr/>
        </p:nvGrpSpPr>
        <p:grpSpPr>
          <a:xfrm>
            <a:off x="458658" y="5483776"/>
            <a:ext cx="994266" cy="873466"/>
            <a:chOff x="1862167" y="5486400"/>
            <a:chExt cx="988291" cy="868218"/>
          </a:xfrm>
        </p:grpSpPr>
        <p:sp>
          <p:nvSpPr>
            <p:cNvPr id="21" name="Rectangle 20"/>
            <p:cNvSpPr/>
            <p:nvPr/>
          </p:nvSpPr>
          <p:spPr>
            <a:xfrm flipV="1">
              <a:off x="1862167" y="5486400"/>
              <a:ext cx="988291" cy="8682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1114" y="5554995"/>
              <a:ext cx="843496" cy="731028"/>
            </a:xfrm>
            <a:prstGeom prst="rect">
              <a:avLst/>
            </a:prstGeom>
          </p:spPr>
        </p:pic>
      </p:grpSp>
    </p:spTree>
    <p:extLst>
      <p:ext uri="{BB962C8B-B14F-4D97-AF65-F5344CB8AC3E}">
        <p14:creationId xmlns:p14="http://schemas.microsoft.com/office/powerpoint/2010/main" val="3785162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NEPC main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62000"/>
            <a:ext cx="76200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idx="11"/>
          </p:nvPr>
        </p:nvSpPr>
        <p:spPr>
          <a:xfrm>
            <a:off x="838200" y="3429000"/>
            <a:ext cx="7620000" cy="2590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7" name="Slide Number Placeholder 6"/>
          <p:cNvSpPr>
            <a:spLocks noGrp="1"/>
          </p:cNvSpPr>
          <p:nvPr>
            <p:ph type="sldNum" sz="quarter" idx="14"/>
          </p:nvPr>
        </p:nvSpPr>
        <p:spPr/>
        <p:txBody>
          <a:bodyPr/>
          <a:lstStyle/>
          <a:p>
            <a:fld id="{B9F459C5-D201-49C9-A701-E5F8CEC6F7D4}" type="slidenum">
              <a:rPr lang="en-US" smtClean="0"/>
              <a:pPr/>
              <a:t>‹#›</a:t>
            </a:fld>
            <a:endParaRPr lang="en-US" dirty="0"/>
          </a:p>
        </p:txBody>
      </p:sp>
      <p:sp>
        <p:nvSpPr>
          <p:cNvPr id="8"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EPC Manager Page 4 Quadrants">
    <p:spTree>
      <p:nvGrpSpPr>
        <p:cNvPr id="1" name=""/>
        <p:cNvGrpSpPr/>
        <p:nvPr/>
      </p:nvGrpSpPr>
      <p:grpSpPr>
        <a:xfrm>
          <a:off x="0" y="0"/>
          <a:ext cx="0" cy="0"/>
          <a:chOff x="0" y="0"/>
          <a:chExt cx="0" cy="0"/>
        </a:xfrm>
      </p:grpSpPr>
      <p:sp>
        <p:nvSpPr>
          <p:cNvPr id="12" name="Content Placeholder 2"/>
          <p:cNvSpPr>
            <a:spLocks noGrp="1"/>
          </p:cNvSpPr>
          <p:nvPr>
            <p:ph idx="1"/>
          </p:nvPr>
        </p:nvSpPr>
        <p:spPr>
          <a:xfrm>
            <a:off x="485720"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5" name="Content Placeholder 2"/>
          <p:cNvSpPr>
            <a:spLocks noGrp="1"/>
          </p:cNvSpPr>
          <p:nvPr>
            <p:ph idx="13"/>
          </p:nvPr>
        </p:nvSpPr>
        <p:spPr>
          <a:xfrm>
            <a:off x="485722"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6" name="Content Placeholder 2"/>
          <p:cNvSpPr>
            <a:spLocks noGrp="1"/>
          </p:cNvSpPr>
          <p:nvPr>
            <p:ph idx="14"/>
          </p:nvPr>
        </p:nvSpPr>
        <p:spPr>
          <a:xfrm>
            <a:off x="4722756" y="1066800"/>
            <a:ext cx="3932237" cy="2286000"/>
          </a:xfrm>
          <a:prstGeom prst="rect">
            <a:avLst/>
          </a:prstGeom>
          <a:ln w="12700">
            <a:solidFill>
              <a:srgbClr val="4D4E54"/>
            </a:solidFill>
          </a:ln>
        </p:spPr>
        <p:txBody>
          <a:bodyPr>
            <a:noAutofit/>
          </a:bodyPr>
          <a:lstStyle>
            <a:lvl1pPr algn="l" defTabSz="914400" rtl="0" eaLnBrk="1" latinLnBrk="0" hangingPunct="1">
              <a:spcBef>
                <a:spcPct val="20000"/>
              </a:spcBef>
              <a:buFont typeface="Arial" pitchFamily="34" charset="0"/>
              <a:defRPr lang="en-US" sz="1100" b="1" kern="1200" dirty="0" smtClean="0">
                <a:solidFill>
                  <a:srgbClr val="002060"/>
                </a:solidFill>
                <a:latin typeface="Verdana" pitchFamily="34" charset="0"/>
                <a:ea typeface="+mn-ea"/>
                <a:cs typeface="+mn-cs"/>
              </a:defRPr>
            </a:lvl1pPr>
            <a:lvl2pPr algn="l" defTabSz="914400" rtl="0" eaLnBrk="1" latinLnBrk="0" hangingPunct="1">
              <a:spcBef>
                <a:spcPct val="20000"/>
              </a:spcBef>
              <a:buFont typeface="Arial" pitchFamily="34" charset="0"/>
              <a:defRPr lang="en-US" sz="1000" kern="1200" dirty="0" smtClean="0">
                <a:solidFill>
                  <a:srgbClr val="4D4E54"/>
                </a:solidFill>
                <a:latin typeface="Verdana" pitchFamily="34" charset="0"/>
                <a:ea typeface="+mn-ea"/>
                <a:cs typeface="+mn-cs"/>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7" name="Content Placeholder 2"/>
          <p:cNvSpPr>
            <a:spLocks noGrp="1"/>
          </p:cNvSpPr>
          <p:nvPr>
            <p:ph idx="15"/>
          </p:nvPr>
        </p:nvSpPr>
        <p:spPr>
          <a:xfrm>
            <a:off x="4722758"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8" name="Content Placeholder 2"/>
          <p:cNvSpPr>
            <a:spLocks noGrp="1"/>
          </p:cNvSpPr>
          <p:nvPr>
            <p:ph idx="16"/>
          </p:nvPr>
        </p:nvSpPr>
        <p:spPr>
          <a:xfrm>
            <a:off x="485718"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9" name="Content Placeholder 2"/>
          <p:cNvSpPr>
            <a:spLocks noGrp="1"/>
          </p:cNvSpPr>
          <p:nvPr>
            <p:ph idx="17"/>
          </p:nvPr>
        </p:nvSpPr>
        <p:spPr>
          <a:xfrm>
            <a:off x="485720"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20" name="Content Placeholder 2"/>
          <p:cNvSpPr>
            <a:spLocks noGrp="1"/>
          </p:cNvSpPr>
          <p:nvPr>
            <p:ph idx="18"/>
          </p:nvPr>
        </p:nvSpPr>
        <p:spPr>
          <a:xfrm>
            <a:off x="4722758"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21" name="Content Placeholder 2"/>
          <p:cNvSpPr>
            <a:spLocks noGrp="1"/>
          </p:cNvSpPr>
          <p:nvPr>
            <p:ph idx="19"/>
          </p:nvPr>
        </p:nvSpPr>
        <p:spPr>
          <a:xfrm>
            <a:off x="4722760"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1" name="Title 1"/>
          <p:cNvSpPr>
            <a:spLocks noGrp="1"/>
          </p:cNvSpPr>
          <p:nvPr>
            <p:ph type="title" hasCustomPrompt="1"/>
          </p:nvPr>
        </p:nvSpPr>
        <p:spPr>
          <a:xfrm>
            <a:off x="362544" y="111421"/>
            <a:ext cx="8229600" cy="422120"/>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lang="en-US" smtClean="0"/>
              <a:pPr/>
              <a:t>‹#›</a:t>
            </a:fld>
            <a:endParaRPr lang="en-US" dirty="0"/>
          </a:p>
        </p:txBody>
      </p:sp>
      <p:sp>
        <p:nvSpPr>
          <p:cNvPr id="13"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EPC Manager Page 2 Box Over Under">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3102" y="1066800"/>
            <a:ext cx="8199438"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73104" y="685800"/>
            <a:ext cx="81994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8" name="Content Placeholder 2"/>
          <p:cNvSpPr>
            <a:spLocks noGrp="1"/>
          </p:cNvSpPr>
          <p:nvPr>
            <p:ph idx="16"/>
          </p:nvPr>
        </p:nvSpPr>
        <p:spPr>
          <a:xfrm>
            <a:off x="473104" y="3886200"/>
            <a:ext cx="8199436"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9" name="Content Placeholder 2"/>
          <p:cNvSpPr>
            <a:spLocks noGrp="1"/>
          </p:cNvSpPr>
          <p:nvPr>
            <p:ph idx="17"/>
          </p:nvPr>
        </p:nvSpPr>
        <p:spPr>
          <a:xfrm>
            <a:off x="473106" y="3505200"/>
            <a:ext cx="8199434"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8"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0"/>
          </p:nvPr>
        </p:nvSpPr>
        <p:spPr/>
        <p:txBody>
          <a:bodyPr/>
          <a:lstStyle/>
          <a:p>
            <a:fld id="{B9F459C5-D201-49C9-A701-E5F8CEC6F7D4}" type="slidenum">
              <a:rPr lang="en-US" smtClean="0"/>
              <a:pPr/>
              <a:t>‹#›</a:t>
            </a:fld>
            <a:endParaRPr lang="en-US" dirty="0"/>
          </a:p>
        </p:txBody>
      </p:sp>
      <p:sp>
        <p:nvSpPr>
          <p:cNvPr id="9"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EPC Manger Page 3 Box Right">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30683"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730684"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1" name="Content Placeholder 2"/>
          <p:cNvSpPr>
            <a:spLocks noGrp="1"/>
          </p:cNvSpPr>
          <p:nvPr>
            <p:ph idx="14"/>
          </p:nvPr>
        </p:nvSpPr>
        <p:spPr>
          <a:xfrm>
            <a:off x="493645"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6" name="Content Placeholder 2"/>
          <p:cNvSpPr>
            <a:spLocks noGrp="1"/>
          </p:cNvSpPr>
          <p:nvPr>
            <p:ph idx="15"/>
          </p:nvPr>
        </p:nvSpPr>
        <p:spPr>
          <a:xfrm>
            <a:off x="493647"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7" name="Content Placeholder 2"/>
          <p:cNvSpPr>
            <a:spLocks noGrp="1"/>
          </p:cNvSpPr>
          <p:nvPr>
            <p:ph idx="16"/>
          </p:nvPr>
        </p:nvSpPr>
        <p:spPr>
          <a:xfrm>
            <a:off x="493647"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8" name="Content Placeholder 2"/>
          <p:cNvSpPr>
            <a:spLocks noGrp="1"/>
          </p:cNvSpPr>
          <p:nvPr>
            <p:ph idx="17"/>
          </p:nvPr>
        </p:nvSpPr>
        <p:spPr>
          <a:xfrm>
            <a:off x="493649"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0" name="Title 1"/>
          <p:cNvSpPr>
            <a:spLocks noGrp="1"/>
          </p:cNvSpPr>
          <p:nvPr>
            <p:ph type="title" hasCustomPrompt="1"/>
          </p:nvPr>
        </p:nvSpPr>
        <p:spPr>
          <a:xfrm>
            <a:off x="362597" y="104775"/>
            <a:ext cx="8229600" cy="428625"/>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br>
              <a:rPr lang="en-US" dirty="0"/>
            </a:br>
            <a:endParaRPr lang="en-US" dirty="0"/>
          </a:p>
        </p:txBody>
      </p:sp>
      <p:sp>
        <p:nvSpPr>
          <p:cNvPr id="4" name="Slide Number Placeholder 3"/>
          <p:cNvSpPr>
            <a:spLocks noGrp="1"/>
          </p:cNvSpPr>
          <p:nvPr>
            <p:ph type="sldNum" sz="quarter" idx="20"/>
          </p:nvPr>
        </p:nvSpPr>
        <p:spPr/>
        <p:txBody>
          <a:bodyPr/>
          <a:lstStyle/>
          <a:p>
            <a:fld id="{B9F459C5-D201-49C9-A701-E5F8CEC6F7D4}" type="slidenum">
              <a:rPr lang="en-US" smtClean="0"/>
              <a:pPr/>
              <a:t>‹#›</a:t>
            </a:fld>
            <a:endParaRPr lang="en-US" dirty="0"/>
          </a:p>
        </p:txBody>
      </p:sp>
      <p:sp>
        <p:nvSpPr>
          <p:cNvPr id="13"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EPC Manger Page 3 Box Left">
    <p:spTree>
      <p:nvGrpSpPr>
        <p:cNvPr id="1" name=""/>
        <p:cNvGrpSpPr/>
        <p:nvPr/>
      </p:nvGrpSpPr>
      <p:grpSpPr>
        <a:xfrm>
          <a:off x="0" y="0"/>
          <a:ext cx="0" cy="0"/>
          <a:chOff x="0" y="0"/>
          <a:chExt cx="0" cy="0"/>
        </a:xfrm>
      </p:grpSpPr>
      <p:sp>
        <p:nvSpPr>
          <p:cNvPr id="12" name="Content Placeholder 2"/>
          <p:cNvSpPr>
            <a:spLocks noGrp="1"/>
          </p:cNvSpPr>
          <p:nvPr>
            <p:ph idx="1"/>
          </p:nvPr>
        </p:nvSpPr>
        <p:spPr>
          <a:xfrm>
            <a:off x="493645"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93647"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3" name="Content Placeholder 2"/>
          <p:cNvSpPr>
            <a:spLocks noGrp="1"/>
          </p:cNvSpPr>
          <p:nvPr>
            <p:ph idx="14"/>
          </p:nvPr>
        </p:nvSpPr>
        <p:spPr>
          <a:xfrm>
            <a:off x="4730681"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4" name="Content Placeholder 2"/>
          <p:cNvSpPr>
            <a:spLocks noGrp="1"/>
          </p:cNvSpPr>
          <p:nvPr>
            <p:ph idx="15"/>
          </p:nvPr>
        </p:nvSpPr>
        <p:spPr>
          <a:xfrm>
            <a:off x="4730683"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22" name="Content Placeholder 2"/>
          <p:cNvSpPr>
            <a:spLocks noGrp="1"/>
          </p:cNvSpPr>
          <p:nvPr>
            <p:ph idx="18"/>
          </p:nvPr>
        </p:nvSpPr>
        <p:spPr>
          <a:xfrm>
            <a:off x="4730683"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23" name="Content Placeholder 2"/>
          <p:cNvSpPr>
            <a:spLocks noGrp="1"/>
          </p:cNvSpPr>
          <p:nvPr>
            <p:ph idx="19"/>
          </p:nvPr>
        </p:nvSpPr>
        <p:spPr>
          <a:xfrm>
            <a:off x="4730685"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0" name="Title 1"/>
          <p:cNvSpPr>
            <a:spLocks noGrp="1"/>
          </p:cNvSpPr>
          <p:nvPr>
            <p:ph type="title" hasCustomPrompt="1"/>
          </p:nvPr>
        </p:nvSpPr>
        <p:spPr>
          <a:xfrm>
            <a:off x="362598" y="104775"/>
            <a:ext cx="8334374"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lang="en-US" smtClean="0"/>
              <a:pPr/>
              <a:t>‹#›</a:t>
            </a:fld>
            <a:endParaRPr lang="en-US" dirty="0"/>
          </a:p>
        </p:txBody>
      </p:sp>
      <p:sp>
        <p:nvSpPr>
          <p:cNvPr id="11"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EPC Manger Page 3 Box Top">
    <p:spTree>
      <p:nvGrpSpPr>
        <p:cNvPr id="1" name=""/>
        <p:cNvGrpSpPr/>
        <p:nvPr/>
      </p:nvGrpSpPr>
      <p:grpSpPr>
        <a:xfrm>
          <a:off x="0" y="0"/>
          <a:ext cx="0" cy="0"/>
          <a:chOff x="0" y="0"/>
          <a:chExt cx="0" cy="0"/>
        </a:xfrm>
      </p:grpSpPr>
      <p:sp>
        <p:nvSpPr>
          <p:cNvPr id="12" name="Content Placeholder 2"/>
          <p:cNvSpPr>
            <a:spLocks noGrp="1"/>
          </p:cNvSpPr>
          <p:nvPr>
            <p:ph idx="1"/>
          </p:nvPr>
        </p:nvSpPr>
        <p:spPr>
          <a:xfrm>
            <a:off x="493645" y="1066800"/>
            <a:ext cx="8161842"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93646" y="685800"/>
            <a:ext cx="8161839"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9" name="Content Placeholder 2"/>
          <p:cNvSpPr>
            <a:spLocks noGrp="1"/>
          </p:cNvSpPr>
          <p:nvPr>
            <p:ph idx="16"/>
          </p:nvPr>
        </p:nvSpPr>
        <p:spPr>
          <a:xfrm>
            <a:off x="493647"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0" name="Content Placeholder 2"/>
          <p:cNvSpPr>
            <a:spLocks noGrp="1"/>
          </p:cNvSpPr>
          <p:nvPr>
            <p:ph idx="17"/>
          </p:nvPr>
        </p:nvSpPr>
        <p:spPr>
          <a:xfrm>
            <a:off x="493649"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1" name="Content Placeholder 2"/>
          <p:cNvSpPr>
            <a:spLocks noGrp="1"/>
          </p:cNvSpPr>
          <p:nvPr>
            <p:ph idx="18"/>
          </p:nvPr>
        </p:nvSpPr>
        <p:spPr>
          <a:xfrm>
            <a:off x="4723249"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3" name="Content Placeholder 2"/>
          <p:cNvSpPr>
            <a:spLocks noGrp="1"/>
          </p:cNvSpPr>
          <p:nvPr>
            <p:ph idx="19"/>
          </p:nvPr>
        </p:nvSpPr>
        <p:spPr>
          <a:xfrm>
            <a:off x="4723251"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6" name="Title 1"/>
          <p:cNvSpPr>
            <a:spLocks noGrp="1"/>
          </p:cNvSpPr>
          <p:nvPr>
            <p:ph type="title" hasCustomPrompt="1"/>
          </p:nvPr>
        </p:nvSpPr>
        <p:spPr>
          <a:xfrm>
            <a:off x="36259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lang="en-US" smtClean="0"/>
              <a:pPr/>
              <a:t>‹#›</a:t>
            </a:fld>
            <a:endParaRPr lang="en-US" dirty="0"/>
          </a:p>
        </p:txBody>
      </p:sp>
      <p:sp>
        <p:nvSpPr>
          <p:cNvPr id="14"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EPC Manger Page 3 Box Bottom">
    <p:spTree>
      <p:nvGrpSpPr>
        <p:cNvPr id="1" name=""/>
        <p:cNvGrpSpPr/>
        <p:nvPr/>
      </p:nvGrpSpPr>
      <p:grpSpPr>
        <a:xfrm>
          <a:off x="0" y="0"/>
          <a:ext cx="0" cy="0"/>
          <a:chOff x="0" y="0"/>
          <a:chExt cx="0" cy="0"/>
        </a:xfrm>
      </p:grpSpPr>
      <p:sp>
        <p:nvSpPr>
          <p:cNvPr id="18" name="Content Placeholder 2"/>
          <p:cNvSpPr>
            <a:spLocks noGrp="1"/>
          </p:cNvSpPr>
          <p:nvPr>
            <p:ph idx="16"/>
          </p:nvPr>
        </p:nvSpPr>
        <p:spPr>
          <a:xfrm>
            <a:off x="481055" y="3886200"/>
            <a:ext cx="8169700"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9" name="Content Placeholder 2"/>
          <p:cNvSpPr>
            <a:spLocks noGrp="1"/>
          </p:cNvSpPr>
          <p:nvPr>
            <p:ph idx="17"/>
          </p:nvPr>
        </p:nvSpPr>
        <p:spPr>
          <a:xfrm>
            <a:off x="481057" y="3505200"/>
            <a:ext cx="8169698"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9" name="Content Placeholder 2"/>
          <p:cNvSpPr>
            <a:spLocks noGrp="1"/>
          </p:cNvSpPr>
          <p:nvPr>
            <p:ph idx="1"/>
          </p:nvPr>
        </p:nvSpPr>
        <p:spPr>
          <a:xfrm>
            <a:off x="481053"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0" name="Content Placeholder 2"/>
          <p:cNvSpPr>
            <a:spLocks noGrp="1"/>
          </p:cNvSpPr>
          <p:nvPr>
            <p:ph idx="13"/>
          </p:nvPr>
        </p:nvSpPr>
        <p:spPr>
          <a:xfrm>
            <a:off x="481055"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1" name="Content Placeholder 2"/>
          <p:cNvSpPr>
            <a:spLocks noGrp="1"/>
          </p:cNvSpPr>
          <p:nvPr>
            <p:ph idx="14"/>
          </p:nvPr>
        </p:nvSpPr>
        <p:spPr>
          <a:xfrm>
            <a:off x="4718517"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3" name="Content Placeholder 2"/>
          <p:cNvSpPr>
            <a:spLocks noGrp="1"/>
          </p:cNvSpPr>
          <p:nvPr>
            <p:ph idx="15"/>
          </p:nvPr>
        </p:nvSpPr>
        <p:spPr>
          <a:xfrm>
            <a:off x="4718519"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4" name="Title 1"/>
          <p:cNvSpPr>
            <a:spLocks noGrp="1"/>
          </p:cNvSpPr>
          <p:nvPr>
            <p:ph type="title" hasCustomPrompt="1"/>
          </p:nvPr>
        </p:nvSpPr>
        <p:spPr>
          <a:xfrm>
            <a:off x="36259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0"/>
          </p:nvPr>
        </p:nvSpPr>
        <p:spPr/>
        <p:txBody>
          <a:bodyPr/>
          <a:lstStyle/>
          <a:p>
            <a:fld id="{B9F459C5-D201-49C9-A701-E5F8CEC6F7D4}" type="slidenum">
              <a:rPr lang="en-US" smtClean="0"/>
              <a:pPr/>
              <a:t>‹#›</a:t>
            </a:fld>
            <a:endParaRPr lang="en-US" dirty="0"/>
          </a:p>
        </p:txBody>
      </p:sp>
      <p:sp>
        <p:nvSpPr>
          <p:cNvPr id="12"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EPC Manager Page 2 Box Side by Side">
    <p:spTree>
      <p:nvGrpSpPr>
        <p:cNvPr id="1" name=""/>
        <p:cNvGrpSpPr/>
        <p:nvPr/>
      </p:nvGrpSpPr>
      <p:grpSpPr>
        <a:xfrm>
          <a:off x="0" y="0"/>
          <a:ext cx="0" cy="0"/>
          <a:chOff x="0" y="0"/>
          <a:chExt cx="0" cy="0"/>
        </a:xfrm>
      </p:grpSpPr>
      <p:sp>
        <p:nvSpPr>
          <p:cNvPr id="12" name="Content Placeholder 2"/>
          <p:cNvSpPr>
            <a:spLocks noGrp="1"/>
          </p:cNvSpPr>
          <p:nvPr>
            <p:ph idx="1"/>
          </p:nvPr>
        </p:nvSpPr>
        <p:spPr>
          <a:xfrm>
            <a:off x="489004"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89006"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6" name="Content Placeholder 2"/>
          <p:cNvSpPr>
            <a:spLocks noGrp="1"/>
          </p:cNvSpPr>
          <p:nvPr>
            <p:ph idx="14"/>
          </p:nvPr>
        </p:nvSpPr>
        <p:spPr>
          <a:xfrm>
            <a:off x="4726468"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7" name="Content Placeholder 2"/>
          <p:cNvSpPr>
            <a:spLocks noGrp="1"/>
          </p:cNvSpPr>
          <p:nvPr>
            <p:ph idx="15"/>
          </p:nvPr>
        </p:nvSpPr>
        <p:spPr>
          <a:xfrm>
            <a:off x="4726470"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8" name="Title 1"/>
          <p:cNvSpPr>
            <a:spLocks noGrp="1"/>
          </p:cNvSpPr>
          <p:nvPr>
            <p:ph type="title" hasCustomPrompt="1"/>
          </p:nvPr>
        </p:nvSpPr>
        <p:spPr>
          <a:xfrm>
            <a:off x="36495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18"/>
          </p:nvPr>
        </p:nvSpPr>
        <p:spPr/>
        <p:txBody>
          <a:bodyPr/>
          <a:lstStyle/>
          <a:p>
            <a:fld id="{B9F459C5-D201-49C9-A701-E5F8CEC6F7D4}" type="slidenum">
              <a:rPr lang="en-US" smtClean="0"/>
              <a:pPr/>
              <a:t>‹#›</a:t>
            </a:fld>
            <a:endParaRPr lang="en-US" dirty="0"/>
          </a:p>
        </p:txBody>
      </p:sp>
      <p:sp>
        <p:nvSpPr>
          <p:cNvPr id="11"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_NEPC main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2597" y="103329"/>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
        <p:nvSpPr>
          <p:cNvPr id="8" name="Content Placeholder 1"/>
          <p:cNvSpPr txBox="1">
            <a:spLocks/>
          </p:cNvSpPr>
          <p:nvPr/>
        </p:nvSpPr>
        <p:spPr>
          <a:xfrm>
            <a:off x="540092" y="3295650"/>
            <a:ext cx="7232308" cy="2876550"/>
          </a:xfrm>
          <a:prstGeom prst="round2DiagRect">
            <a:avLst/>
          </a:prstGeom>
          <a:solidFill>
            <a:schemeClr val="tx1">
              <a:lumMod val="20000"/>
              <a:lumOff val="8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a:noAutofit/>
          </a:bodyPr>
          <a:lstStyle>
            <a:lvl1pPr marL="233363" indent="-233363" algn="l" defTabSz="914400" rtl="0" eaLnBrk="1" latinLnBrk="0" hangingPunct="1">
              <a:spcBef>
                <a:spcPct val="20000"/>
              </a:spcBef>
              <a:buFont typeface="Arial" pitchFamily="34" charset="0"/>
              <a:buChar char="•"/>
              <a:defRPr sz="1400" b="1" kern="1200">
                <a:solidFill>
                  <a:srgbClr val="002060"/>
                </a:solidFill>
                <a:latin typeface="Verdana" pitchFamily="34" charset="0"/>
                <a:ea typeface="+mn-ea"/>
                <a:cs typeface="+mn-cs"/>
              </a:defRPr>
            </a:lvl1pPr>
            <a:lvl2pPr marL="573088" indent="-231775" algn="l" defTabSz="914400" rtl="0" eaLnBrk="1" latinLnBrk="0" hangingPunct="1">
              <a:spcBef>
                <a:spcPct val="20000"/>
              </a:spcBef>
              <a:buFont typeface="Arial" pitchFamily="34" charset="0"/>
              <a:buChar char="–"/>
              <a:tabLst/>
              <a:defRPr sz="1200" kern="1200">
                <a:solidFill>
                  <a:srgbClr val="4D4E54"/>
                </a:solidFill>
                <a:latin typeface="Verdana" pitchFamily="34" charset="0"/>
                <a:ea typeface="+mn-ea"/>
                <a:cs typeface="+mn-cs"/>
              </a:defRPr>
            </a:lvl2pPr>
            <a:lvl3pPr marL="798513" indent="-233363" algn="l" defTabSz="914400" rtl="0" eaLnBrk="1" latinLnBrk="0" hangingPunct="1">
              <a:spcBef>
                <a:spcPct val="20000"/>
              </a:spcBef>
              <a:buFont typeface="Arial" pitchFamily="34" charset="0"/>
              <a:buChar char="•"/>
              <a:tabLst/>
              <a:defRPr sz="1100" kern="1200">
                <a:solidFill>
                  <a:srgbClr val="4D4E54"/>
                </a:solidFill>
                <a:latin typeface="Verdana" pitchFamily="34" charset="0"/>
                <a:ea typeface="+mn-ea"/>
                <a:cs typeface="+mn-cs"/>
              </a:defRPr>
            </a:lvl3pPr>
            <a:lvl4pPr marL="1033463" indent="-228600" algn="l" defTabSz="914400" rtl="0" eaLnBrk="1" latinLnBrk="0" hangingPunct="1">
              <a:spcBef>
                <a:spcPct val="20000"/>
              </a:spcBef>
              <a:buFont typeface="Arial" pitchFamily="34" charset="0"/>
              <a:buChar char="–"/>
              <a:defRPr sz="900" kern="1200">
                <a:solidFill>
                  <a:srgbClr val="4D4E54"/>
                </a:solidFill>
                <a:latin typeface="Verdana" pitchFamily="34" charset="0"/>
                <a:ea typeface="+mn-ea"/>
                <a:cs typeface="+mn-cs"/>
              </a:defRPr>
            </a:lvl4pPr>
            <a:lvl5pPr marL="1374775" indent="-228600" algn="l" defTabSz="914400" rtl="0" eaLnBrk="1" latinLnBrk="0" hangingPunct="1">
              <a:spcBef>
                <a:spcPct val="20000"/>
              </a:spcBef>
              <a:buFont typeface="Arial" pitchFamily="34" charset="0"/>
              <a:buChar char="»"/>
              <a:defRPr sz="1000" kern="1200">
                <a:solidFill>
                  <a:srgbClr val="4D4E54"/>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lgn="l">
              <a:lnSpc>
                <a:spcPct val="200000"/>
              </a:lnSpc>
            </a:pPr>
            <a:endParaRPr lang="en-US" sz="1400" b="1" dirty="0">
              <a:solidFill>
                <a:schemeClr val="tx2"/>
              </a:solidFill>
            </a:endParaRPr>
          </a:p>
        </p:txBody>
      </p:sp>
      <p:sp>
        <p:nvSpPr>
          <p:cNvPr id="10" name="Content Placeholder 1"/>
          <p:cNvSpPr txBox="1">
            <a:spLocks/>
          </p:cNvSpPr>
          <p:nvPr/>
        </p:nvSpPr>
        <p:spPr>
          <a:xfrm>
            <a:off x="540092" y="922411"/>
            <a:ext cx="7232308" cy="1973189"/>
          </a:xfrm>
          <a:prstGeom prst="round2DiagRect">
            <a:avLst/>
          </a:prstGeom>
          <a:solidFill>
            <a:schemeClr val="accent2">
              <a:lumMod val="60000"/>
              <a:lumOff val="40000"/>
            </a:schemeClr>
          </a:solidFill>
          <a:ln>
            <a:solidFill>
              <a:schemeClr val="accent1"/>
            </a:solidFill>
          </a:ln>
        </p:spPr>
        <p:style>
          <a:lnRef idx="2">
            <a:schemeClr val="accent3"/>
          </a:lnRef>
          <a:fillRef idx="1">
            <a:schemeClr val="lt1"/>
          </a:fillRef>
          <a:effectRef idx="0">
            <a:schemeClr val="accent3"/>
          </a:effectRef>
          <a:fontRef idx="minor">
            <a:schemeClr val="dk1"/>
          </a:fontRef>
        </p:style>
        <p:txBody>
          <a:bodyPr>
            <a:noAutofit/>
          </a:bodyPr>
          <a:lstStyle>
            <a:lvl1pPr marL="233363" indent="-233363" algn="l" defTabSz="914400" rtl="0" eaLnBrk="1" latinLnBrk="0" hangingPunct="1">
              <a:spcBef>
                <a:spcPct val="20000"/>
              </a:spcBef>
              <a:buFont typeface="Arial" pitchFamily="34" charset="0"/>
              <a:buChar char="•"/>
              <a:defRPr sz="1400" b="1" kern="1200">
                <a:solidFill>
                  <a:srgbClr val="002060"/>
                </a:solidFill>
                <a:latin typeface="Verdana" pitchFamily="34" charset="0"/>
                <a:ea typeface="+mn-ea"/>
                <a:cs typeface="+mn-cs"/>
              </a:defRPr>
            </a:lvl1pPr>
            <a:lvl2pPr marL="573088" indent="-231775" algn="l" defTabSz="914400" rtl="0" eaLnBrk="1" latinLnBrk="0" hangingPunct="1">
              <a:spcBef>
                <a:spcPct val="20000"/>
              </a:spcBef>
              <a:buFont typeface="Arial" pitchFamily="34" charset="0"/>
              <a:buChar char="–"/>
              <a:tabLst/>
              <a:defRPr sz="1200" kern="1200">
                <a:solidFill>
                  <a:srgbClr val="4D4E54"/>
                </a:solidFill>
                <a:latin typeface="Verdana" pitchFamily="34" charset="0"/>
                <a:ea typeface="+mn-ea"/>
                <a:cs typeface="+mn-cs"/>
              </a:defRPr>
            </a:lvl2pPr>
            <a:lvl3pPr marL="798513" indent="-233363" algn="l" defTabSz="914400" rtl="0" eaLnBrk="1" latinLnBrk="0" hangingPunct="1">
              <a:spcBef>
                <a:spcPct val="20000"/>
              </a:spcBef>
              <a:buFont typeface="Arial" pitchFamily="34" charset="0"/>
              <a:buChar char="•"/>
              <a:tabLst/>
              <a:defRPr sz="1100" kern="1200">
                <a:solidFill>
                  <a:srgbClr val="4D4E54"/>
                </a:solidFill>
                <a:latin typeface="Verdana" pitchFamily="34" charset="0"/>
                <a:ea typeface="+mn-ea"/>
                <a:cs typeface="+mn-cs"/>
              </a:defRPr>
            </a:lvl3pPr>
            <a:lvl4pPr marL="1033463" indent="-228600" algn="l" defTabSz="914400" rtl="0" eaLnBrk="1" latinLnBrk="0" hangingPunct="1">
              <a:spcBef>
                <a:spcPct val="20000"/>
              </a:spcBef>
              <a:buFont typeface="Arial" pitchFamily="34" charset="0"/>
              <a:buChar char="–"/>
              <a:defRPr sz="900" kern="1200">
                <a:solidFill>
                  <a:srgbClr val="4D4E54"/>
                </a:solidFill>
                <a:latin typeface="Verdana" pitchFamily="34" charset="0"/>
                <a:ea typeface="+mn-ea"/>
                <a:cs typeface="+mn-cs"/>
              </a:defRPr>
            </a:lvl4pPr>
            <a:lvl5pPr marL="1374775" indent="-228600" algn="l" defTabSz="914400" rtl="0" eaLnBrk="1" latinLnBrk="0" hangingPunct="1">
              <a:spcBef>
                <a:spcPct val="20000"/>
              </a:spcBef>
              <a:buFont typeface="Arial" pitchFamily="34" charset="0"/>
              <a:buChar char="»"/>
              <a:defRPr sz="1000" kern="1200">
                <a:solidFill>
                  <a:srgbClr val="4D4E54"/>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lnSpc>
                <a:spcPct val="200000"/>
              </a:lnSpc>
              <a:buNone/>
            </a:pPr>
            <a:endParaRPr lang="en-US" sz="1400" b="1" dirty="0">
              <a:solidFill>
                <a:schemeClr val="tx2"/>
              </a:solidFill>
            </a:endParaRPr>
          </a:p>
        </p:txBody>
      </p:sp>
      <p:sp>
        <p:nvSpPr>
          <p:cNvPr id="12" name="Text Placeholder 17"/>
          <p:cNvSpPr>
            <a:spLocks noGrp="1"/>
          </p:cNvSpPr>
          <p:nvPr>
            <p:ph type="body" sz="quarter" idx="14"/>
          </p:nvPr>
        </p:nvSpPr>
        <p:spPr>
          <a:xfrm>
            <a:off x="-1349" y="3116782"/>
            <a:ext cx="4495800" cy="342900"/>
          </a:xfrm>
          <a:prstGeom prst="rect">
            <a:avLst/>
          </a:prstGeom>
          <a:solidFill>
            <a:schemeClr val="accent5"/>
          </a:solidFill>
          <a:ln>
            <a:solidFill>
              <a:schemeClr val="accent5"/>
            </a:solidFill>
          </a:ln>
        </p:spPr>
        <p:txBody>
          <a:bodyPr anchor="ctr"/>
          <a:lstStyle>
            <a:lvl1pPr marL="0" indent="0">
              <a:buNone/>
              <a:defRPr sz="1400" b="1">
                <a:solidFill>
                  <a:schemeClr val="bg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dirty="0"/>
              <a:t>Click to edit Master text styles</a:t>
            </a:r>
          </a:p>
        </p:txBody>
      </p:sp>
      <p:sp>
        <p:nvSpPr>
          <p:cNvPr id="13" name="Text Placeholder 17"/>
          <p:cNvSpPr>
            <a:spLocks noGrp="1"/>
          </p:cNvSpPr>
          <p:nvPr>
            <p:ph type="body" sz="quarter" idx="15"/>
          </p:nvPr>
        </p:nvSpPr>
        <p:spPr>
          <a:xfrm>
            <a:off x="540092" y="1143000"/>
            <a:ext cx="7211800" cy="1752600"/>
          </a:xfrm>
          <a:prstGeom prst="rect">
            <a:avLst/>
          </a:prstGeom>
        </p:spPr>
        <p:txBody>
          <a:bodyPr anchor="t"/>
          <a:lstStyle>
            <a:lvl1pPr marL="0" indent="0">
              <a:buFont typeface="Arial" panose="020B0604020202020204" pitchFamily="34" charset="0"/>
              <a:buNone/>
              <a:defRPr sz="14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endParaRPr lang="en-US" dirty="0"/>
          </a:p>
        </p:txBody>
      </p:sp>
      <p:sp>
        <p:nvSpPr>
          <p:cNvPr id="14" name="Text Placeholder 17"/>
          <p:cNvSpPr>
            <a:spLocks noGrp="1"/>
          </p:cNvSpPr>
          <p:nvPr>
            <p:ph type="body" sz="quarter" idx="16"/>
          </p:nvPr>
        </p:nvSpPr>
        <p:spPr>
          <a:xfrm>
            <a:off x="540092" y="3505200"/>
            <a:ext cx="7211800" cy="2667000"/>
          </a:xfrm>
          <a:prstGeom prst="rect">
            <a:avLst/>
          </a:prstGeom>
        </p:spPr>
        <p:txBody>
          <a:bodyPr anchor="t"/>
          <a:lstStyle>
            <a:lvl1pPr marL="0" indent="0">
              <a:buFont typeface="Arial" panose="020B0604020202020204" pitchFamily="34" charset="0"/>
              <a:buNone/>
              <a:defRPr sz="1400" b="1">
                <a:solidFill>
                  <a:schemeClr val="tx2"/>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endParaRPr lang="en-US" dirty="0"/>
          </a:p>
          <a:p>
            <a:pPr lvl="0"/>
            <a:endParaRPr lang="en-US" dirty="0"/>
          </a:p>
        </p:txBody>
      </p:sp>
      <p:sp>
        <p:nvSpPr>
          <p:cNvPr id="15" name="Text Placeholder 17"/>
          <p:cNvSpPr>
            <a:spLocks noGrp="1"/>
          </p:cNvSpPr>
          <p:nvPr>
            <p:ph type="body" sz="quarter" idx="17"/>
          </p:nvPr>
        </p:nvSpPr>
        <p:spPr>
          <a:xfrm>
            <a:off x="0" y="762000"/>
            <a:ext cx="4495800" cy="342900"/>
          </a:xfrm>
          <a:prstGeom prst="rect">
            <a:avLst/>
          </a:prstGeom>
          <a:solidFill>
            <a:schemeClr val="accent1"/>
          </a:solidFill>
          <a:ln>
            <a:solidFill>
              <a:schemeClr val="accent1"/>
            </a:solidFill>
          </a:ln>
        </p:spPr>
        <p:txBody>
          <a:bodyPr anchor="ctr"/>
          <a:lstStyle>
            <a:lvl1pPr marL="0" indent="0">
              <a:buNone/>
              <a:defRPr sz="1400" b="1">
                <a:solidFill>
                  <a:schemeClr val="bg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483848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6_NEPC main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2597" y="103329"/>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
        <p:nvSpPr>
          <p:cNvPr id="10" name="Content Placeholder 1"/>
          <p:cNvSpPr txBox="1">
            <a:spLocks/>
          </p:cNvSpPr>
          <p:nvPr/>
        </p:nvSpPr>
        <p:spPr>
          <a:xfrm>
            <a:off x="692492" y="922411"/>
            <a:ext cx="7765708" cy="5249789"/>
          </a:xfrm>
          <a:prstGeom prst="round2DiagRect">
            <a:avLst/>
          </a:prstGeom>
          <a:solidFill>
            <a:schemeClr val="accent2">
              <a:lumMod val="20000"/>
              <a:lumOff val="80000"/>
            </a:schemeClr>
          </a:solidFill>
          <a:ln>
            <a:solidFill>
              <a:schemeClr val="accent1"/>
            </a:solidFill>
          </a:ln>
        </p:spPr>
        <p:style>
          <a:lnRef idx="2">
            <a:schemeClr val="accent3"/>
          </a:lnRef>
          <a:fillRef idx="1">
            <a:schemeClr val="lt1"/>
          </a:fillRef>
          <a:effectRef idx="0">
            <a:schemeClr val="accent3"/>
          </a:effectRef>
          <a:fontRef idx="minor">
            <a:schemeClr val="dk1"/>
          </a:fontRef>
        </p:style>
        <p:txBody>
          <a:bodyPr>
            <a:noAutofit/>
          </a:bodyPr>
          <a:lstStyle>
            <a:lvl1pPr marL="233363" indent="-233363" algn="l" defTabSz="914400" rtl="0" eaLnBrk="1" latinLnBrk="0" hangingPunct="1">
              <a:spcBef>
                <a:spcPct val="20000"/>
              </a:spcBef>
              <a:buFont typeface="Arial" pitchFamily="34" charset="0"/>
              <a:buChar char="•"/>
              <a:defRPr sz="1400" b="1" kern="1200">
                <a:solidFill>
                  <a:srgbClr val="002060"/>
                </a:solidFill>
                <a:latin typeface="Verdana" pitchFamily="34" charset="0"/>
                <a:ea typeface="+mn-ea"/>
                <a:cs typeface="+mn-cs"/>
              </a:defRPr>
            </a:lvl1pPr>
            <a:lvl2pPr marL="573088" indent="-231775" algn="l" defTabSz="914400" rtl="0" eaLnBrk="1" latinLnBrk="0" hangingPunct="1">
              <a:spcBef>
                <a:spcPct val="20000"/>
              </a:spcBef>
              <a:buFont typeface="Arial" pitchFamily="34" charset="0"/>
              <a:buChar char="–"/>
              <a:tabLst/>
              <a:defRPr sz="1200" kern="1200">
                <a:solidFill>
                  <a:srgbClr val="4D4E54"/>
                </a:solidFill>
                <a:latin typeface="Verdana" pitchFamily="34" charset="0"/>
                <a:ea typeface="+mn-ea"/>
                <a:cs typeface="+mn-cs"/>
              </a:defRPr>
            </a:lvl2pPr>
            <a:lvl3pPr marL="798513" indent="-233363" algn="l" defTabSz="914400" rtl="0" eaLnBrk="1" latinLnBrk="0" hangingPunct="1">
              <a:spcBef>
                <a:spcPct val="20000"/>
              </a:spcBef>
              <a:buFont typeface="Arial" pitchFamily="34" charset="0"/>
              <a:buChar char="•"/>
              <a:tabLst/>
              <a:defRPr sz="1100" kern="1200">
                <a:solidFill>
                  <a:srgbClr val="4D4E54"/>
                </a:solidFill>
                <a:latin typeface="Verdana" pitchFamily="34" charset="0"/>
                <a:ea typeface="+mn-ea"/>
                <a:cs typeface="+mn-cs"/>
              </a:defRPr>
            </a:lvl3pPr>
            <a:lvl4pPr marL="1033463" indent="-228600" algn="l" defTabSz="914400" rtl="0" eaLnBrk="1" latinLnBrk="0" hangingPunct="1">
              <a:spcBef>
                <a:spcPct val="20000"/>
              </a:spcBef>
              <a:buFont typeface="Arial" pitchFamily="34" charset="0"/>
              <a:buChar char="–"/>
              <a:defRPr sz="900" kern="1200">
                <a:solidFill>
                  <a:srgbClr val="4D4E54"/>
                </a:solidFill>
                <a:latin typeface="Verdana" pitchFamily="34" charset="0"/>
                <a:ea typeface="+mn-ea"/>
                <a:cs typeface="+mn-cs"/>
              </a:defRPr>
            </a:lvl4pPr>
            <a:lvl5pPr marL="1374775" indent="-228600" algn="l" defTabSz="914400" rtl="0" eaLnBrk="1" latinLnBrk="0" hangingPunct="1">
              <a:spcBef>
                <a:spcPct val="20000"/>
              </a:spcBef>
              <a:buFont typeface="Arial" pitchFamily="34" charset="0"/>
              <a:buChar char="»"/>
              <a:defRPr sz="1000" kern="1200">
                <a:solidFill>
                  <a:srgbClr val="4D4E54"/>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lnSpc>
                <a:spcPct val="200000"/>
              </a:lnSpc>
              <a:buNone/>
            </a:pPr>
            <a:endParaRPr lang="en-US" sz="1400" b="1" dirty="0">
              <a:solidFill>
                <a:schemeClr val="tx2"/>
              </a:solidFill>
            </a:endParaRPr>
          </a:p>
        </p:txBody>
      </p:sp>
      <p:sp>
        <p:nvSpPr>
          <p:cNvPr id="13" name="Text Placeholder 17"/>
          <p:cNvSpPr>
            <a:spLocks noGrp="1"/>
          </p:cNvSpPr>
          <p:nvPr>
            <p:ph type="body" sz="quarter" idx="15"/>
          </p:nvPr>
        </p:nvSpPr>
        <p:spPr>
          <a:xfrm>
            <a:off x="692492" y="1143000"/>
            <a:ext cx="7765708" cy="5029200"/>
          </a:xfrm>
          <a:prstGeom prst="rect">
            <a:avLst/>
          </a:prstGeom>
        </p:spPr>
        <p:txBody>
          <a:bodyPr anchor="t"/>
          <a:lstStyle>
            <a:lvl1pPr marL="0" indent="0">
              <a:buFont typeface="Arial" panose="020B0604020202020204" pitchFamily="34" charset="0"/>
              <a:buNone/>
              <a:defRPr sz="14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endParaRPr lang="en-US" dirty="0"/>
          </a:p>
        </p:txBody>
      </p:sp>
    </p:spTree>
    <p:extLst>
      <p:ext uri="{BB962C8B-B14F-4D97-AF65-F5344CB8AC3E}">
        <p14:creationId xmlns:p14="http://schemas.microsoft.com/office/powerpoint/2010/main" val="75586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EPC Divider Page">
    <p:spTree>
      <p:nvGrpSpPr>
        <p:cNvPr id="1" name=""/>
        <p:cNvGrpSpPr/>
        <p:nvPr/>
      </p:nvGrpSpPr>
      <p:grpSpPr>
        <a:xfrm>
          <a:off x="0" y="0"/>
          <a:ext cx="0" cy="0"/>
          <a:chOff x="0" y="0"/>
          <a:chExt cx="0" cy="0"/>
        </a:xfrm>
      </p:grpSpPr>
      <p:sp>
        <p:nvSpPr>
          <p:cNvPr id="17" name="Rectangle 16"/>
          <p:cNvSpPr/>
          <p:nvPr/>
        </p:nvSpPr>
        <p:spPr>
          <a:xfrm>
            <a:off x="0" y="1472899"/>
            <a:ext cx="9144000" cy="343135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720" y="5729917"/>
            <a:ext cx="2030691" cy="379591"/>
          </a:xfrm>
          <a:prstGeom prst="rect">
            <a:avLst/>
          </a:prstGeom>
          <a:noFill/>
        </p:spPr>
        <p:txBody>
          <a:bodyPr wrap="square" rtlCol="0">
            <a:spAutoFit/>
          </a:bodyPr>
          <a:lstStyle/>
          <a:p>
            <a:r>
              <a:rPr lang="en-US" sz="2800" baseline="3000" dirty="0">
                <a:solidFill>
                  <a:srgbClr val="002060"/>
                </a:solidFill>
                <a:latin typeface="Verdana" panose="020B0604030504040204" pitchFamily="34" charset="0"/>
                <a:ea typeface="Verdana" panose="020B0604030504040204" pitchFamily="34" charset="0"/>
                <a:cs typeface="Verdana" panose="020B0604030504040204" pitchFamily="34" charset="0"/>
              </a:rPr>
              <a:t>NEPC, LLC</a:t>
            </a:r>
            <a:endParaRPr lang="en-US" sz="2800" baseline="3000" dirty="0">
              <a:solidFill>
                <a:srgbClr val="002060"/>
              </a:solidFill>
              <a:latin typeface="Verdana" panose="020B0604030504040204" pitchFamily="34" charset="0"/>
            </a:endParaRPr>
          </a:p>
        </p:txBody>
      </p:sp>
      <p:cxnSp>
        <p:nvCxnSpPr>
          <p:cNvPr id="15" name="Straight Connector 14"/>
          <p:cNvCxnSpPr>
            <a:cxnSpLocks/>
          </p:cNvCxnSpPr>
          <p:nvPr/>
        </p:nvCxnSpPr>
        <p:spPr>
          <a:xfrm flipH="1">
            <a:off x="1753386" y="5920509"/>
            <a:ext cx="7390614"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9525" y="1472899"/>
            <a:ext cx="9144000" cy="3431357"/>
            <a:chOff x="0" y="1472899"/>
            <a:chExt cx="9172281" cy="3431357"/>
          </a:xfrm>
        </p:grpSpPr>
        <p:cxnSp>
          <p:nvCxnSpPr>
            <p:cNvPr id="20" name="Straight Connector 19"/>
            <p:cNvCxnSpPr>
              <a:cxnSpLocks/>
            </p:cNvCxnSpPr>
            <p:nvPr/>
          </p:nvCxnSpPr>
          <p:spPr>
            <a:xfrm>
              <a:off x="0" y="4904256"/>
              <a:ext cx="9172281" cy="0"/>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0" y="1472899"/>
              <a:ext cx="9172281" cy="0"/>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grpSp>
      <p:sp>
        <p:nvSpPr>
          <p:cNvPr id="6" name="Title 5"/>
          <p:cNvSpPr>
            <a:spLocks noGrp="1"/>
          </p:cNvSpPr>
          <p:nvPr>
            <p:ph type="title"/>
          </p:nvPr>
        </p:nvSpPr>
        <p:spPr>
          <a:xfrm>
            <a:off x="1600200" y="1504950"/>
            <a:ext cx="5867400" cy="3380256"/>
          </a:xfrm>
          <a:prstGeom prst="rect">
            <a:avLst/>
          </a:prstGeom>
        </p:spPr>
        <p:txBody>
          <a:bodyPr anchor="ctr"/>
          <a:lstStyle>
            <a:lvl1pPr algn="ctr">
              <a:spcBef>
                <a:spcPts val="0"/>
              </a:spcBef>
              <a:defRPr sz="4000" b="1"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07506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_NEPC main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2597" y="103329"/>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
        <p:nvSpPr>
          <p:cNvPr id="10" name="Content Placeholder 1"/>
          <p:cNvSpPr txBox="1">
            <a:spLocks/>
          </p:cNvSpPr>
          <p:nvPr/>
        </p:nvSpPr>
        <p:spPr>
          <a:xfrm>
            <a:off x="692492" y="922411"/>
            <a:ext cx="7765708" cy="5249789"/>
          </a:xfrm>
          <a:prstGeom prst="round2DiagRect">
            <a:avLst/>
          </a:prstGeom>
          <a:solidFill>
            <a:schemeClr val="accent6">
              <a:lumMod val="20000"/>
              <a:lumOff val="80000"/>
            </a:schemeClr>
          </a:solidFill>
          <a:ln>
            <a:solidFill>
              <a:schemeClr val="accent5"/>
            </a:solidFill>
          </a:ln>
        </p:spPr>
        <p:style>
          <a:lnRef idx="2">
            <a:schemeClr val="accent3"/>
          </a:lnRef>
          <a:fillRef idx="1">
            <a:schemeClr val="lt1"/>
          </a:fillRef>
          <a:effectRef idx="0">
            <a:schemeClr val="accent3"/>
          </a:effectRef>
          <a:fontRef idx="minor">
            <a:schemeClr val="dk1"/>
          </a:fontRef>
        </p:style>
        <p:txBody>
          <a:bodyPr>
            <a:noAutofit/>
          </a:bodyPr>
          <a:lstStyle>
            <a:lvl1pPr marL="233363" indent="-233363" algn="l" defTabSz="914400" rtl="0" eaLnBrk="1" latinLnBrk="0" hangingPunct="1">
              <a:spcBef>
                <a:spcPct val="20000"/>
              </a:spcBef>
              <a:buFont typeface="Arial" pitchFamily="34" charset="0"/>
              <a:buChar char="•"/>
              <a:defRPr sz="1400" b="1" kern="1200">
                <a:solidFill>
                  <a:srgbClr val="002060"/>
                </a:solidFill>
                <a:latin typeface="Verdana" pitchFamily="34" charset="0"/>
                <a:ea typeface="+mn-ea"/>
                <a:cs typeface="+mn-cs"/>
              </a:defRPr>
            </a:lvl1pPr>
            <a:lvl2pPr marL="573088" indent="-231775" algn="l" defTabSz="914400" rtl="0" eaLnBrk="1" latinLnBrk="0" hangingPunct="1">
              <a:spcBef>
                <a:spcPct val="20000"/>
              </a:spcBef>
              <a:buFont typeface="Arial" pitchFamily="34" charset="0"/>
              <a:buChar char="–"/>
              <a:tabLst/>
              <a:defRPr sz="1200" kern="1200">
                <a:solidFill>
                  <a:srgbClr val="4D4E54"/>
                </a:solidFill>
                <a:latin typeface="Verdana" pitchFamily="34" charset="0"/>
                <a:ea typeface="+mn-ea"/>
                <a:cs typeface="+mn-cs"/>
              </a:defRPr>
            </a:lvl2pPr>
            <a:lvl3pPr marL="798513" indent="-233363" algn="l" defTabSz="914400" rtl="0" eaLnBrk="1" latinLnBrk="0" hangingPunct="1">
              <a:spcBef>
                <a:spcPct val="20000"/>
              </a:spcBef>
              <a:buFont typeface="Arial" pitchFamily="34" charset="0"/>
              <a:buChar char="•"/>
              <a:tabLst/>
              <a:defRPr sz="1100" kern="1200">
                <a:solidFill>
                  <a:srgbClr val="4D4E54"/>
                </a:solidFill>
                <a:latin typeface="Verdana" pitchFamily="34" charset="0"/>
                <a:ea typeface="+mn-ea"/>
                <a:cs typeface="+mn-cs"/>
              </a:defRPr>
            </a:lvl3pPr>
            <a:lvl4pPr marL="1033463" indent="-228600" algn="l" defTabSz="914400" rtl="0" eaLnBrk="1" latinLnBrk="0" hangingPunct="1">
              <a:spcBef>
                <a:spcPct val="20000"/>
              </a:spcBef>
              <a:buFont typeface="Arial" pitchFamily="34" charset="0"/>
              <a:buChar char="–"/>
              <a:defRPr sz="900" kern="1200">
                <a:solidFill>
                  <a:srgbClr val="4D4E54"/>
                </a:solidFill>
                <a:latin typeface="Verdana" pitchFamily="34" charset="0"/>
                <a:ea typeface="+mn-ea"/>
                <a:cs typeface="+mn-cs"/>
              </a:defRPr>
            </a:lvl4pPr>
            <a:lvl5pPr marL="1374775" indent="-228600" algn="l" defTabSz="914400" rtl="0" eaLnBrk="1" latinLnBrk="0" hangingPunct="1">
              <a:spcBef>
                <a:spcPct val="20000"/>
              </a:spcBef>
              <a:buFont typeface="Arial" pitchFamily="34" charset="0"/>
              <a:buChar char="»"/>
              <a:defRPr sz="1000" kern="1200">
                <a:solidFill>
                  <a:srgbClr val="4D4E54"/>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lnSpc>
                <a:spcPct val="200000"/>
              </a:lnSpc>
              <a:buNone/>
            </a:pPr>
            <a:endParaRPr lang="en-US" sz="1400" b="1" dirty="0">
              <a:solidFill>
                <a:schemeClr val="tx2"/>
              </a:solidFill>
            </a:endParaRPr>
          </a:p>
        </p:txBody>
      </p:sp>
      <p:sp>
        <p:nvSpPr>
          <p:cNvPr id="13" name="Text Placeholder 17"/>
          <p:cNvSpPr>
            <a:spLocks noGrp="1"/>
          </p:cNvSpPr>
          <p:nvPr>
            <p:ph type="body" sz="quarter" idx="15"/>
          </p:nvPr>
        </p:nvSpPr>
        <p:spPr>
          <a:xfrm>
            <a:off x="692492" y="1143000"/>
            <a:ext cx="7765708" cy="5029200"/>
          </a:xfrm>
          <a:prstGeom prst="rect">
            <a:avLst/>
          </a:prstGeom>
        </p:spPr>
        <p:txBody>
          <a:bodyPr anchor="t"/>
          <a:lstStyle>
            <a:lvl1pPr marL="0" indent="0">
              <a:buFont typeface="Arial" panose="020B0604020202020204" pitchFamily="34" charset="0"/>
              <a:buNone/>
              <a:defRPr sz="14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endParaRPr lang="en-US" dirty="0"/>
          </a:p>
        </p:txBody>
      </p:sp>
    </p:spTree>
    <p:extLst>
      <p:ext uri="{BB962C8B-B14F-4D97-AF65-F5344CB8AC3E}">
        <p14:creationId xmlns:p14="http://schemas.microsoft.com/office/powerpoint/2010/main" val="23881456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NEPC Cover Page">
    <p:spTree>
      <p:nvGrpSpPr>
        <p:cNvPr id="1" name=""/>
        <p:cNvGrpSpPr/>
        <p:nvPr/>
      </p:nvGrpSpPr>
      <p:grpSpPr>
        <a:xfrm>
          <a:off x="0" y="0"/>
          <a:ext cx="0" cy="0"/>
          <a:chOff x="0" y="0"/>
          <a:chExt cx="0" cy="0"/>
        </a:xfrm>
      </p:grpSpPr>
      <p:sp>
        <p:nvSpPr>
          <p:cNvPr id="13" name="Rectangle 12"/>
          <p:cNvSpPr/>
          <p:nvPr/>
        </p:nvSpPr>
        <p:spPr>
          <a:xfrm>
            <a:off x="0" y="1447800"/>
            <a:ext cx="9144000" cy="343135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12" name="Text Placeholder 11"/>
          <p:cNvSpPr>
            <a:spLocks noGrp="1"/>
          </p:cNvSpPr>
          <p:nvPr>
            <p:ph type="body" sz="quarter" idx="10" hasCustomPrompt="1"/>
          </p:nvPr>
        </p:nvSpPr>
        <p:spPr>
          <a:xfrm>
            <a:off x="304800" y="2475322"/>
            <a:ext cx="5638800" cy="877478"/>
          </a:xfrm>
          <a:prstGeom prst="rect">
            <a:avLst/>
          </a:prstGeom>
        </p:spPr>
        <p:txBody>
          <a:bodyPr anchor="t">
            <a:noAutofit/>
          </a:bodyPr>
          <a:lstStyle>
            <a:lvl1pPr marL="0" indent="0">
              <a:spcBef>
                <a:spcPts val="576"/>
              </a:spcBef>
              <a:buNone/>
              <a:defRPr sz="2400" b="1" cap="all" baseline="0">
                <a:solidFill>
                  <a:schemeClr val="bg1"/>
                </a:solidFill>
                <a:latin typeface="Verdana" pitchFamily="34" charset="0"/>
                <a:ea typeface="Verdana" pitchFamily="34" charset="0"/>
                <a:cs typeface="Verdana" pitchFamily="34" charset="0"/>
              </a:defRPr>
            </a:lvl1pPr>
            <a:lvl2pPr>
              <a:defRPr sz="1400" b="1" baseline="0">
                <a:solidFill>
                  <a:srgbClr val="000000"/>
                </a:solidFill>
              </a:defRPr>
            </a:lvl2pPr>
            <a:lvl4pPr>
              <a:buNone/>
              <a:defRPr sz="1100" baseline="0">
                <a:solidFill>
                  <a:srgbClr val="4D4E54"/>
                </a:solidFill>
              </a:defRPr>
            </a:lvl4pPr>
          </a:lstStyle>
          <a:p>
            <a:pPr lvl="0"/>
            <a:r>
              <a:rPr lang="en-US" dirty="0"/>
              <a:t>Client Name</a:t>
            </a:r>
          </a:p>
        </p:txBody>
      </p:sp>
      <p:sp>
        <p:nvSpPr>
          <p:cNvPr id="15" name="Text Placeholder 14"/>
          <p:cNvSpPr>
            <a:spLocks noGrp="1"/>
          </p:cNvSpPr>
          <p:nvPr>
            <p:ph type="body" sz="quarter" idx="11" hasCustomPrompt="1"/>
          </p:nvPr>
        </p:nvSpPr>
        <p:spPr>
          <a:xfrm>
            <a:off x="304800" y="1600200"/>
            <a:ext cx="5638800" cy="762000"/>
          </a:xfrm>
          <a:prstGeom prst="rect">
            <a:avLst/>
          </a:prstGeom>
        </p:spPr>
        <p:txBody>
          <a:bodyPr anchor="t">
            <a:noAutofit/>
          </a:bodyPr>
          <a:lstStyle>
            <a:lvl1pPr marL="0" indent="0">
              <a:buNone/>
              <a:defRPr sz="2400" b="1" cap="all" baseline="0">
                <a:solidFill>
                  <a:schemeClr val="accent1"/>
                </a:solidFill>
                <a:latin typeface="Verdana" pitchFamily="34" charset="0"/>
                <a:ea typeface="Verdana" pitchFamily="34" charset="0"/>
                <a:cs typeface="Verdana" pitchFamily="34" charset="0"/>
              </a:defRPr>
            </a:lvl1pPr>
          </a:lstStyle>
          <a:p>
            <a:pPr lvl="0"/>
            <a:r>
              <a:rPr lang="en-US" dirty="0"/>
              <a:t>Project Name</a:t>
            </a:r>
          </a:p>
        </p:txBody>
      </p:sp>
      <p:sp>
        <p:nvSpPr>
          <p:cNvPr id="17" name="Text Placeholder 16"/>
          <p:cNvSpPr>
            <a:spLocks noGrp="1"/>
          </p:cNvSpPr>
          <p:nvPr>
            <p:ph type="body" sz="quarter" idx="12" hasCustomPrompt="1"/>
          </p:nvPr>
        </p:nvSpPr>
        <p:spPr>
          <a:xfrm>
            <a:off x="304800" y="3429000"/>
            <a:ext cx="5638800" cy="304800"/>
          </a:xfrm>
          <a:prstGeom prst="rect">
            <a:avLst/>
          </a:prstGeom>
        </p:spPr>
        <p:txBody>
          <a:bodyPr anchor="ctr">
            <a:noAutofit/>
          </a:bodyPr>
          <a:lstStyle>
            <a:lvl1pPr marL="0" indent="0">
              <a:spcBef>
                <a:spcPts val="576"/>
              </a:spcBef>
              <a:buNone/>
              <a:defRPr sz="1600" b="1">
                <a:solidFill>
                  <a:schemeClr val="bg1"/>
                </a:solidFill>
                <a:latin typeface="Verdana" pitchFamily="34" charset="0"/>
                <a:ea typeface="Verdana" pitchFamily="34" charset="0"/>
                <a:cs typeface="Verdana" pitchFamily="34" charset="0"/>
              </a:defRPr>
            </a:lvl1pPr>
          </a:lstStyle>
          <a:p>
            <a:pPr lvl="0"/>
            <a:r>
              <a:rPr lang="en-US" dirty="0"/>
              <a:t>Month Day, Year</a:t>
            </a:r>
          </a:p>
        </p:txBody>
      </p:sp>
      <p:sp>
        <p:nvSpPr>
          <p:cNvPr id="24" name="Text Placeholder 23"/>
          <p:cNvSpPr>
            <a:spLocks noGrp="1"/>
          </p:cNvSpPr>
          <p:nvPr>
            <p:ph type="body" sz="quarter" idx="13" hasCustomPrompt="1"/>
          </p:nvPr>
        </p:nvSpPr>
        <p:spPr>
          <a:xfrm>
            <a:off x="304800" y="3793272"/>
            <a:ext cx="8382000" cy="609600"/>
          </a:xfrm>
          <a:prstGeom prst="rect">
            <a:avLst/>
          </a:prstGeom>
        </p:spPr>
        <p:txBody>
          <a:bodyPr>
            <a:noAutofit/>
          </a:bodyPr>
          <a:lstStyle>
            <a:lvl1pPr marL="0" indent="0">
              <a:spcBef>
                <a:spcPts val="576"/>
              </a:spcBef>
              <a:buNone/>
              <a:defRPr sz="1600" b="1" baseline="0">
                <a:solidFill>
                  <a:schemeClr val="bg1"/>
                </a:solidFill>
                <a:latin typeface="Verdana" pitchFamily="34" charset="0"/>
                <a:ea typeface="Verdana" pitchFamily="34" charset="0"/>
                <a:cs typeface="Verdana" pitchFamily="34" charset="0"/>
              </a:defRPr>
            </a:lvl1pPr>
          </a:lstStyle>
          <a:p>
            <a:pPr lvl="0"/>
            <a:r>
              <a:rPr lang="en-US" dirty="0"/>
              <a:t>Authors, Title</a:t>
            </a:r>
          </a:p>
        </p:txBody>
      </p:sp>
      <p:sp>
        <p:nvSpPr>
          <p:cNvPr id="28" name="Picture Placeholder 27"/>
          <p:cNvSpPr>
            <a:spLocks noGrp="1"/>
          </p:cNvSpPr>
          <p:nvPr>
            <p:ph type="pic" sz="quarter" idx="14" hasCustomPrompt="1"/>
          </p:nvPr>
        </p:nvSpPr>
        <p:spPr>
          <a:xfrm>
            <a:off x="6477000" y="1676400"/>
            <a:ext cx="2209800" cy="1143000"/>
          </a:xfrm>
          <a:prstGeom prst="rect">
            <a:avLst/>
          </a:prstGeom>
        </p:spPr>
        <p:txBody>
          <a:bodyPr>
            <a:normAutofit/>
          </a:bodyPr>
          <a:lstStyle>
            <a:lvl1pPr marL="0" indent="0">
              <a:buNone/>
              <a:defRPr sz="1000" b="1">
                <a:solidFill>
                  <a:schemeClr val="bg1"/>
                </a:solidFill>
              </a:defRPr>
            </a:lvl1pPr>
          </a:lstStyle>
          <a:p>
            <a:r>
              <a:rPr lang="en-US" dirty="0"/>
              <a:t>Insert Logo Here</a:t>
            </a:r>
          </a:p>
        </p:txBody>
      </p:sp>
      <p:grpSp>
        <p:nvGrpSpPr>
          <p:cNvPr id="14" name="Group 13"/>
          <p:cNvGrpSpPr/>
          <p:nvPr/>
        </p:nvGrpSpPr>
        <p:grpSpPr>
          <a:xfrm>
            <a:off x="-13536" y="1447800"/>
            <a:ext cx="9157536" cy="3439746"/>
            <a:chOff x="-13577" y="1464510"/>
            <a:chExt cx="9185858" cy="3439746"/>
          </a:xfrm>
        </p:grpSpPr>
        <p:cxnSp>
          <p:nvCxnSpPr>
            <p:cNvPr id="16" name="Straight Connector 15"/>
            <p:cNvCxnSpPr>
              <a:cxnSpLocks/>
            </p:cNvCxnSpPr>
            <p:nvPr/>
          </p:nvCxnSpPr>
          <p:spPr>
            <a:xfrm>
              <a:off x="-13577" y="4895867"/>
              <a:ext cx="9185858" cy="8389"/>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flipV="1">
              <a:off x="-13577" y="1464510"/>
              <a:ext cx="9185858" cy="8389"/>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499979" y="5863947"/>
            <a:ext cx="7505068" cy="235962"/>
          </a:xfrm>
          <a:prstGeom prst="rect">
            <a:avLst/>
          </a:prstGeom>
          <a:noFill/>
        </p:spPr>
        <p:txBody>
          <a:bodyPr wrap="none" rtlCol="0">
            <a:spAutoFit/>
          </a:bodyPr>
          <a:lstStyle/>
          <a:p>
            <a:r>
              <a:rPr lang="en-US" sz="1400" baseline="30000" dirty="0">
                <a:solidFill>
                  <a:srgbClr val="837E7E"/>
                </a:solidFill>
                <a:latin typeface="+mn-lt"/>
              </a:rPr>
              <a:t>BOSTON   |   ATLANTA   |   CHARLOTTE   |   CHICAGO   |   DETROIT   |   LAS VEGAS   |   PORTLAND  |   SAN FRANCISCO</a:t>
            </a:r>
          </a:p>
        </p:txBody>
      </p:sp>
      <p:grpSp>
        <p:nvGrpSpPr>
          <p:cNvPr id="20" name="Group 19"/>
          <p:cNvGrpSpPr/>
          <p:nvPr/>
        </p:nvGrpSpPr>
        <p:grpSpPr>
          <a:xfrm>
            <a:off x="458658" y="5483776"/>
            <a:ext cx="994266" cy="873466"/>
            <a:chOff x="1862167" y="5486400"/>
            <a:chExt cx="988291" cy="868218"/>
          </a:xfrm>
        </p:grpSpPr>
        <p:sp>
          <p:nvSpPr>
            <p:cNvPr id="21" name="Rectangle 20"/>
            <p:cNvSpPr/>
            <p:nvPr/>
          </p:nvSpPr>
          <p:spPr>
            <a:xfrm flipV="1">
              <a:off x="1862167" y="5486400"/>
              <a:ext cx="988291" cy="8682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1114" y="5554995"/>
              <a:ext cx="843496" cy="731028"/>
            </a:xfrm>
            <a:prstGeom prst="rect">
              <a:avLst/>
            </a:prstGeom>
          </p:spPr>
        </p:pic>
      </p:grpSp>
    </p:spTree>
    <p:extLst>
      <p:ext uri="{BB962C8B-B14F-4D97-AF65-F5344CB8AC3E}">
        <p14:creationId xmlns:p14="http://schemas.microsoft.com/office/powerpoint/2010/main" val="3785162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NEPC Divider Page">
    <p:spTree>
      <p:nvGrpSpPr>
        <p:cNvPr id="1" name=""/>
        <p:cNvGrpSpPr/>
        <p:nvPr/>
      </p:nvGrpSpPr>
      <p:grpSpPr>
        <a:xfrm>
          <a:off x="0" y="0"/>
          <a:ext cx="0" cy="0"/>
          <a:chOff x="0" y="0"/>
          <a:chExt cx="0" cy="0"/>
        </a:xfrm>
      </p:grpSpPr>
      <p:sp>
        <p:nvSpPr>
          <p:cNvPr id="17" name="Rectangle 16"/>
          <p:cNvSpPr/>
          <p:nvPr/>
        </p:nvSpPr>
        <p:spPr>
          <a:xfrm>
            <a:off x="0" y="1472899"/>
            <a:ext cx="9144000" cy="343135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720" y="5729917"/>
            <a:ext cx="2030691" cy="379591"/>
          </a:xfrm>
          <a:prstGeom prst="rect">
            <a:avLst/>
          </a:prstGeom>
          <a:noFill/>
        </p:spPr>
        <p:txBody>
          <a:bodyPr wrap="square" rtlCol="0">
            <a:spAutoFit/>
          </a:bodyPr>
          <a:lstStyle/>
          <a:p>
            <a:r>
              <a:rPr lang="en-US" sz="2800" baseline="3000" dirty="0">
                <a:solidFill>
                  <a:srgbClr val="002060"/>
                </a:solidFill>
                <a:latin typeface="Verdana" panose="020B0604030504040204" pitchFamily="34" charset="0"/>
                <a:ea typeface="Verdana" panose="020B0604030504040204" pitchFamily="34" charset="0"/>
                <a:cs typeface="Verdana" panose="020B0604030504040204" pitchFamily="34" charset="0"/>
              </a:rPr>
              <a:t>NEPC, LLC</a:t>
            </a:r>
            <a:endParaRPr lang="en-US" sz="2800" baseline="3000" dirty="0">
              <a:solidFill>
                <a:srgbClr val="002060"/>
              </a:solidFill>
              <a:latin typeface="Verdana" panose="020B0604030504040204" pitchFamily="34" charset="0"/>
            </a:endParaRPr>
          </a:p>
        </p:txBody>
      </p:sp>
      <p:cxnSp>
        <p:nvCxnSpPr>
          <p:cNvPr id="15" name="Straight Connector 14"/>
          <p:cNvCxnSpPr>
            <a:cxnSpLocks/>
          </p:cNvCxnSpPr>
          <p:nvPr/>
        </p:nvCxnSpPr>
        <p:spPr>
          <a:xfrm flipH="1">
            <a:off x="1753386" y="5920509"/>
            <a:ext cx="7390614"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9525" y="1472899"/>
            <a:ext cx="9144000" cy="3431357"/>
            <a:chOff x="0" y="1472899"/>
            <a:chExt cx="9172281" cy="3431357"/>
          </a:xfrm>
        </p:grpSpPr>
        <p:cxnSp>
          <p:nvCxnSpPr>
            <p:cNvPr id="20" name="Straight Connector 19"/>
            <p:cNvCxnSpPr>
              <a:cxnSpLocks/>
            </p:cNvCxnSpPr>
            <p:nvPr/>
          </p:nvCxnSpPr>
          <p:spPr>
            <a:xfrm>
              <a:off x="0" y="4904256"/>
              <a:ext cx="9172281" cy="0"/>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0" y="1472899"/>
              <a:ext cx="9172281" cy="0"/>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grpSp>
      <p:sp>
        <p:nvSpPr>
          <p:cNvPr id="6" name="Title 5"/>
          <p:cNvSpPr>
            <a:spLocks noGrp="1"/>
          </p:cNvSpPr>
          <p:nvPr>
            <p:ph type="title"/>
          </p:nvPr>
        </p:nvSpPr>
        <p:spPr>
          <a:xfrm>
            <a:off x="1600200" y="1504950"/>
            <a:ext cx="5867400" cy="3380256"/>
          </a:xfrm>
          <a:prstGeom prst="rect">
            <a:avLst/>
          </a:prstGeom>
        </p:spPr>
        <p:txBody>
          <a:bodyPr anchor="ctr"/>
          <a:lstStyle>
            <a:lvl1pPr algn="ctr">
              <a:spcBef>
                <a:spcPts val="0"/>
              </a:spcBef>
              <a:defRPr sz="4000" b="1"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075067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EPC Table of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71600"/>
            <a:ext cx="7467600" cy="4419600"/>
          </a:xfrm>
          <a:prstGeom prst="rect">
            <a:avLst/>
          </a:prstGeom>
        </p:spPr>
        <p:txBody>
          <a:bodyPr>
            <a:noAutofit/>
          </a:bodyPr>
          <a:lstStyle>
            <a:lvl1pPr marL="233363" indent="-233363">
              <a:buNone/>
              <a:tabLst>
                <a:tab pos="5486400" algn="l"/>
              </a:tabLst>
              <a:defRPr sz="1400" b="1">
                <a:solidFill>
                  <a:srgbClr val="002060"/>
                </a:solidFill>
                <a:latin typeface="Verdana" pitchFamily="34" charset="0"/>
              </a:defRPr>
            </a:lvl1pPr>
            <a:lvl2pPr marL="573088" indent="-231775">
              <a:tabLst>
                <a:tab pos="5032375" algn="l"/>
              </a:tabLst>
              <a:defRPr sz="1400">
                <a:solidFill>
                  <a:srgbClr val="4D4E54"/>
                </a:solidFill>
                <a:latin typeface="Verdana" pitchFamily="34" charset="0"/>
              </a:defRPr>
            </a:lvl2pPr>
            <a:lvl3pPr marL="798513" indent="-233363">
              <a:tabLst>
                <a:tab pos="5032375" algn="l"/>
              </a:tabLst>
              <a:defRPr sz="1200">
                <a:solidFill>
                  <a:srgbClr val="4D4E54"/>
                </a:solidFill>
                <a:latin typeface="Verdana" pitchFamily="34" charset="0"/>
              </a:defRPr>
            </a:lvl3pPr>
            <a:lvl4pPr marL="1033463" indent="-228600">
              <a:tabLst>
                <a:tab pos="5032375" algn="l"/>
              </a:tabLst>
              <a:defRPr sz="10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dirty="0"/>
              <a:t>Click to edit Master text styles	</a:t>
            </a:r>
          </a:p>
        </p:txBody>
      </p:sp>
      <p:sp>
        <p:nvSpPr>
          <p:cNvPr id="7" name="Text Placeholder 6"/>
          <p:cNvSpPr>
            <a:spLocks noGrp="1"/>
          </p:cNvSpPr>
          <p:nvPr>
            <p:ph type="body" sz="quarter" idx="11" hasCustomPrompt="1"/>
          </p:nvPr>
        </p:nvSpPr>
        <p:spPr>
          <a:xfrm>
            <a:off x="5153106" y="990600"/>
            <a:ext cx="2743200" cy="304800"/>
          </a:xfrm>
          <a:prstGeom prst="rect">
            <a:avLst/>
          </a:prstGeom>
        </p:spPr>
        <p:txBody>
          <a:bodyPr>
            <a:noAutofit/>
          </a:bodyPr>
          <a:lstStyle>
            <a:lvl1pPr algn="ctr">
              <a:buNone/>
              <a:defRPr sz="1400" b="1" u="sng">
                <a:solidFill>
                  <a:srgbClr val="002060"/>
                </a:solidFill>
                <a:latin typeface="+mj-lt"/>
              </a:defRPr>
            </a:lvl1pPr>
            <a:lvl5pPr algn="ctr">
              <a:buNone/>
              <a:defRPr/>
            </a:lvl5pPr>
          </a:lstStyle>
          <a:p>
            <a:pPr lvl="0"/>
            <a:r>
              <a:rPr lang="en-US" dirty="0"/>
              <a:t>Tab/Page</a:t>
            </a:r>
          </a:p>
        </p:txBody>
      </p:sp>
      <p:sp>
        <p:nvSpPr>
          <p:cNvPr id="2"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4"/>
          </p:nvPr>
        </p:nvSpPr>
        <p:spPr/>
        <p:txBody>
          <a:bodyPr/>
          <a:lstStyle/>
          <a:p>
            <a:fld id="{B9F459C5-D201-49C9-A701-E5F8CEC6F7D4}" type="slidenum">
              <a:rPr lang="en-US" smtClean="0"/>
              <a:pPr/>
              <a:t>‹#›</a:t>
            </a:fld>
            <a:endParaRPr lang="en-US" dirty="0"/>
          </a:p>
        </p:txBody>
      </p:sp>
      <p:sp>
        <p:nvSpPr>
          <p:cNvPr id="8"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EPC main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8200"/>
            <a:ext cx="7467600" cy="5257800"/>
          </a:xfrm>
          <a:prstGeom prst="rect">
            <a:avLst/>
          </a:prstGeom>
        </p:spPr>
        <p:txBody>
          <a:bodyPr>
            <a:noAutofit/>
          </a:bodyPr>
          <a:lstStyle>
            <a:lvl1pPr marL="233363" indent="-233363">
              <a:defRPr sz="1400" b="1">
                <a:solidFill>
                  <a:srgbClr val="002060"/>
                </a:solidFill>
                <a:latin typeface="Verdana" pitchFamily="34" charset="0"/>
              </a:defRPr>
            </a:lvl1pPr>
            <a:lvl2pPr marL="573088" indent="-231775">
              <a:tabLst/>
              <a:defRPr sz="1200">
                <a:solidFill>
                  <a:srgbClr val="4D4E54"/>
                </a:solidFill>
                <a:latin typeface="Verdana" pitchFamily="34" charset="0"/>
              </a:defRPr>
            </a:lvl2pPr>
            <a:lvl3pPr marL="798513" indent="-233363">
              <a:tabLst/>
              <a:defRPr sz="1100">
                <a:solidFill>
                  <a:srgbClr val="4D4E54"/>
                </a:solidFill>
                <a:latin typeface="Verdana" pitchFamily="34" charset="0"/>
              </a:defRPr>
            </a:lvl3pPr>
            <a:lvl4pPr marL="1033463" indent="-228600">
              <a:defRPr sz="9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itle 1"/>
          <p:cNvSpPr>
            <a:spLocks noGrp="1"/>
          </p:cNvSpPr>
          <p:nvPr>
            <p:ph type="title" hasCustomPrompt="1"/>
          </p:nvPr>
        </p:nvSpPr>
        <p:spPr>
          <a:xfrm>
            <a:off x="362597" y="111421"/>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NEPC main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43200"/>
            <a:ext cx="7467600" cy="3352800"/>
          </a:xfrm>
          <a:prstGeom prst="rect">
            <a:avLst/>
          </a:prstGeom>
        </p:spPr>
        <p:txBody>
          <a:bodyPr>
            <a:noAutofit/>
          </a:bodyPr>
          <a:lstStyle>
            <a:lvl1pPr marL="233363" indent="-233363">
              <a:defRPr sz="1400" b="1">
                <a:solidFill>
                  <a:srgbClr val="002060"/>
                </a:solidFill>
                <a:latin typeface="Verdana" pitchFamily="34" charset="0"/>
              </a:defRPr>
            </a:lvl1pPr>
            <a:lvl2pPr marL="573088" indent="-231775">
              <a:tabLst/>
              <a:defRPr sz="1200">
                <a:solidFill>
                  <a:srgbClr val="4D4E54"/>
                </a:solidFill>
                <a:latin typeface="Verdana" pitchFamily="34" charset="0"/>
              </a:defRPr>
            </a:lvl2pPr>
            <a:lvl3pPr marL="798513" indent="-233363">
              <a:tabLst/>
              <a:defRPr sz="1100">
                <a:solidFill>
                  <a:srgbClr val="4D4E54"/>
                </a:solidFill>
                <a:latin typeface="Verdana" pitchFamily="34" charset="0"/>
              </a:defRPr>
            </a:lvl3pPr>
            <a:lvl4pPr marL="1033463" indent="-228600">
              <a:defRPr sz="9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itle 1"/>
          <p:cNvSpPr>
            <a:spLocks noGrp="1"/>
          </p:cNvSpPr>
          <p:nvPr>
            <p:ph type="title" hasCustomPrompt="1"/>
          </p:nvPr>
        </p:nvSpPr>
        <p:spPr>
          <a:xfrm>
            <a:off x="362597" y="111421"/>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
        <p:nvSpPr>
          <p:cNvPr id="9" name="Content Placeholder 2"/>
          <p:cNvSpPr>
            <a:spLocks noGrp="1"/>
          </p:cNvSpPr>
          <p:nvPr>
            <p:ph idx="13"/>
          </p:nvPr>
        </p:nvSpPr>
        <p:spPr>
          <a:xfrm>
            <a:off x="838200" y="838200"/>
            <a:ext cx="7467600" cy="1524000"/>
          </a:xfrm>
          <a:prstGeom prst="rect">
            <a:avLst/>
          </a:prstGeom>
        </p:spPr>
        <p:txBody>
          <a:bodyPr>
            <a:noAutofit/>
          </a:bodyPr>
          <a:lstStyle>
            <a:lvl1pPr marL="233363" indent="-233363">
              <a:defRPr sz="1400" b="1">
                <a:solidFill>
                  <a:srgbClr val="002060"/>
                </a:solidFill>
                <a:latin typeface="Verdana" pitchFamily="34" charset="0"/>
              </a:defRPr>
            </a:lvl1pPr>
            <a:lvl2pPr marL="573088" indent="-231775">
              <a:tabLst/>
              <a:defRPr sz="1200">
                <a:solidFill>
                  <a:srgbClr val="4D4E54"/>
                </a:solidFill>
                <a:latin typeface="Verdana" pitchFamily="34" charset="0"/>
              </a:defRPr>
            </a:lvl2pPr>
            <a:lvl3pPr marL="798513" indent="-233363">
              <a:tabLst/>
              <a:defRPr sz="1100">
                <a:solidFill>
                  <a:srgbClr val="4D4E54"/>
                </a:solidFill>
                <a:latin typeface="Verdana" pitchFamily="34" charset="0"/>
              </a:defRPr>
            </a:lvl3pPr>
            <a:lvl4pPr marL="1033463" indent="-228600">
              <a:defRPr sz="9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03356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1" name="Rectangle 10"/>
          <p:cNvSpPr/>
          <p:nvPr/>
        </p:nvSpPr>
        <p:spPr>
          <a:xfrm>
            <a:off x="0" y="685800"/>
            <a:ext cx="4495800" cy="3429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rgbClr val="FFFFFF"/>
              </a:solidFill>
            </a:endParaRP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1066800"/>
            <a:ext cx="4035290" cy="52578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19" name="Text Placeholder 18"/>
          <p:cNvSpPr>
            <a:spLocks noGrp="1"/>
          </p:cNvSpPr>
          <p:nvPr>
            <p:ph type="body" sz="quarter" idx="16"/>
          </p:nvPr>
        </p:nvSpPr>
        <p:spPr>
          <a:xfrm>
            <a:off x="0" y="685800"/>
            <a:ext cx="4495800" cy="342900"/>
          </a:xfrm>
          <a:prstGeom prst="rect">
            <a:avLst/>
          </a:prstGeom>
          <a:noFill/>
          <a:ln>
            <a:noFill/>
          </a:ln>
        </p:spPr>
        <p:txBody>
          <a:bodyPr anchor="ctr"/>
          <a:lstStyle>
            <a:lvl1pPr marL="0" indent="0">
              <a:buFontTx/>
              <a:buNone/>
              <a:defRPr sz="1400" b="1">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908913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NEPC main cont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1143000"/>
            <a:ext cx="4035290" cy="51816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17"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8" name="Text Placeholder 18"/>
          <p:cNvSpPr>
            <a:spLocks noGrp="1"/>
          </p:cNvSpPr>
          <p:nvPr>
            <p:ph type="body" sz="quarter" idx="16"/>
          </p:nvPr>
        </p:nvSpPr>
        <p:spPr>
          <a:xfrm>
            <a:off x="0" y="685800"/>
            <a:ext cx="4495800" cy="457200"/>
          </a:xfrm>
          <a:prstGeom prst="rect">
            <a:avLst/>
          </a:prstGeom>
          <a:solidFill>
            <a:schemeClr val="accent1"/>
          </a:solidFill>
          <a:ln>
            <a:solidFill>
              <a:schemeClr val="accent1"/>
            </a:solidFill>
          </a:ln>
        </p:spPr>
        <p:txBody>
          <a:bodyPr anchor="ctr"/>
          <a:lstStyle>
            <a:lvl1pPr marL="0" indent="0">
              <a:spcBef>
                <a:spcPts val="0"/>
              </a:spcBef>
              <a:buFontTx/>
              <a:buNone/>
              <a:defRPr sz="1400" b="1">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9409095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NEPC main cont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1066800"/>
            <a:ext cx="4035290" cy="52578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1" name="Rectangle 10"/>
          <p:cNvSpPr/>
          <p:nvPr/>
        </p:nvSpPr>
        <p:spPr>
          <a:xfrm>
            <a:off x="0" y="685800"/>
            <a:ext cx="4495800" cy="3429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rgbClr val="FFFFFF"/>
              </a:solidFill>
            </a:endParaRPr>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13"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4" name="Text Placeholder 13"/>
          <p:cNvSpPr>
            <a:spLocks noGrp="1"/>
          </p:cNvSpPr>
          <p:nvPr>
            <p:ph type="body" sz="quarter" idx="18"/>
          </p:nvPr>
        </p:nvSpPr>
        <p:spPr>
          <a:xfrm>
            <a:off x="0" y="685800"/>
            <a:ext cx="4492625" cy="342900"/>
          </a:xfrm>
          <a:prstGeom prst="rect">
            <a:avLst/>
          </a:prstGeom>
        </p:spPr>
        <p:txBody>
          <a:bodyPr anchor="ctr"/>
          <a:lstStyle>
            <a:lvl1pPr marL="0" indent="0">
              <a:buFontTx/>
              <a:buNone/>
              <a:defRPr sz="1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846530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EPC main content_1">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690" y="838200"/>
            <a:ext cx="3733800" cy="5257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idx="10"/>
          </p:nvPr>
        </p:nvSpPr>
        <p:spPr>
          <a:xfrm>
            <a:off x="4644890" y="838200"/>
            <a:ext cx="3733800" cy="5257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1"/>
          <p:cNvSpPr>
            <a:spLocks noGrp="1"/>
          </p:cNvSpPr>
          <p:nvPr>
            <p:ph type="title" hasCustomPrompt="1"/>
          </p:nvPr>
        </p:nvSpPr>
        <p:spPr>
          <a:xfrm>
            <a:off x="362597" y="108004"/>
            <a:ext cx="81915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7" name="Slide Number Placeholder 6"/>
          <p:cNvSpPr>
            <a:spLocks noGrp="1"/>
          </p:cNvSpPr>
          <p:nvPr>
            <p:ph type="sldNum" sz="quarter" idx="13"/>
          </p:nvPr>
        </p:nvSpPr>
        <p:spPr/>
        <p:txBody>
          <a:bodyPr/>
          <a:lstStyle/>
          <a:p>
            <a:fld id="{B9F459C5-D201-49C9-A701-E5F8CEC6F7D4}" type="slidenum">
              <a:rPr lang="en-US" smtClean="0"/>
              <a:pPr/>
              <a:t>‹#›</a:t>
            </a:fld>
            <a:endParaRPr lang="en-US" dirty="0"/>
          </a:p>
        </p:txBody>
      </p:sp>
      <p:sp>
        <p:nvSpPr>
          <p:cNvPr id="9"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EPC Table of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71600"/>
            <a:ext cx="7467600" cy="4419600"/>
          </a:xfrm>
          <a:prstGeom prst="rect">
            <a:avLst/>
          </a:prstGeom>
        </p:spPr>
        <p:txBody>
          <a:bodyPr>
            <a:noAutofit/>
          </a:bodyPr>
          <a:lstStyle>
            <a:lvl1pPr marL="233363" indent="-233363">
              <a:buNone/>
              <a:tabLst>
                <a:tab pos="5486400" algn="l"/>
              </a:tabLst>
              <a:defRPr sz="1400" b="1">
                <a:solidFill>
                  <a:srgbClr val="002060"/>
                </a:solidFill>
                <a:latin typeface="Verdana" pitchFamily="34" charset="0"/>
              </a:defRPr>
            </a:lvl1pPr>
            <a:lvl2pPr marL="573088" indent="-231775">
              <a:tabLst>
                <a:tab pos="5032375" algn="l"/>
              </a:tabLst>
              <a:defRPr sz="1400">
                <a:solidFill>
                  <a:srgbClr val="4D4E54"/>
                </a:solidFill>
                <a:latin typeface="Verdana" pitchFamily="34" charset="0"/>
              </a:defRPr>
            </a:lvl2pPr>
            <a:lvl3pPr marL="798513" indent="-233363">
              <a:tabLst>
                <a:tab pos="5032375" algn="l"/>
              </a:tabLst>
              <a:defRPr sz="1200">
                <a:solidFill>
                  <a:srgbClr val="4D4E54"/>
                </a:solidFill>
                <a:latin typeface="Verdana" pitchFamily="34" charset="0"/>
              </a:defRPr>
            </a:lvl3pPr>
            <a:lvl4pPr marL="1033463" indent="-228600">
              <a:tabLst>
                <a:tab pos="5032375" algn="l"/>
              </a:tabLst>
              <a:defRPr sz="10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dirty="0"/>
              <a:t>Click to edit Master text styles	</a:t>
            </a:r>
          </a:p>
        </p:txBody>
      </p:sp>
      <p:sp>
        <p:nvSpPr>
          <p:cNvPr id="7" name="Text Placeholder 6"/>
          <p:cNvSpPr>
            <a:spLocks noGrp="1"/>
          </p:cNvSpPr>
          <p:nvPr>
            <p:ph type="body" sz="quarter" idx="11" hasCustomPrompt="1"/>
          </p:nvPr>
        </p:nvSpPr>
        <p:spPr>
          <a:xfrm>
            <a:off x="5153106" y="990600"/>
            <a:ext cx="2743200" cy="304800"/>
          </a:xfrm>
          <a:prstGeom prst="rect">
            <a:avLst/>
          </a:prstGeom>
        </p:spPr>
        <p:txBody>
          <a:bodyPr>
            <a:noAutofit/>
          </a:bodyPr>
          <a:lstStyle>
            <a:lvl1pPr algn="ctr">
              <a:buNone/>
              <a:defRPr sz="1400" b="1" u="sng">
                <a:solidFill>
                  <a:srgbClr val="002060"/>
                </a:solidFill>
                <a:latin typeface="+mj-lt"/>
              </a:defRPr>
            </a:lvl1pPr>
            <a:lvl5pPr algn="ctr">
              <a:buNone/>
              <a:defRPr/>
            </a:lvl5pPr>
          </a:lstStyle>
          <a:p>
            <a:pPr lvl="0"/>
            <a:r>
              <a:rPr lang="en-US" dirty="0"/>
              <a:t>Tab/Page</a:t>
            </a:r>
          </a:p>
        </p:txBody>
      </p:sp>
      <p:sp>
        <p:nvSpPr>
          <p:cNvPr id="2"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4"/>
          </p:nvPr>
        </p:nvSpPr>
        <p:spPr/>
        <p:txBody>
          <a:bodyPr/>
          <a:lstStyle/>
          <a:p>
            <a:fld id="{B9F459C5-D201-49C9-A701-E5F8CEC6F7D4}" type="slidenum">
              <a:rPr lang="en-US" smtClean="0"/>
              <a:pPr/>
              <a:t>‹#›</a:t>
            </a:fld>
            <a:endParaRPr lang="en-US" dirty="0"/>
          </a:p>
        </p:txBody>
      </p:sp>
      <p:sp>
        <p:nvSpPr>
          <p:cNvPr id="8"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EPC main content 4 quadra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690" y="8382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idx="10"/>
          </p:nvPr>
        </p:nvSpPr>
        <p:spPr>
          <a:xfrm>
            <a:off x="4644890" y="8382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2"/>
          </p:nvPr>
        </p:nvSpPr>
        <p:spPr>
          <a:xfrm>
            <a:off x="758690" y="35814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idx="13"/>
          </p:nvPr>
        </p:nvSpPr>
        <p:spPr>
          <a:xfrm>
            <a:off x="4644890" y="35814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6"/>
          </p:nvPr>
        </p:nvSpPr>
        <p:spPr/>
        <p:txBody>
          <a:bodyPr/>
          <a:lstStyle/>
          <a:p>
            <a:fld id="{B9F459C5-D201-49C9-A701-E5F8CEC6F7D4}" type="slidenum">
              <a:rPr lang="en-US" smtClean="0"/>
              <a:pPr/>
              <a:t>‹#›</a:t>
            </a:fld>
            <a:endParaRPr lang="en-US" dirty="0"/>
          </a:p>
        </p:txBody>
      </p:sp>
      <p:sp>
        <p:nvSpPr>
          <p:cNvPr id="10"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EPC main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62000"/>
            <a:ext cx="76200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idx="11"/>
          </p:nvPr>
        </p:nvSpPr>
        <p:spPr>
          <a:xfrm>
            <a:off x="838200" y="3429000"/>
            <a:ext cx="7620000" cy="2590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7" name="Slide Number Placeholder 6"/>
          <p:cNvSpPr>
            <a:spLocks noGrp="1"/>
          </p:cNvSpPr>
          <p:nvPr>
            <p:ph type="sldNum" sz="quarter" idx="14"/>
          </p:nvPr>
        </p:nvSpPr>
        <p:spPr/>
        <p:txBody>
          <a:bodyPr/>
          <a:lstStyle/>
          <a:p>
            <a:fld id="{B9F459C5-D201-49C9-A701-E5F8CEC6F7D4}" type="slidenum">
              <a:rPr lang="en-US" smtClean="0"/>
              <a:pPr/>
              <a:t>‹#›</a:t>
            </a:fld>
            <a:endParaRPr lang="en-US" dirty="0"/>
          </a:p>
        </p:txBody>
      </p:sp>
      <p:sp>
        <p:nvSpPr>
          <p:cNvPr id="8"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EPC Manager Page 4 Quadrants">
    <p:spTree>
      <p:nvGrpSpPr>
        <p:cNvPr id="1" name=""/>
        <p:cNvGrpSpPr/>
        <p:nvPr/>
      </p:nvGrpSpPr>
      <p:grpSpPr>
        <a:xfrm>
          <a:off x="0" y="0"/>
          <a:ext cx="0" cy="0"/>
          <a:chOff x="0" y="0"/>
          <a:chExt cx="0" cy="0"/>
        </a:xfrm>
      </p:grpSpPr>
      <p:sp>
        <p:nvSpPr>
          <p:cNvPr id="12" name="Content Placeholder 2"/>
          <p:cNvSpPr>
            <a:spLocks noGrp="1"/>
          </p:cNvSpPr>
          <p:nvPr>
            <p:ph idx="1"/>
          </p:nvPr>
        </p:nvSpPr>
        <p:spPr>
          <a:xfrm>
            <a:off x="485720"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5" name="Content Placeholder 2"/>
          <p:cNvSpPr>
            <a:spLocks noGrp="1"/>
          </p:cNvSpPr>
          <p:nvPr>
            <p:ph idx="13"/>
          </p:nvPr>
        </p:nvSpPr>
        <p:spPr>
          <a:xfrm>
            <a:off x="485722"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6" name="Content Placeholder 2"/>
          <p:cNvSpPr>
            <a:spLocks noGrp="1"/>
          </p:cNvSpPr>
          <p:nvPr>
            <p:ph idx="14"/>
          </p:nvPr>
        </p:nvSpPr>
        <p:spPr>
          <a:xfrm>
            <a:off x="4722756" y="1066800"/>
            <a:ext cx="3932237" cy="2286000"/>
          </a:xfrm>
          <a:prstGeom prst="rect">
            <a:avLst/>
          </a:prstGeom>
          <a:ln w="12700">
            <a:solidFill>
              <a:srgbClr val="4D4E54"/>
            </a:solidFill>
          </a:ln>
        </p:spPr>
        <p:txBody>
          <a:bodyPr>
            <a:noAutofit/>
          </a:bodyPr>
          <a:lstStyle>
            <a:lvl1pPr algn="l" defTabSz="914400" rtl="0" eaLnBrk="1" latinLnBrk="0" hangingPunct="1">
              <a:spcBef>
                <a:spcPct val="20000"/>
              </a:spcBef>
              <a:buFont typeface="Arial" pitchFamily="34" charset="0"/>
              <a:defRPr lang="en-US" sz="1100" b="1" kern="1200" dirty="0" smtClean="0">
                <a:solidFill>
                  <a:srgbClr val="002060"/>
                </a:solidFill>
                <a:latin typeface="Verdana" pitchFamily="34" charset="0"/>
                <a:ea typeface="+mn-ea"/>
                <a:cs typeface="+mn-cs"/>
              </a:defRPr>
            </a:lvl1pPr>
            <a:lvl2pPr algn="l" defTabSz="914400" rtl="0" eaLnBrk="1" latinLnBrk="0" hangingPunct="1">
              <a:spcBef>
                <a:spcPct val="20000"/>
              </a:spcBef>
              <a:buFont typeface="Arial" pitchFamily="34" charset="0"/>
              <a:defRPr lang="en-US" sz="1000" kern="1200" dirty="0" smtClean="0">
                <a:solidFill>
                  <a:srgbClr val="4D4E54"/>
                </a:solidFill>
                <a:latin typeface="Verdana" pitchFamily="34" charset="0"/>
                <a:ea typeface="+mn-ea"/>
                <a:cs typeface="+mn-cs"/>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7" name="Content Placeholder 2"/>
          <p:cNvSpPr>
            <a:spLocks noGrp="1"/>
          </p:cNvSpPr>
          <p:nvPr>
            <p:ph idx="15"/>
          </p:nvPr>
        </p:nvSpPr>
        <p:spPr>
          <a:xfrm>
            <a:off x="4722758"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8" name="Content Placeholder 2"/>
          <p:cNvSpPr>
            <a:spLocks noGrp="1"/>
          </p:cNvSpPr>
          <p:nvPr>
            <p:ph idx="16"/>
          </p:nvPr>
        </p:nvSpPr>
        <p:spPr>
          <a:xfrm>
            <a:off x="485718"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9" name="Content Placeholder 2"/>
          <p:cNvSpPr>
            <a:spLocks noGrp="1"/>
          </p:cNvSpPr>
          <p:nvPr>
            <p:ph idx="17"/>
          </p:nvPr>
        </p:nvSpPr>
        <p:spPr>
          <a:xfrm>
            <a:off x="485720"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20" name="Content Placeholder 2"/>
          <p:cNvSpPr>
            <a:spLocks noGrp="1"/>
          </p:cNvSpPr>
          <p:nvPr>
            <p:ph idx="18"/>
          </p:nvPr>
        </p:nvSpPr>
        <p:spPr>
          <a:xfrm>
            <a:off x="4722758"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21" name="Content Placeholder 2"/>
          <p:cNvSpPr>
            <a:spLocks noGrp="1"/>
          </p:cNvSpPr>
          <p:nvPr>
            <p:ph idx="19"/>
          </p:nvPr>
        </p:nvSpPr>
        <p:spPr>
          <a:xfrm>
            <a:off x="4722760"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1" name="Title 1"/>
          <p:cNvSpPr>
            <a:spLocks noGrp="1"/>
          </p:cNvSpPr>
          <p:nvPr>
            <p:ph type="title" hasCustomPrompt="1"/>
          </p:nvPr>
        </p:nvSpPr>
        <p:spPr>
          <a:xfrm>
            <a:off x="362544" y="111421"/>
            <a:ext cx="8229600" cy="422120"/>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lang="en-US" smtClean="0"/>
              <a:pPr/>
              <a:t>‹#›</a:t>
            </a:fld>
            <a:endParaRPr lang="en-US" dirty="0"/>
          </a:p>
        </p:txBody>
      </p:sp>
      <p:sp>
        <p:nvSpPr>
          <p:cNvPr id="13"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EPC Manager Page 2 Box Over Under">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3102" y="1066800"/>
            <a:ext cx="8199438"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73104" y="685800"/>
            <a:ext cx="81994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8" name="Content Placeholder 2"/>
          <p:cNvSpPr>
            <a:spLocks noGrp="1"/>
          </p:cNvSpPr>
          <p:nvPr>
            <p:ph idx="16"/>
          </p:nvPr>
        </p:nvSpPr>
        <p:spPr>
          <a:xfrm>
            <a:off x="473104" y="3886200"/>
            <a:ext cx="8199436"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9" name="Content Placeholder 2"/>
          <p:cNvSpPr>
            <a:spLocks noGrp="1"/>
          </p:cNvSpPr>
          <p:nvPr>
            <p:ph idx="17"/>
          </p:nvPr>
        </p:nvSpPr>
        <p:spPr>
          <a:xfrm>
            <a:off x="473106" y="3505200"/>
            <a:ext cx="8199434"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8"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0"/>
          </p:nvPr>
        </p:nvSpPr>
        <p:spPr/>
        <p:txBody>
          <a:bodyPr/>
          <a:lstStyle/>
          <a:p>
            <a:fld id="{B9F459C5-D201-49C9-A701-E5F8CEC6F7D4}" type="slidenum">
              <a:rPr lang="en-US" smtClean="0"/>
              <a:pPr/>
              <a:t>‹#›</a:t>
            </a:fld>
            <a:endParaRPr lang="en-US" dirty="0"/>
          </a:p>
        </p:txBody>
      </p:sp>
      <p:sp>
        <p:nvSpPr>
          <p:cNvPr id="9"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EPC Manger Page 3 Box Right">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30683"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730684"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1" name="Content Placeholder 2"/>
          <p:cNvSpPr>
            <a:spLocks noGrp="1"/>
          </p:cNvSpPr>
          <p:nvPr>
            <p:ph idx="14"/>
          </p:nvPr>
        </p:nvSpPr>
        <p:spPr>
          <a:xfrm>
            <a:off x="493645"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6" name="Content Placeholder 2"/>
          <p:cNvSpPr>
            <a:spLocks noGrp="1"/>
          </p:cNvSpPr>
          <p:nvPr>
            <p:ph idx="15"/>
          </p:nvPr>
        </p:nvSpPr>
        <p:spPr>
          <a:xfrm>
            <a:off x="493647"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7" name="Content Placeholder 2"/>
          <p:cNvSpPr>
            <a:spLocks noGrp="1"/>
          </p:cNvSpPr>
          <p:nvPr>
            <p:ph idx="16"/>
          </p:nvPr>
        </p:nvSpPr>
        <p:spPr>
          <a:xfrm>
            <a:off x="493647"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8" name="Content Placeholder 2"/>
          <p:cNvSpPr>
            <a:spLocks noGrp="1"/>
          </p:cNvSpPr>
          <p:nvPr>
            <p:ph idx="17"/>
          </p:nvPr>
        </p:nvSpPr>
        <p:spPr>
          <a:xfrm>
            <a:off x="493649"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0" name="Title 1"/>
          <p:cNvSpPr>
            <a:spLocks noGrp="1"/>
          </p:cNvSpPr>
          <p:nvPr>
            <p:ph type="title" hasCustomPrompt="1"/>
          </p:nvPr>
        </p:nvSpPr>
        <p:spPr>
          <a:xfrm>
            <a:off x="362597" y="104775"/>
            <a:ext cx="8229600" cy="428625"/>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br>
              <a:rPr lang="en-US" dirty="0"/>
            </a:br>
            <a:endParaRPr lang="en-US" dirty="0"/>
          </a:p>
        </p:txBody>
      </p:sp>
      <p:sp>
        <p:nvSpPr>
          <p:cNvPr id="4" name="Slide Number Placeholder 3"/>
          <p:cNvSpPr>
            <a:spLocks noGrp="1"/>
          </p:cNvSpPr>
          <p:nvPr>
            <p:ph type="sldNum" sz="quarter" idx="20"/>
          </p:nvPr>
        </p:nvSpPr>
        <p:spPr/>
        <p:txBody>
          <a:bodyPr/>
          <a:lstStyle/>
          <a:p>
            <a:fld id="{B9F459C5-D201-49C9-A701-E5F8CEC6F7D4}" type="slidenum">
              <a:rPr lang="en-US" smtClean="0"/>
              <a:pPr/>
              <a:t>‹#›</a:t>
            </a:fld>
            <a:endParaRPr lang="en-US" dirty="0"/>
          </a:p>
        </p:txBody>
      </p:sp>
      <p:sp>
        <p:nvSpPr>
          <p:cNvPr id="13"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EPC Manger Page 3 Box Left">
    <p:spTree>
      <p:nvGrpSpPr>
        <p:cNvPr id="1" name=""/>
        <p:cNvGrpSpPr/>
        <p:nvPr/>
      </p:nvGrpSpPr>
      <p:grpSpPr>
        <a:xfrm>
          <a:off x="0" y="0"/>
          <a:ext cx="0" cy="0"/>
          <a:chOff x="0" y="0"/>
          <a:chExt cx="0" cy="0"/>
        </a:xfrm>
      </p:grpSpPr>
      <p:sp>
        <p:nvSpPr>
          <p:cNvPr id="12" name="Content Placeholder 2"/>
          <p:cNvSpPr>
            <a:spLocks noGrp="1"/>
          </p:cNvSpPr>
          <p:nvPr>
            <p:ph idx="1"/>
          </p:nvPr>
        </p:nvSpPr>
        <p:spPr>
          <a:xfrm>
            <a:off x="493645"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93647"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3" name="Content Placeholder 2"/>
          <p:cNvSpPr>
            <a:spLocks noGrp="1"/>
          </p:cNvSpPr>
          <p:nvPr>
            <p:ph idx="14"/>
          </p:nvPr>
        </p:nvSpPr>
        <p:spPr>
          <a:xfrm>
            <a:off x="4730681"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4" name="Content Placeholder 2"/>
          <p:cNvSpPr>
            <a:spLocks noGrp="1"/>
          </p:cNvSpPr>
          <p:nvPr>
            <p:ph idx="15"/>
          </p:nvPr>
        </p:nvSpPr>
        <p:spPr>
          <a:xfrm>
            <a:off x="4730683"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22" name="Content Placeholder 2"/>
          <p:cNvSpPr>
            <a:spLocks noGrp="1"/>
          </p:cNvSpPr>
          <p:nvPr>
            <p:ph idx="18"/>
          </p:nvPr>
        </p:nvSpPr>
        <p:spPr>
          <a:xfrm>
            <a:off x="4730683"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23" name="Content Placeholder 2"/>
          <p:cNvSpPr>
            <a:spLocks noGrp="1"/>
          </p:cNvSpPr>
          <p:nvPr>
            <p:ph idx="19"/>
          </p:nvPr>
        </p:nvSpPr>
        <p:spPr>
          <a:xfrm>
            <a:off x="4730685"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0" name="Title 1"/>
          <p:cNvSpPr>
            <a:spLocks noGrp="1"/>
          </p:cNvSpPr>
          <p:nvPr>
            <p:ph type="title" hasCustomPrompt="1"/>
          </p:nvPr>
        </p:nvSpPr>
        <p:spPr>
          <a:xfrm>
            <a:off x="362598" y="104775"/>
            <a:ext cx="8334374"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lang="en-US" smtClean="0"/>
              <a:pPr/>
              <a:t>‹#›</a:t>
            </a:fld>
            <a:endParaRPr lang="en-US" dirty="0"/>
          </a:p>
        </p:txBody>
      </p:sp>
      <p:sp>
        <p:nvSpPr>
          <p:cNvPr id="11"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EPC Manger Page 3 Box Top">
    <p:spTree>
      <p:nvGrpSpPr>
        <p:cNvPr id="1" name=""/>
        <p:cNvGrpSpPr/>
        <p:nvPr/>
      </p:nvGrpSpPr>
      <p:grpSpPr>
        <a:xfrm>
          <a:off x="0" y="0"/>
          <a:ext cx="0" cy="0"/>
          <a:chOff x="0" y="0"/>
          <a:chExt cx="0" cy="0"/>
        </a:xfrm>
      </p:grpSpPr>
      <p:sp>
        <p:nvSpPr>
          <p:cNvPr id="12" name="Content Placeholder 2"/>
          <p:cNvSpPr>
            <a:spLocks noGrp="1"/>
          </p:cNvSpPr>
          <p:nvPr>
            <p:ph idx="1"/>
          </p:nvPr>
        </p:nvSpPr>
        <p:spPr>
          <a:xfrm>
            <a:off x="493645" y="1066800"/>
            <a:ext cx="8161842"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93646" y="685800"/>
            <a:ext cx="8161839"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9" name="Content Placeholder 2"/>
          <p:cNvSpPr>
            <a:spLocks noGrp="1"/>
          </p:cNvSpPr>
          <p:nvPr>
            <p:ph idx="16"/>
          </p:nvPr>
        </p:nvSpPr>
        <p:spPr>
          <a:xfrm>
            <a:off x="493647"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0" name="Content Placeholder 2"/>
          <p:cNvSpPr>
            <a:spLocks noGrp="1"/>
          </p:cNvSpPr>
          <p:nvPr>
            <p:ph idx="17"/>
          </p:nvPr>
        </p:nvSpPr>
        <p:spPr>
          <a:xfrm>
            <a:off x="493649"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1" name="Content Placeholder 2"/>
          <p:cNvSpPr>
            <a:spLocks noGrp="1"/>
          </p:cNvSpPr>
          <p:nvPr>
            <p:ph idx="18"/>
          </p:nvPr>
        </p:nvSpPr>
        <p:spPr>
          <a:xfrm>
            <a:off x="4723249"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3" name="Content Placeholder 2"/>
          <p:cNvSpPr>
            <a:spLocks noGrp="1"/>
          </p:cNvSpPr>
          <p:nvPr>
            <p:ph idx="19"/>
          </p:nvPr>
        </p:nvSpPr>
        <p:spPr>
          <a:xfrm>
            <a:off x="4723251"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6" name="Title 1"/>
          <p:cNvSpPr>
            <a:spLocks noGrp="1"/>
          </p:cNvSpPr>
          <p:nvPr>
            <p:ph type="title" hasCustomPrompt="1"/>
          </p:nvPr>
        </p:nvSpPr>
        <p:spPr>
          <a:xfrm>
            <a:off x="36259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lang="en-US" smtClean="0"/>
              <a:pPr/>
              <a:t>‹#›</a:t>
            </a:fld>
            <a:endParaRPr lang="en-US" dirty="0"/>
          </a:p>
        </p:txBody>
      </p:sp>
      <p:sp>
        <p:nvSpPr>
          <p:cNvPr id="14"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EPC Manger Page 3 Box Bottom">
    <p:spTree>
      <p:nvGrpSpPr>
        <p:cNvPr id="1" name=""/>
        <p:cNvGrpSpPr/>
        <p:nvPr/>
      </p:nvGrpSpPr>
      <p:grpSpPr>
        <a:xfrm>
          <a:off x="0" y="0"/>
          <a:ext cx="0" cy="0"/>
          <a:chOff x="0" y="0"/>
          <a:chExt cx="0" cy="0"/>
        </a:xfrm>
      </p:grpSpPr>
      <p:sp>
        <p:nvSpPr>
          <p:cNvPr id="18" name="Content Placeholder 2"/>
          <p:cNvSpPr>
            <a:spLocks noGrp="1"/>
          </p:cNvSpPr>
          <p:nvPr>
            <p:ph idx="16"/>
          </p:nvPr>
        </p:nvSpPr>
        <p:spPr>
          <a:xfrm>
            <a:off x="481055" y="3886200"/>
            <a:ext cx="8169700"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9" name="Content Placeholder 2"/>
          <p:cNvSpPr>
            <a:spLocks noGrp="1"/>
          </p:cNvSpPr>
          <p:nvPr>
            <p:ph idx="17"/>
          </p:nvPr>
        </p:nvSpPr>
        <p:spPr>
          <a:xfrm>
            <a:off x="481057" y="3505200"/>
            <a:ext cx="8169698"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9" name="Content Placeholder 2"/>
          <p:cNvSpPr>
            <a:spLocks noGrp="1"/>
          </p:cNvSpPr>
          <p:nvPr>
            <p:ph idx="1"/>
          </p:nvPr>
        </p:nvSpPr>
        <p:spPr>
          <a:xfrm>
            <a:off x="481053"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0" name="Content Placeholder 2"/>
          <p:cNvSpPr>
            <a:spLocks noGrp="1"/>
          </p:cNvSpPr>
          <p:nvPr>
            <p:ph idx="13"/>
          </p:nvPr>
        </p:nvSpPr>
        <p:spPr>
          <a:xfrm>
            <a:off x="481055"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1" name="Content Placeholder 2"/>
          <p:cNvSpPr>
            <a:spLocks noGrp="1"/>
          </p:cNvSpPr>
          <p:nvPr>
            <p:ph idx="14"/>
          </p:nvPr>
        </p:nvSpPr>
        <p:spPr>
          <a:xfrm>
            <a:off x="4718517"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3" name="Content Placeholder 2"/>
          <p:cNvSpPr>
            <a:spLocks noGrp="1"/>
          </p:cNvSpPr>
          <p:nvPr>
            <p:ph idx="15"/>
          </p:nvPr>
        </p:nvSpPr>
        <p:spPr>
          <a:xfrm>
            <a:off x="4718519"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4" name="Title 1"/>
          <p:cNvSpPr>
            <a:spLocks noGrp="1"/>
          </p:cNvSpPr>
          <p:nvPr>
            <p:ph type="title" hasCustomPrompt="1"/>
          </p:nvPr>
        </p:nvSpPr>
        <p:spPr>
          <a:xfrm>
            <a:off x="36259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0"/>
          </p:nvPr>
        </p:nvSpPr>
        <p:spPr/>
        <p:txBody>
          <a:bodyPr/>
          <a:lstStyle/>
          <a:p>
            <a:fld id="{B9F459C5-D201-49C9-A701-E5F8CEC6F7D4}" type="slidenum">
              <a:rPr lang="en-US" smtClean="0"/>
              <a:pPr/>
              <a:t>‹#›</a:t>
            </a:fld>
            <a:endParaRPr lang="en-US" dirty="0"/>
          </a:p>
        </p:txBody>
      </p:sp>
      <p:sp>
        <p:nvSpPr>
          <p:cNvPr id="12"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EPC Manager Page 2 Box Side by Side">
    <p:spTree>
      <p:nvGrpSpPr>
        <p:cNvPr id="1" name=""/>
        <p:cNvGrpSpPr/>
        <p:nvPr/>
      </p:nvGrpSpPr>
      <p:grpSpPr>
        <a:xfrm>
          <a:off x="0" y="0"/>
          <a:ext cx="0" cy="0"/>
          <a:chOff x="0" y="0"/>
          <a:chExt cx="0" cy="0"/>
        </a:xfrm>
      </p:grpSpPr>
      <p:sp>
        <p:nvSpPr>
          <p:cNvPr id="12" name="Content Placeholder 2"/>
          <p:cNvSpPr>
            <a:spLocks noGrp="1"/>
          </p:cNvSpPr>
          <p:nvPr>
            <p:ph idx="1"/>
          </p:nvPr>
        </p:nvSpPr>
        <p:spPr>
          <a:xfrm>
            <a:off x="489004"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89006"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6" name="Content Placeholder 2"/>
          <p:cNvSpPr>
            <a:spLocks noGrp="1"/>
          </p:cNvSpPr>
          <p:nvPr>
            <p:ph idx="14"/>
          </p:nvPr>
        </p:nvSpPr>
        <p:spPr>
          <a:xfrm>
            <a:off x="4726468"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7" name="Content Placeholder 2"/>
          <p:cNvSpPr>
            <a:spLocks noGrp="1"/>
          </p:cNvSpPr>
          <p:nvPr>
            <p:ph idx="15"/>
          </p:nvPr>
        </p:nvSpPr>
        <p:spPr>
          <a:xfrm>
            <a:off x="4726470"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8" name="Title 1"/>
          <p:cNvSpPr>
            <a:spLocks noGrp="1"/>
          </p:cNvSpPr>
          <p:nvPr>
            <p:ph type="title" hasCustomPrompt="1"/>
          </p:nvPr>
        </p:nvSpPr>
        <p:spPr>
          <a:xfrm>
            <a:off x="36495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18"/>
          </p:nvPr>
        </p:nvSpPr>
        <p:spPr/>
        <p:txBody>
          <a:bodyPr/>
          <a:lstStyle/>
          <a:p>
            <a:fld id="{B9F459C5-D201-49C9-A701-E5F8CEC6F7D4}" type="slidenum">
              <a:rPr lang="en-US" smtClean="0"/>
              <a:pPr/>
              <a:t>‹#›</a:t>
            </a:fld>
            <a:endParaRPr lang="en-US" dirty="0"/>
          </a:p>
        </p:txBody>
      </p:sp>
      <p:sp>
        <p:nvSpPr>
          <p:cNvPr id="11"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5_NEPC main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2597" y="103329"/>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
        <p:nvSpPr>
          <p:cNvPr id="8" name="Content Placeholder 1"/>
          <p:cNvSpPr txBox="1">
            <a:spLocks/>
          </p:cNvSpPr>
          <p:nvPr/>
        </p:nvSpPr>
        <p:spPr>
          <a:xfrm>
            <a:off x="540092" y="3295650"/>
            <a:ext cx="7232308" cy="2876550"/>
          </a:xfrm>
          <a:prstGeom prst="round2DiagRect">
            <a:avLst/>
          </a:prstGeom>
          <a:solidFill>
            <a:schemeClr val="accent2">
              <a:lumMod val="20000"/>
              <a:lumOff val="80000"/>
            </a:schemeClr>
          </a:solidFill>
          <a:ln>
            <a:solidFill>
              <a:schemeClr val="accent1"/>
            </a:solidFill>
          </a:ln>
        </p:spPr>
        <p:style>
          <a:lnRef idx="2">
            <a:schemeClr val="accent3"/>
          </a:lnRef>
          <a:fillRef idx="1">
            <a:schemeClr val="lt1"/>
          </a:fillRef>
          <a:effectRef idx="0">
            <a:schemeClr val="accent3"/>
          </a:effectRef>
          <a:fontRef idx="minor">
            <a:schemeClr val="dk1"/>
          </a:fontRef>
        </p:style>
        <p:txBody>
          <a:bodyPr>
            <a:noAutofit/>
          </a:bodyPr>
          <a:lstStyle>
            <a:lvl1pPr marL="233363" indent="-233363" algn="l" defTabSz="914400" rtl="0" eaLnBrk="1" latinLnBrk="0" hangingPunct="1">
              <a:spcBef>
                <a:spcPct val="20000"/>
              </a:spcBef>
              <a:buFont typeface="Arial" pitchFamily="34" charset="0"/>
              <a:buChar char="•"/>
              <a:defRPr sz="1400" b="1" kern="1200">
                <a:solidFill>
                  <a:srgbClr val="002060"/>
                </a:solidFill>
                <a:latin typeface="Verdana" pitchFamily="34" charset="0"/>
                <a:ea typeface="+mn-ea"/>
                <a:cs typeface="+mn-cs"/>
              </a:defRPr>
            </a:lvl1pPr>
            <a:lvl2pPr marL="573088" indent="-231775" algn="l" defTabSz="914400" rtl="0" eaLnBrk="1" latinLnBrk="0" hangingPunct="1">
              <a:spcBef>
                <a:spcPct val="20000"/>
              </a:spcBef>
              <a:buFont typeface="Arial" pitchFamily="34" charset="0"/>
              <a:buChar char="–"/>
              <a:tabLst/>
              <a:defRPr sz="1200" kern="1200">
                <a:solidFill>
                  <a:srgbClr val="4D4E54"/>
                </a:solidFill>
                <a:latin typeface="Verdana" pitchFamily="34" charset="0"/>
                <a:ea typeface="+mn-ea"/>
                <a:cs typeface="+mn-cs"/>
              </a:defRPr>
            </a:lvl2pPr>
            <a:lvl3pPr marL="798513" indent="-233363" algn="l" defTabSz="914400" rtl="0" eaLnBrk="1" latinLnBrk="0" hangingPunct="1">
              <a:spcBef>
                <a:spcPct val="20000"/>
              </a:spcBef>
              <a:buFont typeface="Arial" pitchFamily="34" charset="0"/>
              <a:buChar char="•"/>
              <a:tabLst/>
              <a:defRPr sz="1100" kern="1200">
                <a:solidFill>
                  <a:srgbClr val="4D4E54"/>
                </a:solidFill>
                <a:latin typeface="Verdana" pitchFamily="34" charset="0"/>
                <a:ea typeface="+mn-ea"/>
                <a:cs typeface="+mn-cs"/>
              </a:defRPr>
            </a:lvl3pPr>
            <a:lvl4pPr marL="1033463" indent="-228600" algn="l" defTabSz="914400" rtl="0" eaLnBrk="1" latinLnBrk="0" hangingPunct="1">
              <a:spcBef>
                <a:spcPct val="20000"/>
              </a:spcBef>
              <a:buFont typeface="Arial" pitchFamily="34" charset="0"/>
              <a:buChar char="–"/>
              <a:defRPr sz="900" kern="1200">
                <a:solidFill>
                  <a:srgbClr val="4D4E54"/>
                </a:solidFill>
                <a:latin typeface="Verdana" pitchFamily="34" charset="0"/>
                <a:ea typeface="+mn-ea"/>
                <a:cs typeface="+mn-cs"/>
              </a:defRPr>
            </a:lvl4pPr>
            <a:lvl5pPr marL="1374775" indent="-228600" algn="l" defTabSz="914400" rtl="0" eaLnBrk="1" latinLnBrk="0" hangingPunct="1">
              <a:spcBef>
                <a:spcPct val="20000"/>
              </a:spcBef>
              <a:buFont typeface="Arial" pitchFamily="34" charset="0"/>
              <a:buChar char="»"/>
              <a:defRPr sz="1000" kern="1200">
                <a:solidFill>
                  <a:srgbClr val="4D4E54"/>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lgn="l">
              <a:lnSpc>
                <a:spcPct val="200000"/>
              </a:lnSpc>
            </a:pPr>
            <a:endParaRPr lang="en-US" sz="1400" b="1" dirty="0">
              <a:solidFill>
                <a:schemeClr val="tx2"/>
              </a:solidFill>
            </a:endParaRPr>
          </a:p>
        </p:txBody>
      </p:sp>
      <p:sp>
        <p:nvSpPr>
          <p:cNvPr id="10" name="Content Placeholder 1"/>
          <p:cNvSpPr txBox="1">
            <a:spLocks/>
          </p:cNvSpPr>
          <p:nvPr/>
        </p:nvSpPr>
        <p:spPr>
          <a:xfrm>
            <a:off x="540092" y="922411"/>
            <a:ext cx="7232308" cy="1973189"/>
          </a:xfrm>
          <a:prstGeom prst="round2DiagRect">
            <a:avLst/>
          </a:prstGeom>
          <a:solidFill>
            <a:schemeClr val="accent3">
              <a:lumMod val="10000"/>
              <a:lumOff val="90000"/>
            </a:schemeClr>
          </a:solidFill>
          <a:ln>
            <a:solidFill>
              <a:schemeClr val="tx2"/>
            </a:solidFill>
          </a:ln>
        </p:spPr>
        <p:style>
          <a:lnRef idx="2">
            <a:schemeClr val="accent3"/>
          </a:lnRef>
          <a:fillRef idx="1">
            <a:schemeClr val="lt1"/>
          </a:fillRef>
          <a:effectRef idx="0">
            <a:schemeClr val="accent3"/>
          </a:effectRef>
          <a:fontRef idx="minor">
            <a:schemeClr val="dk1"/>
          </a:fontRef>
        </p:style>
        <p:txBody>
          <a:bodyPr>
            <a:noAutofit/>
          </a:bodyPr>
          <a:lstStyle>
            <a:lvl1pPr marL="233363" indent="-233363" algn="l" defTabSz="914400" rtl="0" eaLnBrk="1" latinLnBrk="0" hangingPunct="1">
              <a:spcBef>
                <a:spcPct val="20000"/>
              </a:spcBef>
              <a:buFont typeface="Arial" pitchFamily="34" charset="0"/>
              <a:buChar char="•"/>
              <a:defRPr sz="1400" b="1" kern="1200">
                <a:solidFill>
                  <a:srgbClr val="002060"/>
                </a:solidFill>
                <a:latin typeface="Verdana" pitchFamily="34" charset="0"/>
                <a:ea typeface="+mn-ea"/>
                <a:cs typeface="+mn-cs"/>
              </a:defRPr>
            </a:lvl1pPr>
            <a:lvl2pPr marL="573088" indent="-231775" algn="l" defTabSz="914400" rtl="0" eaLnBrk="1" latinLnBrk="0" hangingPunct="1">
              <a:spcBef>
                <a:spcPct val="20000"/>
              </a:spcBef>
              <a:buFont typeface="Arial" pitchFamily="34" charset="0"/>
              <a:buChar char="–"/>
              <a:tabLst/>
              <a:defRPr sz="1200" kern="1200">
                <a:solidFill>
                  <a:srgbClr val="4D4E54"/>
                </a:solidFill>
                <a:latin typeface="Verdana" pitchFamily="34" charset="0"/>
                <a:ea typeface="+mn-ea"/>
                <a:cs typeface="+mn-cs"/>
              </a:defRPr>
            </a:lvl2pPr>
            <a:lvl3pPr marL="798513" indent="-233363" algn="l" defTabSz="914400" rtl="0" eaLnBrk="1" latinLnBrk="0" hangingPunct="1">
              <a:spcBef>
                <a:spcPct val="20000"/>
              </a:spcBef>
              <a:buFont typeface="Arial" pitchFamily="34" charset="0"/>
              <a:buChar char="•"/>
              <a:tabLst/>
              <a:defRPr sz="1100" kern="1200">
                <a:solidFill>
                  <a:srgbClr val="4D4E54"/>
                </a:solidFill>
                <a:latin typeface="Verdana" pitchFamily="34" charset="0"/>
                <a:ea typeface="+mn-ea"/>
                <a:cs typeface="+mn-cs"/>
              </a:defRPr>
            </a:lvl3pPr>
            <a:lvl4pPr marL="1033463" indent="-228600" algn="l" defTabSz="914400" rtl="0" eaLnBrk="1" latinLnBrk="0" hangingPunct="1">
              <a:spcBef>
                <a:spcPct val="20000"/>
              </a:spcBef>
              <a:buFont typeface="Arial" pitchFamily="34" charset="0"/>
              <a:buChar char="–"/>
              <a:defRPr sz="900" kern="1200">
                <a:solidFill>
                  <a:srgbClr val="4D4E54"/>
                </a:solidFill>
                <a:latin typeface="Verdana" pitchFamily="34" charset="0"/>
                <a:ea typeface="+mn-ea"/>
                <a:cs typeface="+mn-cs"/>
              </a:defRPr>
            </a:lvl4pPr>
            <a:lvl5pPr marL="1374775" indent="-228600" algn="l" defTabSz="914400" rtl="0" eaLnBrk="1" latinLnBrk="0" hangingPunct="1">
              <a:spcBef>
                <a:spcPct val="20000"/>
              </a:spcBef>
              <a:buFont typeface="Arial" pitchFamily="34" charset="0"/>
              <a:buChar char="»"/>
              <a:defRPr sz="1000" kern="1200">
                <a:solidFill>
                  <a:srgbClr val="4D4E54"/>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lnSpc>
                <a:spcPct val="200000"/>
              </a:lnSpc>
              <a:buNone/>
            </a:pPr>
            <a:endParaRPr lang="en-US" sz="1400" b="1" dirty="0">
              <a:solidFill>
                <a:schemeClr val="tx2"/>
              </a:solidFill>
            </a:endParaRPr>
          </a:p>
        </p:txBody>
      </p:sp>
      <p:sp>
        <p:nvSpPr>
          <p:cNvPr id="12" name="Text Placeholder 17"/>
          <p:cNvSpPr>
            <a:spLocks noGrp="1"/>
          </p:cNvSpPr>
          <p:nvPr>
            <p:ph type="body" sz="quarter" idx="14"/>
          </p:nvPr>
        </p:nvSpPr>
        <p:spPr>
          <a:xfrm>
            <a:off x="-1349" y="3116782"/>
            <a:ext cx="4495800" cy="342900"/>
          </a:xfrm>
          <a:prstGeom prst="rect">
            <a:avLst/>
          </a:prstGeom>
          <a:solidFill>
            <a:schemeClr val="accent1"/>
          </a:solidFill>
          <a:ln>
            <a:solidFill>
              <a:schemeClr val="accent1"/>
            </a:solidFill>
          </a:ln>
        </p:spPr>
        <p:txBody>
          <a:bodyPr anchor="ctr"/>
          <a:lstStyle>
            <a:lvl1pPr marL="0" indent="0">
              <a:buNone/>
              <a:defRPr sz="1400" b="1">
                <a:solidFill>
                  <a:schemeClr val="bg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dirty="0"/>
              <a:t>Click to edit Master text styles</a:t>
            </a:r>
          </a:p>
        </p:txBody>
      </p:sp>
      <p:sp>
        <p:nvSpPr>
          <p:cNvPr id="13" name="Text Placeholder 17"/>
          <p:cNvSpPr>
            <a:spLocks noGrp="1"/>
          </p:cNvSpPr>
          <p:nvPr>
            <p:ph type="body" sz="quarter" idx="15"/>
          </p:nvPr>
        </p:nvSpPr>
        <p:spPr>
          <a:xfrm>
            <a:off x="540092" y="1143000"/>
            <a:ext cx="7211800" cy="1752600"/>
          </a:xfrm>
          <a:prstGeom prst="rect">
            <a:avLst/>
          </a:prstGeom>
        </p:spPr>
        <p:txBody>
          <a:bodyPr anchor="t"/>
          <a:lstStyle>
            <a:lvl1pPr marL="0" indent="0">
              <a:buFont typeface="Arial" panose="020B0604020202020204" pitchFamily="34" charset="0"/>
              <a:buNone/>
              <a:defRPr sz="14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endParaRPr lang="en-US" dirty="0"/>
          </a:p>
        </p:txBody>
      </p:sp>
      <p:sp>
        <p:nvSpPr>
          <p:cNvPr id="14" name="Text Placeholder 17"/>
          <p:cNvSpPr>
            <a:spLocks noGrp="1"/>
          </p:cNvSpPr>
          <p:nvPr>
            <p:ph type="body" sz="quarter" idx="16"/>
          </p:nvPr>
        </p:nvSpPr>
        <p:spPr>
          <a:xfrm>
            <a:off x="540092" y="3505200"/>
            <a:ext cx="7211800" cy="2667000"/>
          </a:xfrm>
          <a:prstGeom prst="rect">
            <a:avLst/>
          </a:prstGeom>
        </p:spPr>
        <p:txBody>
          <a:bodyPr anchor="t"/>
          <a:lstStyle>
            <a:lvl1pPr marL="0" indent="0">
              <a:buFont typeface="Arial" panose="020B0604020202020204" pitchFamily="34" charset="0"/>
              <a:buNone/>
              <a:defRPr sz="1400" b="1">
                <a:solidFill>
                  <a:schemeClr val="tx2"/>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endParaRPr lang="en-US" dirty="0"/>
          </a:p>
          <a:p>
            <a:pPr lvl="0"/>
            <a:endParaRPr lang="en-US" dirty="0"/>
          </a:p>
        </p:txBody>
      </p:sp>
      <p:sp>
        <p:nvSpPr>
          <p:cNvPr id="15" name="Text Placeholder 17"/>
          <p:cNvSpPr>
            <a:spLocks noGrp="1"/>
          </p:cNvSpPr>
          <p:nvPr>
            <p:ph type="body" sz="quarter" idx="17"/>
          </p:nvPr>
        </p:nvSpPr>
        <p:spPr>
          <a:xfrm>
            <a:off x="0" y="762000"/>
            <a:ext cx="4495800" cy="342900"/>
          </a:xfrm>
          <a:prstGeom prst="rect">
            <a:avLst/>
          </a:prstGeom>
          <a:solidFill>
            <a:schemeClr val="accent3"/>
          </a:solidFill>
          <a:ln>
            <a:solidFill>
              <a:schemeClr val="accent3"/>
            </a:solidFill>
          </a:ln>
        </p:spPr>
        <p:txBody>
          <a:bodyPr anchor="ctr"/>
          <a:lstStyle>
            <a:lvl1pPr marL="0" indent="0">
              <a:buNone/>
              <a:defRPr sz="1400" b="1">
                <a:solidFill>
                  <a:schemeClr val="bg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483848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NEPC main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8200"/>
            <a:ext cx="7467600" cy="5257800"/>
          </a:xfrm>
          <a:prstGeom prst="rect">
            <a:avLst/>
          </a:prstGeom>
        </p:spPr>
        <p:txBody>
          <a:bodyPr>
            <a:noAutofit/>
          </a:bodyPr>
          <a:lstStyle>
            <a:lvl1pPr marL="233363" indent="-233363">
              <a:defRPr sz="1400" b="1">
                <a:solidFill>
                  <a:srgbClr val="002060"/>
                </a:solidFill>
                <a:latin typeface="Verdana" pitchFamily="34" charset="0"/>
              </a:defRPr>
            </a:lvl1pPr>
            <a:lvl2pPr marL="573088" indent="-231775">
              <a:tabLst/>
              <a:defRPr sz="1200">
                <a:solidFill>
                  <a:srgbClr val="4D4E54"/>
                </a:solidFill>
                <a:latin typeface="Verdana" pitchFamily="34" charset="0"/>
              </a:defRPr>
            </a:lvl2pPr>
            <a:lvl3pPr marL="798513" indent="-233363">
              <a:tabLst/>
              <a:defRPr sz="1100">
                <a:solidFill>
                  <a:srgbClr val="4D4E54"/>
                </a:solidFill>
                <a:latin typeface="Verdana" pitchFamily="34" charset="0"/>
              </a:defRPr>
            </a:lvl3pPr>
            <a:lvl4pPr marL="1033463" indent="-228600">
              <a:defRPr sz="9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itle 1"/>
          <p:cNvSpPr>
            <a:spLocks noGrp="1"/>
          </p:cNvSpPr>
          <p:nvPr>
            <p:ph type="title" hasCustomPrompt="1"/>
          </p:nvPr>
        </p:nvSpPr>
        <p:spPr>
          <a:xfrm>
            <a:off x="362597" y="111421"/>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6_NEPC main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2597" y="103329"/>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
        <p:nvSpPr>
          <p:cNvPr id="10" name="Content Placeholder 1"/>
          <p:cNvSpPr txBox="1">
            <a:spLocks/>
          </p:cNvSpPr>
          <p:nvPr/>
        </p:nvSpPr>
        <p:spPr>
          <a:xfrm>
            <a:off x="692492" y="922411"/>
            <a:ext cx="7765708" cy="5249789"/>
          </a:xfrm>
          <a:prstGeom prst="round2DiagRect">
            <a:avLst/>
          </a:prstGeom>
          <a:solidFill>
            <a:schemeClr val="accent3">
              <a:lumMod val="10000"/>
              <a:lumOff val="90000"/>
            </a:schemeClr>
          </a:solidFill>
          <a:ln>
            <a:solidFill>
              <a:schemeClr val="accent3"/>
            </a:solidFill>
          </a:ln>
        </p:spPr>
        <p:style>
          <a:lnRef idx="2">
            <a:schemeClr val="accent3"/>
          </a:lnRef>
          <a:fillRef idx="1">
            <a:schemeClr val="lt1"/>
          </a:fillRef>
          <a:effectRef idx="0">
            <a:schemeClr val="accent3"/>
          </a:effectRef>
          <a:fontRef idx="minor">
            <a:schemeClr val="dk1"/>
          </a:fontRef>
        </p:style>
        <p:txBody>
          <a:bodyPr>
            <a:noAutofit/>
          </a:bodyPr>
          <a:lstStyle>
            <a:lvl1pPr marL="233363" indent="-233363" algn="l" defTabSz="914400" rtl="0" eaLnBrk="1" latinLnBrk="0" hangingPunct="1">
              <a:spcBef>
                <a:spcPct val="20000"/>
              </a:spcBef>
              <a:buFont typeface="Arial" pitchFamily="34" charset="0"/>
              <a:buChar char="•"/>
              <a:defRPr sz="1400" b="1" kern="1200">
                <a:solidFill>
                  <a:srgbClr val="002060"/>
                </a:solidFill>
                <a:latin typeface="Verdana" pitchFamily="34" charset="0"/>
                <a:ea typeface="+mn-ea"/>
                <a:cs typeface="+mn-cs"/>
              </a:defRPr>
            </a:lvl1pPr>
            <a:lvl2pPr marL="573088" indent="-231775" algn="l" defTabSz="914400" rtl="0" eaLnBrk="1" latinLnBrk="0" hangingPunct="1">
              <a:spcBef>
                <a:spcPct val="20000"/>
              </a:spcBef>
              <a:buFont typeface="Arial" pitchFamily="34" charset="0"/>
              <a:buChar char="–"/>
              <a:tabLst/>
              <a:defRPr sz="1200" kern="1200">
                <a:solidFill>
                  <a:srgbClr val="4D4E54"/>
                </a:solidFill>
                <a:latin typeface="Verdana" pitchFamily="34" charset="0"/>
                <a:ea typeface="+mn-ea"/>
                <a:cs typeface="+mn-cs"/>
              </a:defRPr>
            </a:lvl2pPr>
            <a:lvl3pPr marL="798513" indent="-233363" algn="l" defTabSz="914400" rtl="0" eaLnBrk="1" latinLnBrk="0" hangingPunct="1">
              <a:spcBef>
                <a:spcPct val="20000"/>
              </a:spcBef>
              <a:buFont typeface="Arial" pitchFamily="34" charset="0"/>
              <a:buChar char="•"/>
              <a:tabLst/>
              <a:defRPr sz="1100" kern="1200">
                <a:solidFill>
                  <a:srgbClr val="4D4E54"/>
                </a:solidFill>
                <a:latin typeface="Verdana" pitchFamily="34" charset="0"/>
                <a:ea typeface="+mn-ea"/>
                <a:cs typeface="+mn-cs"/>
              </a:defRPr>
            </a:lvl3pPr>
            <a:lvl4pPr marL="1033463" indent="-228600" algn="l" defTabSz="914400" rtl="0" eaLnBrk="1" latinLnBrk="0" hangingPunct="1">
              <a:spcBef>
                <a:spcPct val="20000"/>
              </a:spcBef>
              <a:buFont typeface="Arial" pitchFamily="34" charset="0"/>
              <a:buChar char="–"/>
              <a:defRPr sz="900" kern="1200">
                <a:solidFill>
                  <a:srgbClr val="4D4E54"/>
                </a:solidFill>
                <a:latin typeface="Verdana" pitchFamily="34" charset="0"/>
                <a:ea typeface="+mn-ea"/>
                <a:cs typeface="+mn-cs"/>
              </a:defRPr>
            </a:lvl4pPr>
            <a:lvl5pPr marL="1374775" indent="-228600" algn="l" defTabSz="914400" rtl="0" eaLnBrk="1" latinLnBrk="0" hangingPunct="1">
              <a:spcBef>
                <a:spcPct val="20000"/>
              </a:spcBef>
              <a:buFont typeface="Arial" pitchFamily="34" charset="0"/>
              <a:buChar char="»"/>
              <a:defRPr sz="1000" kern="1200">
                <a:solidFill>
                  <a:srgbClr val="4D4E54"/>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lnSpc>
                <a:spcPct val="200000"/>
              </a:lnSpc>
              <a:buNone/>
            </a:pPr>
            <a:endParaRPr lang="en-US" sz="1400" b="1" dirty="0">
              <a:solidFill>
                <a:schemeClr val="tx2"/>
              </a:solidFill>
            </a:endParaRPr>
          </a:p>
        </p:txBody>
      </p:sp>
      <p:sp>
        <p:nvSpPr>
          <p:cNvPr id="13" name="Text Placeholder 17"/>
          <p:cNvSpPr>
            <a:spLocks noGrp="1"/>
          </p:cNvSpPr>
          <p:nvPr>
            <p:ph type="body" sz="quarter" idx="15"/>
          </p:nvPr>
        </p:nvSpPr>
        <p:spPr>
          <a:xfrm>
            <a:off x="692492" y="1143000"/>
            <a:ext cx="7765708" cy="5029200"/>
          </a:xfrm>
          <a:prstGeom prst="rect">
            <a:avLst/>
          </a:prstGeom>
        </p:spPr>
        <p:txBody>
          <a:bodyPr anchor="t"/>
          <a:lstStyle>
            <a:lvl1pPr marL="0" indent="0">
              <a:buFont typeface="Arial" panose="020B0604020202020204" pitchFamily="34" charset="0"/>
              <a:buNone/>
              <a:defRPr sz="14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endParaRPr lang="en-US" dirty="0"/>
          </a:p>
        </p:txBody>
      </p:sp>
    </p:spTree>
    <p:extLst>
      <p:ext uri="{BB962C8B-B14F-4D97-AF65-F5344CB8AC3E}">
        <p14:creationId xmlns:p14="http://schemas.microsoft.com/office/powerpoint/2010/main" val="755862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NEPC main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2597" y="103329"/>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
        <p:nvSpPr>
          <p:cNvPr id="10" name="Content Placeholder 1"/>
          <p:cNvSpPr txBox="1">
            <a:spLocks/>
          </p:cNvSpPr>
          <p:nvPr/>
        </p:nvSpPr>
        <p:spPr>
          <a:xfrm>
            <a:off x="692492" y="922411"/>
            <a:ext cx="7765708" cy="5249789"/>
          </a:xfrm>
          <a:prstGeom prst="round2DiagRect">
            <a:avLst/>
          </a:prstGeom>
          <a:solidFill>
            <a:schemeClr val="accent2">
              <a:lumMod val="20000"/>
              <a:lumOff val="80000"/>
            </a:schemeClr>
          </a:solidFill>
          <a:ln>
            <a:solidFill>
              <a:schemeClr val="accent1"/>
            </a:solidFill>
          </a:ln>
        </p:spPr>
        <p:style>
          <a:lnRef idx="2">
            <a:schemeClr val="accent3"/>
          </a:lnRef>
          <a:fillRef idx="1">
            <a:schemeClr val="lt1"/>
          </a:fillRef>
          <a:effectRef idx="0">
            <a:schemeClr val="accent3"/>
          </a:effectRef>
          <a:fontRef idx="minor">
            <a:schemeClr val="dk1"/>
          </a:fontRef>
        </p:style>
        <p:txBody>
          <a:bodyPr>
            <a:noAutofit/>
          </a:bodyPr>
          <a:lstStyle>
            <a:lvl1pPr marL="233363" indent="-233363" algn="l" defTabSz="914400" rtl="0" eaLnBrk="1" latinLnBrk="0" hangingPunct="1">
              <a:spcBef>
                <a:spcPct val="20000"/>
              </a:spcBef>
              <a:buFont typeface="Arial" pitchFamily="34" charset="0"/>
              <a:buChar char="•"/>
              <a:defRPr sz="1400" b="1" kern="1200">
                <a:solidFill>
                  <a:srgbClr val="002060"/>
                </a:solidFill>
                <a:latin typeface="Verdana" pitchFamily="34" charset="0"/>
                <a:ea typeface="+mn-ea"/>
                <a:cs typeface="+mn-cs"/>
              </a:defRPr>
            </a:lvl1pPr>
            <a:lvl2pPr marL="573088" indent="-231775" algn="l" defTabSz="914400" rtl="0" eaLnBrk="1" latinLnBrk="0" hangingPunct="1">
              <a:spcBef>
                <a:spcPct val="20000"/>
              </a:spcBef>
              <a:buFont typeface="Arial" pitchFamily="34" charset="0"/>
              <a:buChar char="–"/>
              <a:tabLst/>
              <a:defRPr sz="1200" kern="1200">
                <a:solidFill>
                  <a:srgbClr val="4D4E54"/>
                </a:solidFill>
                <a:latin typeface="Verdana" pitchFamily="34" charset="0"/>
                <a:ea typeface="+mn-ea"/>
                <a:cs typeface="+mn-cs"/>
              </a:defRPr>
            </a:lvl2pPr>
            <a:lvl3pPr marL="798513" indent="-233363" algn="l" defTabSz="914400" rtl="0" eaLnBrk="1" latinLnBrk="0" hangingPunct="1">
              <a:spcBef>
                <a:spcPct val="20000"/>
              </a:spcBef>
              <a:buFont typeface="Arial" pitchFamily="34" charset="0"/>
              <a:buChar char="•"/>
              <a:tabLst/>
              <a:defRPr sz="1100" kern="1200">
                <a:solidFill>
                  <a:srgbClr val="4D4E54"/>
                </a:solidFill>
                <a:latin typeface="Verdana" pitchFamily="34" charset="0"/>
                <a:ea typeface="+mn-ea"/>
                <a:cs typeface="+mn-cs"/>
              </a:defRPr>
            </a:lvl3pPr>
            <a:lvl4pPr marL="1033463" indent="-228600" algn="l" defTabSz="914400" rtl="0" eaLnBrk="1" latinLnBrk="0" hangingPunct="1">
              <a:spcBef>
                <a:spcPct val="20000"/>
              </a:spcBef>
              <a:buFont typeface="Arial" pitchFamily="34" charset="0"/>
              <a:buChar char="–"/>
              <a:defRPr sz="900" kern="1200">
                <a:solidFill>
                  <a:srgbClr val="4D4E54"/>
                </a:solidFill>
                <a:latin typeface="Verdana" pitchFamily="34" charset="0"/>
                <a:ea typeface="+mn-ea"/>
                <a:cs typeface="+mn-cs"/>
              </a:defRPr>
            </a:lvl4pPr>
            <a:lvl5pPr marL="1374775" indent="-228600" algn="l" defTabSz="914400" rtl="0" eaLnBrk="1" latinLnBrk="0" hangingPunct="1">
              <a:spcBef>
                <a:spcPct val="20000"/>
              </a:spcBef>
              <a:buFont typeface="Arial" pitchFamily="34" charset="0"/>
              <a:buChar char="»"/>
              <a:defRPr sz="1000" kern="1200">
                <a:solidFill>
                  <a:srgbClr val="4D4E54"/>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lnSpc>
                <a:spcPct val="200000"/>
              </a:lnSpc>
              <a:buNone/>
            </a:pPr>
            <a:endParaRPr lang="en-US" sz="1400" b="1" dirty="0">
              <a:solidFill>
                <a:schemeClr val="tx2"/>
              </a:solidFill>
            </a:endParaRPr>
          </a:p>
        </p:txBody>
      </p:sp>
      <p:sp>
        <p:nvSpPr>
          <p:cNvPr id="13" name="Text Placeholder 17"/>
          <p:cNvSpPr>
            <a:spLocks noGrp="1"/>
          </p:cNvSpPr>
          <p:nvPr>
            <p:ph type="body" sz="quarter" idx="15"/>
          </p:nvPr>
        </p:nvSpPr>
        <p:spPr>
          <a:xfrm>
            <a:off x="692492" y="1143000"/>
            <a:ext cx="7765708" cy="5029200"/>
          </a:xfrm>
          <a:prstGeom prst="rect">
            <a:avLst/>
          </a:prstGeom>
        </p:spPr>
        <p:txBody>
          <a:bodyPr anchor="t"/>
          <a:lstStyle>
            <a:lvl1pPr marL="0" indent="0">
              <a:buFont typeface="Arial" panose="020B0604020202020204" pitchFamily="34" charset="0"/>
              <a:buNone/>
              <a:defRPr sz="14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endParaRPr lang="en-US" dirty="0"/>
          </a:p>
        </p:txBody>
      </p:sp>
    </p:spTree>
    <p:extLst>
      <p:ext uri="{BB962C8B-B14F-4D97-AF65-F5344CB8AC3E}">
        <p14:creationId xmlns:p14="http://schemas.microsoft.com/office/powerpoint/2010/main" val="23881456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NEPC Cover Page">
    <p:spTree>
      <p:nvGrpSpPr>
        <p:cNvPr id="1" name=""/>
        <p:cNvGrpSpPr/>
        <p:nvPr/>
      </p:nvGrpSpPr>
      <p:grpSpPr>
        <a:xfrm>
          <a:off x="0" y="0"/>
          <a:ext cx="0" cy="0"/>
          <a:chOff x="0" y="0"/>
          <a:chExt cx="0" cy="0"/>
        </a:xfrm>
      </p:grpSpPr>
      <p:sp>
        <p:nvSpPr>
          <p:cNvPr id="13" name="Rectangle 12"/>
          <p:cNvSpPr/>
          <p:nvPr/>
        </p:nvSpPr>
        <p:spPr>
          <a:xfrm>
            <a:off x="0" y="1447800"/>
            <a:ext cx="9144000" cy="343135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12" name="Text Placeholder 11"/>
          <p:cNvSpPr>
            <a:spLocks noGrp="1"/>
          </p:cNvSpPr>
          <p:nvPr>
            <p:ph type="body" sz="quarter" idx="10" hasCustomPrompt="1"/>
          </p:nvPr>
        </p:nvSpPr>
        <p:spPr>
          <a:xfrm>
            <a:off x="304800" y="2475322"/>
            <a:ext cx="5638800" cy="877478"/>
          </a:xfrm>
          <a:prstGeom prst="rect">
            <a:avLst/>
          </a:prstGeom>
        </p:spPr>
        <p:txBody>
          <a:bodyPr anchor="t">
            <a:noAutofit/>
          </a:bodyPr>
          <a:lstStyle>
            <a:lvl1pPr marL="0" indent="0">
              <a:spcBef>
                <a:spcPts val="576"/>
              </a:spcBef>
              <a:buNone/>
              <a:defRPr sz="2400" b="1" cap="all" baseline="0">
                <a:solidFill>
                  <a:schemeClr val="bg1"/>
                </a:solidFill>
                <a:latin typeface="Verdana" pitchFamily="34" charset="0"/>
                <a:ea typeface="Verdana" pitchFamily="34" charset="0"/>
                <a:cs typeface="Verdana" pitchFamily="34" charset="0"/>
              </a:defRPr>
            </a:lvl1pPr>
            <a:lvl2pPr>
              <a:defRPr sz="1400" b="1" baseline="0">
                <a:solidFill>
                  <a:srgbClr val="000000"/>
                </a:solidFill>
              </a:defRPr>
            </a:lvl2pPr>
            <a:lvl4pPr>
              <a:buNone/>
              <a:defRPr sz="1100" baseline="0">
                <a:solidFill>
                  <a:srgbClr val="4D4E54"/>
                </a:solidFill>
              </a:defRPr>
            </a:lvl4pPr>
          </a:lstStyle>
          <a:p>
            <a:pPr lvl="0"/>
            <a:r>
              <a:rPr lang="en-US" dirty="0"/>
              <a:t>Client Name</a:t>
            </a:r>
          </a:p>
        </p:txBody>
      </p:sp>
      <p:sp>
        <p:nvSpPr>
          <p:cNvPr id="15" name="Text Placeholder 14"/>
          <p:cNvSpPr>
            <a:spLocks noGrp="1"/>
          </p:cNvSpPr>
          <p:nvPr>
            <p:ph type="body" sz="quarter" idx="11" hasCustomPrompt="1"/>
          </p:nvPr>
        </p:nvSpPr>
        <p:spPr>
          <a:xfrm>
            <a:off x="304800" y="1600200"/>
            <a:ext cx="5638800" cy="762000"/>
          </a:xfrm>
          <a:prstGeom prst="rect">
            <a:avLst/>
          </a:prstGeom>
        </p:spPr>
        <p:txBody>
          <a:bodyPr anchor="t">
            <a:noAutofit/>
          </a:bodyPr>
          <a:lstStyle>
            <a:lvl1pPr marL="0" indent="0">
              <a:buNone/>
              <a:defRPr sz="2400" b="1" cap="all" baseline="0">
                <a:solidFill>
                  <a:schemeClr val="accent1"/>
                </a:solidFill>
                <a:latin typeface="Verdana" pitchFamily="34" charset="0"/>
                <a:ea typeface="Verdana" pitchFamily="34" charset="0"/>
                <a:cs typeface="Verdana" pitchFamily="34" charset="0"/>
              </a:defRPr>
            </a:lvl1pPr>
          </a:lstStyle>
          <a:p>
            <a:pPr lvl="0"/>
            <a:r>
              <a:rPr lang="en-US" dirty="0"/>
              <a:t>Project Name</a:t>
            </a:r>
          </a:p>
        </p:txBody>
      </p:sp>
      <p:sp>
        <p:nvSpPr>
          <p:cNvPr id="17" name="Text Placeholder 16"/>
          <p:cNvSpPr>
            <a:spLocks noGrp="1"/>
          </p:cNvSpPr>
          <p:nvPr>
            <p:ph type="body" sz="quarter" idx="12" hasCustomPrompt="1"/>
          </p:nvPr>
        </p:nvSpPr>
        <p:spPr>
          <a:xfrm>
            <a:off x="304800" y="3429000"/>
            <a:ext cx="5638800" cy="304800"/>
          </a:xfrm>
          <a:prstGeom prst="rect">
            <a:avLst/>
          </a:prstGeom>
        </p:spPr>
        <p:txBody>
          <a:bodyPr anchor="ctr">
            <a:noAutofit/>
          </a:bodyPr>
          <a:lstStyle>
            <a:lvl1pPr marL="0" indent="0">
              <a:spcBef>
                <a:spcPts val="576"/>
              </a:spcBef>
              <a:buNone/>
              <a:defRPr sz="1600" b="1">
                <a:solidFill>
                  <a:schemeClr val="bg1"/>
                </a:solidFill>
                <a:latin typeface="Verdana" pitchFamily="34" charset="0"/>
                <a:ea typeface="Verdana" pitchFamily="34" charset="0"/>
                <a:cs typeface="Verdana" pitchFamily="34" charset="0"/>
              </a:defRPr>
            </a:lvl1pPr>
          </a:lstStyle>
          <a:p>
            <a:pPr lvl="0"/>
            <a:r>
              <a:rPr lang="en-US" dirty="0"/>
              <a:t>Month Day, Year</a:t>
            </a:r>
          </a:p>
        </p:txBody>
      </p:sp>
      <p:sp>
        <p:nvSpPr>
          <p:cNvPr id="24" name="Text Placeholder 23"/>
          <p:cNvSpPr>
            <a:spLocks noGrp="1"/>
          </p:cNvSpPr>
          <p:nvPr>
            <p:ph type="body" sz="quarter" idx="13" hasCustomPrompt="1"/>
          </p:nvPr>
        </p:nvSpPr>
        <p:spPr>
          <a:xfrm>
            <a:off x="304800" y="3793272"/>
            <a:ext cx="8382000" cy="609600"/>
          </a:xfrm>
          <a:prstGeom prst="rect">
            <a:avLst/>
          </a:prstGeom>
        </p:spPr>
        <p:txBody>
          <a:bodyPr>
            <a:noAutofit/>
          </a:bodyPr>
          <a:lstStyle>
            <a:lvl1pPr marL="0" indent="0">
              <a:spcBef>
                <a:spcPts val="576"/>
              </a:spcBef>
              <a:buNone/>
              <a:defRPr sz="1600" b="1" baseline="0">
                <a:solidFill>
                  <a:schemeClr val="bg1"/>
                </a:solidFill>
                <a:latin typeface="Verdana" pitchFamily="34" charset="0"/>
                <a:ea typeface="Verdana" pitchFamily="34" charset="0"/>
                <a:cs typeface="Verdana" pitchFamily="34" charset="0"/>
              </a:defRPr>
            </a:lvl1pPr>
          </a:lstStyle>
          <a:p>
            <a:pPr lvl="0"/>
            <a:r>
              <a:rPr lang="en-US" dirty="0"/>
              <a:t>Authors, Title</a:t>
            </a:r>
          </a:p>
        </p:txBody>
      </p:sp>
      <p:sp>
        <p:nvSpPr>
          <p:cNvPr id="28" name="Picture Placeholder 27"/>
          <p:cNvSpPr>
            <a:spLocks noGrp="1"/>
          </p:cNvSpPr>
          <p:nvPr>
            <p:ph type="pic" sz="quarter" idx="14" hasCustomPrompt="1"/>
          </p:nvPr>
        </p:nvSpPr>
        <p:spPr>
          <a:xfrm>
            <a:off x="6477000" y="1676400"/>
            <a:ext cx="2209800" cy="1143000"/>
          </a:xfrm>
          <a:prstGeom prst="rect">
            <a:avLst/>
          </a:prstGeom>
        </p:spPr>
        <p:txBody>
          <a:bodyPr>
            <a:normAutofit/>
          </a:bodyPr>
          <a:lstStyle>
            <a:lvl1pPr marL="0" indent="0">
              <a:buNone/>
              <a:defRPr sz="1000" b="1">
                <a:solidFill>
                  <a:schemeClr val="bg1"/>
                </a:solidFill>
              </a:defRPr>
            </a:lvl1pPr>
          </a:lstStyle>
          <a:p>
            <a:r>
              <a:rPr lang="en-US" dirty="0"/>
              <a:t>Insert Logo Here</a:t>
            </a:r>
          </a:p>
        </p:txBody>
      </p:sp>
      <p:grpSp>
        <p:nvGrpSpPr>
          <p:cNvPr id="14" name="Group 13"/>
          <p:cNvGrpSpPr/>
          <p:nvPr/>
        </p:nvGrpSpPr>
        <p:grpSpPr>
          <a:xfrm>
            <a:off x="-13536" y="1447800"/>
            <a:ext cx="9157536" cy="3439746"/>
            <a:chOff x="-13577" y="1464510"/>
            <a:chExt cx="9185858" cy="3439746"/>
          </a:xfrm>
        </p:grpSpPr>
        <p:cxnSp>
          <p:nvCxnSpPr>
            <p:cNvPr id="16" name="Straight Connector 15"/>
            <p:cNvCxnSpPr>
              <a:cxnSpLocks/>
            </p:cNvCxnSpPr>
            <p:nvPr/>
          </p:nvCxnSpPr>
          <p:spPr>
            <a:xfrm>
              <a:off x="-13577" y="4895867"/>
              <a:ext cx="9185858" cy="8389"/>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flipV="1">
              <a:off x="-13577" y="1464510"/>
              <a:ext cx="9185858" cy="8389"/>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499979" y="5863947"/>
            <a:ext cx="7505068" cy="235962"/>
          </a:xfrm>
          <a:prstGeom prst="rect">
            <a:avLst/>
          </a:prstGeom>
          <a:noFill/>
        </p:spPr>
        <p:txBody>
          <a:bodyPr wrap="none" rtlCol="0">
            <a:spAutoFit/>
          </a:bodyPr>
          <a:lstStyle/>
          <a:p>
            <a:r>
              <a:rPr lang="en-US" sz="1400" baseline="30000" dirty="0">
                <a:solidFill>
                  <a:srgbClr val="837E7E"/>
                </a:solidFill>
                <a:latin typeface="+mn-lt"/>
              </a:rPr>
              <a:t>BOSTON   |   ATLANTA   |   CHARLOTTE   |   CHICAGO   |   DETROIT   |   LAS VEGAS   |   PORTLAND  |   SAN FRANCISCO</a:t>
            </a:r>
          </a:p>
        </p:txBody>
      </p:sp>
      <p:grpSp>
        <p:nvGrpSpPr>
          <p:cNvPr id="20" name="Group 19"/>
          <p:cNvGrpSpPr/>
          <p:nvPr/>
        </p:nvGrpSpPr>
        <p:grpSpPr>
          <a:xfrm>
            <a:off x="458658" y="5483776"/>
            <a:ext cx="994266" cy="873466"/>
            <a:chOff x="1862167" y="5486400"/>
            <a:chExt cx="988291" cy="868218"/>
          </a:xfrm>
        </p:grpSpPr>
        <p:sp>
          <p:nvSpPr>
            <p:cNvPr id="21" name="Rectangle 20"/>
            <p:cNvSpPr/>
            <p:nvPr/>
          </p:nvSpPr>
          <p:spPr>
            <a:xfrm flipV="1">
              <a:off x="1862167" y="5486400"/>
              <a:ext cx="988291" cy="8682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1114" y="5554995"/>
              <a:ext cx="843496" cy="731028"/>
            </a:xfrm>
            <a:prstGeom prst="rect">
              <a:avLst/>
            </a:prstGeom>
          </p:spPr>
        </p:pic>
      </p:grpSp>
    </p:spTree>
    <p:extLst>
      <p:ext uri="{BB962C8B-B14F-4D97-AF65-F5344CB8AC3E}">
        <p14:creationId xmlns:p14="http://schemas.microsoft.com/office/powerpoint/2010/main" val="37851628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EPC Divider Page">
    <p:spTree>
      <p:nvGrpSpPr>
        <p:cNvPr id="1" name=""/>
        <p:cNvGrpSpPr/>
        <p:nvPr/>
      </p:nvGrpSpPr>
      <p:grpSpPr>
        <a:xfrm>
          <a:off x="0" y="0"/>
          <a:ext cx="0" cy="0"/>
          <a:chOff x="0" y="0"/>
          <a:chExt cx="0" cy="0"/>
        </a:xfrm>
      </p:grpSpPr>
      <p:sp>
        <p:nvSpPr>
          <p:cNvPr id="17" name="Rectangle 16"/>
          <p:cNvSpPr/>
          <p:nvPr/>
        </p:nvSpPr>
        <p:spPr>
          <a:xfrm>
            <a:off x="0" y="1472899"/>
            <a:ext cx="9144000" cy="343135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720" y="5729917"/>
            <a:ext cx="2030691" cy="379591"/>
          </a:xfrm>
          <a:prstGeom prst="rect">
            <a:avLst/>
          </a:prstGeom>
          <a:noFill/>
        </p:spPr>
        <p:txBody>
          <a:bodyPr wrap="square" rtlCol="0">
            <a:spAutoFit/>
          </a:bodyPr>
          <a:lstStyle/>
          <a:p>
            <a:r>
              <a:rPr lang="en-US" sz="2800" baseline="3000" dirty="0">
                <a:solidFill>
                  <a:srgbClr val="002060"/>
                </a:solidFill>
                <a:latin typeface="Verdana" panose="020B0604030504040204" pitchFamily="34" charset="0"/>
                <a:ea typeface="Verdana" panose="020B0604030504040204" pitchFamily="34" charset="0"/>
                <a:cs typeface="Verdana" panose="020B0604030504040204" pitchFamily="34" charset="0"/>
              </a:rPr>
              <a:t>NEPC, LLC</a:t>
            </a:r>
            <a:endParaRPr lang="en-US" sz="2800" baseline="3000" dirty="0">
              <a:solidFill>
                <a:srgbClr val="002060"/>
              </a:solidFill>
              <a:latin typeface="Verdana" panose="020B0604030504040204" pitchFamily="34" charset="0"/>
            </a:endParaRPr>
          </a:p>
        </p:txBody>
      </p:sp>
      <p:cxnSp>
        <p:nvCxnSpPr>
          <p:cNvPr id="15" name="Straight Connector 14"/>
          <p:cNvCxnSpPr>
            <a:cxnSpLocks/>
          </p:cNvCxnSpPr>
          <p:nvPr/>
        </p:nvCxnSpPr>
        <p:spPr>
          <a:xfrm flipH="1">
            <a:off x="1753386" y="5920509"/>
            <a:ext cx="7390614"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9525" y="1472899"/>
            <a:ext cx="9144000" cy="3431357"/>
            <a:chOff x="0" y="1472899"/>
            <a:chExt cx="9172281" cy="3431357"/>
          </a:xfrm>
        </p:grpSpPr>
        <p:cxnSp>
          <p:nvCxnSpPr>
            <p:cNvPr id="20" name="Straight Connector 19"/>
            <p:cNvCxnSpPr>
              <a:cxnSpLocks/>
            </p:cNvCxnSpPr>
            <p:nvPr/>
          </p:nvCxnSpPr>
          <p:spPr>
            <a:xfrm>
              <a:off x="0" y="4904256"/>
              <a:ext cx="9172281" cy="0"/>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0" y="1472899"/>
              <a:ext cx="9172281" cy="0"/>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grpSp>
      <p:sp>
        <p:nvSpPr>
          <p:cNvPr id="6" name="Title 5"/>
          <p:cNvSpPr>
            <a:spLocks noGrp="1"/>
          </p:cNvSpPr>
          <p:nvPr>
            <p:ph type="title"/>
          </p:nvPr>
        </p:nvSpPr>
        <p:spPr>
          <a:xfrm>
            <a:off x="1600200" y="1504950"/>
            <a:ext cx="5867400" cy="3380256"/>
          </a:xfrm>
          <a:prstGeom prst="rect">
            <a:avLst/>
          </a:prstGeom>
        </p:spPr>
        <p:txBody>
          <a:bodyPr anchor="ctr"/>
          <a:lstStyle>
            <a:lvl1pPr algn="ctr">
              <a:spcBef>
                <a:spcPts val="0"/>
              </a:spcBef>
              <a:defRPr sz="4000" b="1"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075067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EPC Table of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71600"/>
            <a:ext cx="7467600" cy="4419600"/>
          </a:xfrm>
          <a:prstGeom prst="rect">
            <a:avLst/>
          </a:prstGeom>
        </p:spPr>
        <p:txBody>
          <a:bodyPr>
            <a:noAutofit/>
          </a:bodyPr>
          <a:lstStyle>
            <a:lvl1pPr marL="233363" indent="-233363">
              <a:buNone/>
              <a:tabLst>
                <a:tab pos="5486400" algn="l"/>
              </a:tabLst>
              <a:defRPr sz="1400" b="1">
                <a:solidFill>
                  <a:srgbClr val="002060"/>
                </a:solidFill>
                <a:latin typeface="Verdana" pitchFamily="34" charset="0"/>
              </a:defRPr>
            </a:lvl1pPr>
            <a:lvl2pPr marL="573088" indent="-231775">
              <a:tabLst>
                <a:tab pos="5032375" algn="l"/>
              </a:tabLst>
              <a:defRPr sz="1400">
                <a:solidFill>
                  <a:srgbClr val="4D4E54"/>
                </a:solidFill>
                <a:latin typeface="Verdana" pitchFamily="34" charset="0"/>
              </a:defRPr>
            </a:lvl2pPr>
            <a:lvl3pPr marL="798513" indent="-233363">
              <a:tabLst>
                <a:tab pos="5032375" algn="l"/>
              </a:tabLst>
              <a:defRPr sz="1200">
                <a:solidFill>
                  <a:srgbClr val="4D4E54"/>
                </a:solidFill>
                <a:latin typeface="Verdana" pitchFamily="34" charset="0"/>
              </a:defRPr>
            </a:lvl3pPr>
            <a:lvl4pPr marL="1033463" indent="-228600">
              <a:tabLst>
                <a:tab pos="5032375" algn="l"/>
              </a:tabLst>
              <a:defRPr sz="10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dirty="0"/>
              <a:t>Click to edit Master text styles	</a:t>
            </a:r>
          </a:p>
        </p:txBody>
      </p:sp>
      <p:sp>
        <p:nvSpPr>
          <p:cNvPr id="7" name="Text Placeholder 6"/>
          <p:cNvSpPr>
            <a:spLocks noGrp="1"/>
          </p:cNvSpPr>
          <p:nvPr>
            <p:ph type="body" sz="quarter" idx="11" hasCustomPrompt="1"/>
          </p:nvPr>
        </p:nvSpPr>
        <p:spPr>
          <a:xfrm>
            <a:off x="5153106" y="990600"/>
            <a:ext cx="2743200" cy="304800"/>
          </a:xfrm>
          <a:prstGeom prst="rect">
            <a:avLst/>
          </a:prstGeom>
        </p:spPr>
        <p:txBody>
          <a:bodyPr>
            <a:noAutofit/>
          </a:bodyPr>
          <a:lstStyle>
            <a:lvl1pPr algn="ctr">
              <a:buNone/>
              <a:defRPr sz="1400" b="1" u="sng">
                <a:solidFill>
                  <a:srgbClr val="002060"/>
                </a:solidFill>
                <a:latin typeface="+mj-lt"/>
              </a:defRPr>
            </a:lvl1pPr>
            <a:lvl5pPr algn="ctr">
              <a:buNone/>
              <a:defRPr/>
            </a:lvl5pPr>
          </a:lstStyle>
          <a:p>
            <a:pPr lvl="0"/>
            <a:r>
              <a:rPr lang="en-US" dirty="0"/>
              <a:t>Tab/Page</a:t>
            </a:r>
          </a:p>
        </p:txBody>
      </p:sp>
      <p:sp>
        <p:nvSpPr>
          <p:cNvPr id="2"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4"/>
          </p:nvPr>
        </p:nvSpPr>
        <p:spPr/>
        <p:txBody>
          <a:bodyPr/>
          <a:lstStyle/>
          <a:p>
            <a:fld id="{B9F459C5-D201-49C9-A701-E5F8CEC6F7D4}" type="slidenum">
              <a:rPr lang="en-US" smtClean="0"/>
              <a:pPr/>
              <a:t>‹#›</a:t>
            </a:fld>
            <a:endParaRPr lang="en-US" dirty="0"/>
          </a:p>
        </p:txBody>
      </p:sp>
      <p:sp>
        <p:nvSpPr>
          <p:cNvPr id="8"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EPC main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8200"/>
            <a:ext cx="7467600" cy="5257800"/>
          </a:xfrm>
          <a:prstGeom prst="rect">
            <a:avLst/>
          </a:prstGeom>
        </p:spPr>
        <p:txBody>
          <a:bodyPr>
            <a:noAutofit/>
          </a:bodyPr>
          <a:lstStyle>
            <a:lvl1pPr marL="233363" indent="-233363">
              <a:defRPr sz="1400" b="1">
                <a:solidFill>
                  <a:srgbClr val="002060"/>
                </a:solidFill>
                <a:latin typeface="Verdana" pitchFamily="34" charset="0"/>
              </a:defRPr>
            </a:lvl1pPr>
            <a:lvl2pPr marL="573088" indent="-231775">
              <a:tabLst/>
              <a:defRPr sz="1200">
                <a:solidFill>
                  <a:srgbClr val="4D4E54"/>
                </a:solidFill>
                <a:latin typeface="Verdana" pitchFamily="34" charset="0"/>
              </a:defRPr>
            </a:lvl2pPr>
            <a:lvl3pPr marL="798513" indent="-233363">
              <a:tabLst/>
              <a:defRPr sz="1100">
                <a:solidFill>
                  <a:srgbClr val="4D4E54"/>
                </a:solidFill>
                <a:latin typeface="Verdana" pitchFamily="34" charset="0"/>
              </a:defRPr>
            </a:lvl3pPr>
            <a:lvl4pPr marL="1033463" indent="-228600">
              <a:defRPr sz="9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itle 1"/>
          <p:cNvSpPr>
            <a:spLocks noGrp="1"/>
          </p:cNvSpPr>
          <p:nvPr>
            <p:ph type="title" hasCustomPrompt="1"/>
          </p:nvPr>
        </p:nvSpPr>
        <p:spPr>
          <a:xfrm>
            <a:off x="362597" y="111421"/>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_NEPC main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43200"/>
            <a:ext cx="7467600" cy="3352800"/>
          </a:xfrm>
          <a:prstGeom prst="rect">
            <a:avLst/>
          </a:prstGeom>
        </p:spPr>
        <p:txBody>
          <a:bodyPr>
            <a:noAutofit/>
          </a:bodyPr>
          <a:lstStyle>
            <a:lvl1pPr marL="233363" indent="-233363">
              <a:defRPr sz="1400" b="1">
                <a:solidFill>
                  <a:srgbClr val="002060"/>
                </a:solidFill>
                <a:latin typeface="Verdana" pitchFamily="34" charset="0"/>
              </a:defRPr>
            </a:lvl1pPr>
            <a:lvl2pPr marL="573088" indent="-231775">
              <a:tabLst/>
              <a:defRPr sz="1200">
                <a:solidFill>
                  <a:srgbClr val="4D4E54"/>
                </a:solidFill>
                <a:latin typeface="Verdana" pitchFamily="34" charset="0"/>
              </a:defRPr>
            </a:lvl2pPr>
            <a:lvl3pPr marL="798513" indent="-233363">
              <a:tabLst/>
              <a:defRPr sz="1100">
                <a:solidFill>
                  <a:srgbClr val="4D4E54"/>
                </a:solidFill>
                <a:latin typeface="Verdana" pitchFamily="34" charset="0"/>
              </a:defRPr>
            </a:lvl3pPr>
            <a:lvl4pPr marL="1033463" indent="-228600">
              <a:defRPr sz="9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itle 1"/>
          <p:cNvSpPr>
            <a:spLocks noGrp="1"/>
          </p:cNvSpPr>
          <p:nvPr>
            <p:ph type="title" hasCustomPrompt="1"/>
          </p:nvPr>
        </p:nvSpPr>
        <p:spPr>
          <a:xfrm>
            <a:off x="362597" y="111421"/>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
        <p:nvSpPr>
          <p:cNvPr id="9" name="Content Placeholder 2"/>
          <p:cNvSpPr>
            <a:spLocks noGrp="1"/>
          </p:cNvSpPr>
          <p:nvPr>
            <p:ph idx="13"/>
          </p:nvPr>
        </p:nvSpPr>
        <p:spPr>
          <a:xfrm>
            <a:off x="838200" y="838200"/>
            <a:ext cx="7467600" cy="1524000"/>
          </a:xfrm>
          <a:prstGeom prst="rect">
            <a:avLst/>
          </a:prstGeom>
        </p:spPr>
        <p:txBody>
          <a:bodyPr>
            <a:noAutofit/>
          </a:bodyPr>
          <a:lstStyle>
            <a:lvl1pPr marL="233363" indent="-233363">
              <a:defRPr sz="1400" b="1">
                <a:solidFill>
                  <a:srgbClr val="002060"/>
                </a:solidFill>
                <a:latin typeface="Verdana" pitchFamily="34" charset="0"/>
              </a:defRPr>
            </a:lvl1pPr>
            <a:lvl2pPr marL="573088" indent="-231775">
              <a:tabLst/>
              <a:defRPr sz="1200">
                <a:solidFill>
                  <a:srgbClr val="4D4E54"/>
                </a:solidFill>
                <a:latin typeface="Verdana" pitchFamily="34" charset="0"/>
              </a:defRPr>
            </a:lvl2pPr>
            <a:lvl3pPr marL="798513" indent="-233363">
              <a:tabLst/>
              <a:defRPr sz="1100">
                <a:solidFill>
                  <a:srgbClr val="4D4E54"/>
                </a:solidFill>
                <a:latin typeface="Verdana" pitchFamily="34" charset="0"/>
              </a:defRPr>
            </a:lvl3pPr>
            <a:lvl4pPr marL="1033463" indent="-228600">
              <a:defRPr sz="9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0335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1" name="Rectangle 10"/>
          <p:cNvSpPr/>
          <p:nvPr/>
        </p:nvSpPr>
        <p:spPr>
          <a:xfrm>
            <a:off x="0" y="685800"/>
            <a:ext cx="4495800" cy="3429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rgbClr val="FFFFFF"/>
              </a:solidFill>
            </a:endParaRP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1066800"/>
            <a:ext cx="4035290" cy="52578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19" name="Text Placeholder 18"/>
          <p:cNvSpPr>
            <a:spLocks noGrp="1"/>
          </p:cNvSpPr>
          <p:nvPr>
            <p:ph type="body" sz="quarter" idx="16"/>
          </p:nvPr>
        </p:nvSpPr>
        <p:spPr>
          <a:xfrm>
            <a:off x="0" y="685800"/>
            <a:ext cx="4495800" cy="342900"/>
          </a:xfrm>
          <a:prstGeom prst="rect">
            <a:avLst/>
          </a:prstGeom>
          <a:noFill/>
          <a:ln>
            <a:noFill/>
          </a:ln>
        </p:spPr>
        <p:txBody>
          <a:bodyPr anchor="ctr"/>
          <a:lstStyle>
            <a:lvl1pPr marL="0" indent="0">
              <a:buFontTx/>
              <a:buNone/>
              <a:defRPr sz="1400" b="1">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9089135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NEPC main cont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1143000"/>
            <a:ext cx="4035290" cy="51816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17"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8" name="Text Placeholder 18"/>
          <p:cNvSpPr>
            <a:spLocks noGrp="1"/>
          </p:cNvSpPr>
          <p:nvPr>
            <p:ph type="body" sz="quarter" idx="16"/>
          </p:nvPr>
        </p:nvSpPr>
        <p:spPr>
          <a:xfrm>
            <a:off x="0" y="685800"/>
            <a:ext cx="4495800" cy="457200"/>
          </a:xfrm>
          <a:prstGeom prst="rect">
            <a:avLst/>
          </a:prstGeom>
          <a:solidFill>
            <a:schemeClr val="accent1"/>
          </a:solidFill>
          <a:ln>
            <a:solidFill>
              <a:schemeClr val="accent1"/>
            </a:solidFill>
          </a:ln>
        </p:spPr>
        <p:txBody>
          <a:bodyPr anchor="ctr"/>
          <a:lstStyle>
            <a:lvl1pPr marL="0" indent="0">
              <a:spcBef>
                <a:spcPts val="0"/>
              </a:spcBef>
              <a:buFontTx/>
              <a:buNone/>
              <a:defRPr sz="1400" b="1">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9409095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NEPC main cont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1066800"/>
            <a:ext cx="4035290" cy="52578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1" name="Rectangle 10"/>
          <p:cNvSpPr/>
          <p:nvPr/>
        </p:nvSpPr>
        <p:spPr>
          <a:xfrm>
            <a:off x="0" y="685800"/>
            <a:ext cx="4495800" cy="3429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rgbClr val="FFFFFF"/>
              </a:solidFill>
            </a:endParaRPr>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13"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4" name="Text Placeholder 13"/>
          <p:cNvSpPr>
            <a:spLocks noGrp="1"/>
          </p:cNvSpPr>
          <p:nvPr>
            <p:ph type="body" sz="quarter" idx="18"/>
          </p:nvPr>
        </p:nvSpPr>
        <p:spPr>
          <a:xfrm>
            <a:off x="0" y="685800"/>
            <a:ext cx="4492625" cy="342900"/>
          </a:xfrm>
          <a:prstGeom prst="rect">
            <a:avLst/>
          </a:prstGeom>
        </p:spPr>
        <p:txBody>
          <a:bodyPr anchor="ctr"/>
          <a:lstStyle>
            <a:lvl1pPr marL="0" indent="0">
              <a:buFontTx/>
              <a:buNone/>
              <a:defRPr sz="1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846530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1" name="Rectangle 10"/>
          <p:cNvSpPr/>
          <p:nvPr/>
        </p:nvSpPr>
        <p:spPr>
          <a:xfrm>
            <a:off x="0" y="685800"/>
            <a:ext cx="4495800" cy="342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rgbClr val="FFFFFF"/>
              </a:solidFill>
            </a:endParaRP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1066800"/>
            <a:ext cx="4035290" cy="52578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19" name="Text Placeholder 18"/>
          <p:cNvSpPr>
            <a:spLocks noGrp="1"/>
          </p:cNvSpPr>
          <p:nvPr>
            <p:ph type="body" sz="quarter" idx="16"/>
          </p:nvPr>
        </p:nvSpPr>
        <p:spPr>
          <a:xfrm>
            <a:off x="0" y="685800"/>
            <a:ext cx="4495800" cy="342900"/>
          </a:xfrm>
          <a:prstGeom prst="rect">
            <a:avLst/>
          </a:prstGeom>
          <a:noFill/>
          <a:ln>
            <a:noFill/>
          </a:ln>
        </p:spPr>
        <p:txBody>
          <a:bodyPr anchor="ctr"/>
          <a:lstStyle>
            <a:lvl1pPr marL="0" indent="0">
              <a:buFontTx/>
              <a:buNone/>
              <a:defRPr sz="1400" b="1">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9089135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EPC main content_1">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690" y="838200"/>
            <a:ext cx="3733800" cy="5257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idx="10"/>
          </p:nvPr>
        </p:nvSpPr>
        <p:spPr>
          <a:xfrm>
            <a:off x="4644890" y="838200"/>
            <a:ext cx="3733800" cy="5257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1"/>
          <p:cNvSpPr>
            <a:spLocks noGrp="1"/>
          </p:cNvSpPr>
          <p:nvPr>
            <p:ph type="title" hasCustomPrompt="1"/>
          </p:nvPr>
        </p:nvSpPr>
        <p:spPr>
          <a:xfrm>
            <a:off x="362597" y="108004"/>
            <a:ext cx="81915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7" name="Slide Number Placeholder 6"/>
          <p:cNvSpPr>
            <a:spLocks noGrp="1"/>
          </p:cNvSpPr>
          <p:nvPr>
            <p:ph type="sldNum" sz="quarter" idx="13"/>
          </p:nvPr>
        </p:nvSpPr>
        <p:spPr/>
        <p:txBody>
          <a:bodyPr/>
          <a:lstStyle/>
          <a:p>
            <a:fld id="{B9F459C5-D201-49C9-A701-E5F8CEC6F7D4}" type="slidenum">
              <a:rPr lang="en-US" smtClean="0"/>
              <a:pPr/>
              <a:t>‹#›</a:t>
            </a:fld>
            <a:endParaRPr lang="en-US" dirty="0"/>
          </a:p>
        </p:txBody>
      </p:sp>
      <p:sp>
        <p:nvSpPr>
          <p:cNvPr id="9"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EPC main content 4 quadra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690" y="8382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idx="10"/>
          </p:nvPr>
        </p:nvSpPr>
        <p:spPr>
          <a:xfrm>
            <a:off x="4644890" y="8382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2"/>
          </p:nvPr>
        </p:nvSpPr>
        <p:spPr>
          <a:xfrm>
            <a:off x="758690" y="35814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idx="13"/>
          </p:nvPr>
        </p:nvSpPr>
        <p:spPr>
          <a:xfrm>
            <a:off x="4644890" y="35814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6"/>
          </p:nvPr>
        </p:nvSpPr>
        <p:spPr/>
        <p:txBody>
          <a:bodyPr/>
          <a:lstStyle/>
          <a:p>
            <a:fld id="{B9F459C5-D201-49C9-A701-E5F8CEC6F7D4}" type="slidenum">
              <a:rPr lang="en-US" smtClean="0"/>
              <a:pPr/>
              <a:t>‹#›</a:t>
            </a:fld>
            <a:endParaRPr lang="en-US" dirty="0"/>
          </a:p>
        </p:txBody>
      </p:sp>
      <p:sp>
        <p:nvSpPr>
          <p:cNvPr id="10"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EPC main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62000"/>
            <a:ext cx="76200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idx="11"/>
          </p:nvPr>
        </p:nvSpPr>
        <p:spPr>
          <a:xfrm>
            <a:off x="838200" y="3429000"/>
            <a:ext cx="7620000" cy="2590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7" name="Slide Number Placeholder 6"/>
          <p:cNvSpPr>
            <a:spLocks noGrp="1"/>
          </p:cNvSpPr>
          <p:nvPr>
            <p:ph type="sldNum" sz="quarter" idx="14"/>
          </p:nvPr>
        </p:nvSpPr>
        <p:spPr/>
        <p:txBody>
          <a:bodyPr/>
          <a:lstStyle/>
          <a:p>
            <a:fld id="{B9F459C5-D201-49C9-A701-E5F8CEC6F7D4}" type="slidenum">
              <a:rPr lang="en-US" smtClean="0"/>
              <a:pPr/>
              <a:t>‹#›</a:t>
            </a:fld>
            <a:endParaRPr lang="en-US" dirty="0"/>
          </a:p>
        </p:txBody>
      </p:sp>
      <p:sp>
        <p:nvSpPr>
          <p:cNvPr id="8"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NEPC Manager Page 4 Quadrants">
    <p:spTree>
      <p:nvGrpSpPr>
        <p:cNvPr id="1" name=""/>
        <p:cNvGrpSpPr/>
        <p:nvPr/>
      </p:nvGrpSpPr>
      <p:grpSpPr>
        <a:xfrm>
          <a:off x="0" y="0"/>
          <a:ext cx="0" cy="0"/>
          <a:chOff x="0" y="0"/>
          <a:chExt cx="0" cy="0"/>
        </a:xfrm>
      </p:grpSpPr>
      <p:sp>
        <p:nvSpPr>
          <p:cNvPr id="12" name="Content Placeholder 2"/>
          <p:cNvSpPr>
            <a:spLocks noGrp="1"/>
          </p:cNvSpPr>
          <p:nvPr>
            <p:ph idx="1"/>
          </p:nvPr>
        </p:nvSpPr>
        <p:spPr>
          <a:xfrm>
            <a:off x="485720"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5" name="Content Placeholder 2"/>
          <p:cNvSpPr>
            <a:spLocks noGrp="1"/>
          </p:cNvSpPr>
          <p:nvPr>
            <p:ph idx="13"/>
          </p:nvPr>
        </p:nvSpPr>
        <p:spPr>
          <a:xfrm>
            <a:off x="485722"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6" name="Content Placeholder 2"/>
          <p:cNvSpPr>
            <a:spLocks noGrp="1"/>
          </p:cNvSpPr>
          <p:nvPr>
            <p:ph idx="14"/>
          </p:nvPr>
        </p:nvSpPr>
        <p:spPr>
          <a:xfrm>
            <a:off x="4722756" y="1066800"/>
            <a:ext cx="3932237" cy="2286000"/>
          </a:xfrm>
          <a:prstGeom prst="rect">
            <a:avLst/>
          </a:prstGeom>
          <a:ln w="12700">
            <a:solidFill>
              <a:srgbClr val="4D4E54"/>
            </a:solidFill>
          </a:ln>
        </p:spPr>
        <p:txBody>
          <a:bodyPr>
            <a:noAutofit/>
          </a:bodyPr>
          <a:lstStyle>
            <a:lvl1pPr algn="l" defTabSz="914400" rtl="0" eaLnBrk="1" latinLnBrk="0" hangingPunct="1">
              <a:spcBef>
                <a:spcPct val="20000"/>
              </a:spcBef>
              <a:buFont typeface="Arial" pitchFamily="34" charset="0"/>
              <a:defRPr lang="en-US" sz="1100" b="1" kern="1200" dirty="0" smtClean="0">
                <a:solidFill>
                  <a:srgbClr val="002060"/>
                </a:solidFill>
                <a:latin typeface="Verdana" pitchFamily="34" charset="0"/>
                <a:ea typeface="+mn-ea"/>
                <a:cs typeface="+mn-cs"/>
              </a:defRPr>
            </a:lvl1pPr>
            <a:lvl2pPr algn="l" defTabSz="914400" rtl="0" eaLnBrk="1" latinLnBrk="0" hangingPunct="1">
              <a:spcBef>
                <a:spcPct val="20000"/>
              </a:spcBef>
              <a:buFont typeface="Arial" pitchFamily="34" charset="0"/>
              <a:defRPr lang="en-US" sz="1000" kern="1200" dirty="0" smtClean="0">
                <a:solidFill>
                  <a:srgbClr val="4D4E54"/>
                </a:solidFill>
                <a:latin typeface="Verdana" pitchFamily="34" charset="0"/>
                <a:ea typeface="+mn-ea"/>
                <a:cs typeface="+mn-cs"/>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7" name="Content Placeholder 2"/>
          <p:cNvSpPr>
            <a:spLocks noGrp="1"/>
          </p:cNvSpPr>
          <p:nvPr>
            <p:ph idx="15"/>
          </p:nvPr>
        </p:nvSpPr>
        <p:spPr>
          <a:xfrm>
            <a:off x="4722758"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8" name="Content Placeholder 2"/>
          <p:cNvSpPr>
            <a:spLocks noGrp="1"/>
          </p:cNvSpPr>
          <p:nvPr>
            <p:ph idx="16"/>
          </p:nvPr>
        </p:nvSpPr>
        <p:spPr>
          <a:xfrm>
            <a:off x="485718"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9" name="Content Placeholder 2"/>
          <p:cNvSpPr>
            <a:spLocks noGrp="1"/>
          </p:cNvSpPr>
          <p:nvPr>
            <p:ph idx="17"/>
          </p:nvPr>
        </p:nvSpPr>
        <p:spPr>
          <a:xfrm>
            <a:off x="485720"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20" name="Content Placeholder 2"/>
          <p:cNvSpPr>
            <a:spLocks noGrp="1"/>
          </p:cNvSpPr>
          <p:nvPr>
            <p:ph idx="18"/>
          </p:nvPr>
        </p:nvSpPr>
        <p:spPr>
          <a:xfrm>
            <a:off x="4722758"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21" name="Content Placeholder 2"/>
          <p:cNvSpPr>
            <a:spLocks noGrp="1"/>
          </p:cNvSpPr>
          <p:nvPr>
            <p:ph idx="19"/>
          </p:nvPr>
        </p:nvSpPr>
        <p:spPr>
          <a:xfrm>
            <a:off x="4722760"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1" name="Title 1"/>
          <p:cNvSpPr>
            <a:spLocks noGrp="1"/>
          </p:cNvSpPr>
          <p:nvPr>
            <p:ph type="title" hasCustomPrompt="1"/>
          </p:nvPr>
        </p:nvSpPr>
        <p:spPr>
          <a:xfrm>
            <a:off x="362544" y="111421"/>
            <a:ext cx="8229600" cy="422120"/>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lang="en-US" smtClean="0"/>
              <a:pPr/>
              <a:t>‹#›</a:t>
            </a:fld>
            <a:endParaRPr lang="en-US" dirty="0"/>
          </a:p>
        </p:txBody>
      </p:sp>
      <p:sp>
        <p:nvSpPr>
          <p:cNvPr id="13"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NEPC Manager Page 2 Box Over Under">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3102" y="1066800"/>
            <a:ext cx="8199438"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73104" y="685800"/>
            <a:ext cx="81994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8" name="Content Placeholder 2"/>
          <p:cNvSpPr>
            <a:spLocks noGrp="1"/>
          </p:cNvSpPr>
          <p:nvPr>
            <p:ph idx="16"/>
          </p:nvPr>
        </p:nvSpPr>
        <p:spPr>
          <a:xfrm>
            <a:off x="473104" y="3886200"/>
            <a:ext cx="8199436"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9" name="Content Placeholder 2"/>
          <p:cNvSpPr>
            <a:spLocks noGrp="1"/>
          </p:cNvSpPr>
          <p:nvPr>
            <p:ph idx="17"/>
          </p:nvPr>
        </p:nvSpPr>
        <p:spPr>
          <a:xfrm>
            <a:off x="473106" y="3505200"/>
            <a:ext cx="8199434"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8"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0"/>
          </p:nvPr>
        </p:nvSpPr>
        <p:spPr/>
        <p:txBody>
          <a:bodyPr/>
          <a:lstStyle/>
          <a:p>
            <a:fld id="{B9F459C5-D201-49C9-A701-E5F8CEC6F7D4}" type="slidenum">
              <a:rPr lang="en-US" smtClean="0"/>
              <a:pPr/>
              <a:t>‹#›</a:t>
            </a:fld>
            <a:endParaRPr lang="en-US" dirty="0"/>
          </a:p>
        </p:txBody>
      </p:sp>
      <p:sp>
        <p:nvSpPr>
          <p:cNvPr id="9"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EPC Manger Page 3 Box Right">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30683"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730684"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1" name="Content Placeholder 2"/>
          <p:cNvSpPr>
            <a:spLocks noGrp="1"/>
          </p:cNvSpPr>
          <p:nvPr>
            <p:ph idx="14"/>
          </p:nvPr>
        </p:nvSpPr>
        <p:spPr>
          <a:xfrm>
            <a:off x="493645"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6" name="Content Placeholder 2"/>
          <p:cNvSpPr>
            <a:spLocks noGrp="1"/>
          </p:cNvSpPr>
          <p:nvPr>
            <p:ph idx="15"/>
          </p:nvPr>
        </p:nvSpPr>
        <p:spPr>
          <a:xfrm>
            <a:off x="493647"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7" name="Content Placeholder 2"/>
          <p:cNvSpPr>
            <a:spLocks noGrp="1"/>
          </p:cNvSpPr>
          <p:nvPr>
            <p:ph idx="16"/>
          </p:nvPr>
        </p:nvSpPr>
        <p:spPr>
          <a:xfrm>
            <a:off x="493647"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8" name="Content Placeholder 2"/>
          <p:cNvSpPr>
            <a:spLocks noGrp="1"/>
          </p:cNvSpPr>
          <p:nvPr>
            <p:ph idx="17"/>
          </p:nvPr>
        </p:nvSpPr>
        <p:spPr>
          <a:xfrm>
            <a:off x="493649"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dirty="0"/>
              <a:t>Click to edit Master text styles</a:t>
            </a:r>
          </a:p>
        </p:txBody>
      </p:sp>
      <p:sp>
        <p:nvSpPr>
          <p:cNvPr id="10" name="Title 1"/>
          <p:cNvSpPr>
            <a:spLocks noGrp="1"/>
          </p:cNvSpPr>
          <p:nvPr>
            <p:ph type="title" hasCustomPrompt="1"/>
          </p:nvPr>
        </p:nvSpPr>
        <p:spPr>
          <a:xfrm>
            <a:off x="362597" y="104775"/>
            <a:ext cx="8229600" cy="428625"/>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br>
              <a:rPr lang="en-US" dirty="0"/>
            </a:br>
            <a:endParaRPr lang="en-US" dirty="0"/>
          </a:p>
        </p:txBody>
      </p:sp>
      <p:sp>
        <p:nvSpPr>
          <p:cNvPr id="4" name="Slide Number Placeholder 3"/>
          <p:cNvSpPr>
            <a:spLocks noGrp="1"/>
          </p:cNvSpPr>
          <p:nvPr>
            <p:ph type="sldNum" sz="quarter" idx="20"/>
          </p:nvPr>
        </p:nvSpPr>
        <p:spPr/>
        <p:txBody>
          <a:bodyPr/>
          <a:lstStyle/>
          <a:p>
            <a:fld id="{B9F459C5-D201-49C9-A701-E5F8CEC6F7D4}" type="slidenum">
              <a:rPr lang="en-US" smtClean="0"/>
              <a:pPr/>
              <a:t>‹#›</a:t>
            </a:fld>
            <a:endParaRPr lang="en-US" dirty="0"/>
          </a:p>
        </p:txBody>
      </p:sp>
      <p:sp>
        <p:nvSpPr>
          <p:cNvPr id="13"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NEPC Manger Page 3 Box Left">
    <p:spTree>
      <p:nvGrpSpPr>
        <p:cNvPr id="1" name=""/>
        <p:cNvGrpSpPr/>
        <p:nvPr/>
      </p:nvGrpSpPr>
      <p:grpSpPr>
        <a:xfrm>
          <a:off x="0" y="0"/>
          <a:ext cx="0" cy="0"/>
          <a:chOff x="0" y="0"/>
          <a:chExt cx="0" cy="0"/>
        </a:xfrm>
      </p:grpSpPr>
      <p:sp>
        <p:nvSpPr>
          <p:cNvPr id="12" name="Content Placeholder 2"/>
          <p:cNvSpPr>
            <a:spLocks noGrp="1"/>
          </p:cNvSpPr>
          <p:nvPr>
            <p:ph idx="1"/>
          </p:nvPr>
        </p:nvSpPr>
        <p:spPr>
          <a:xfrm>
            <a:off x="493645"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93647"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3" name="Content Placeholder 2"/>
          <p:cNvSpPr>
            <a:spLocks noGrp="1"/>
          </p:cNvSpPr>
          <p:nvPr>
            <p:ph idx="14"/>
          </p:nvPr>
        </p:nvSpPr>
        <p:spPr>
          <a:xfrm>
            <a:off x="4730681"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4" name="Content Placeholder 2"/>
          <p:cNvSpPr>
            <a:spLocks noGrp="1"/>
          </p:cNvSpPr>
          <p:nvPr>
            <p:ph idx="15"/>
          </p:nvPr>
        </p:nvSpPr>
        <p:spPr>
          <a:xfrm>
            <a:off x="4730683"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22" name="Content Placeholder 2"/>
          <p:cNvSpPr>
            <a:spLocks noGrp="1"/>
          </p:cNvSpPr>
          <p:nvPr>
            <p:ph idx="18"/>
          </p:nvPr>
        </p:nvSpPr>
        <p:spPr>
          <a:xfrm>
            <a:off x="4730683"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23" name="Content Placeholder 2"/>
          <p:cNvSpPr>
            <a:spLocks noGrp="1"/>
          </p:cNvSpPr>
          <p:nvPr>
            <p:ph idx="19"/>
          </p:nvPr>
        </p:nvSpPr>
        <p:spPr>
          <a:xfrm>
            <a:off x="4730685"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0" name="Title 1"/>
          <p:cNvSpPr>
            <a:spLocks noGrp="1"/>
          </p:cNvSpPr>
          <p:nvPr>
            <p:ph type="title" hasCustomPrompt="1"/>
          </p:nvPr>
        </p:nvSpPr>
        <p:spPr>
          <a:xfrm>
            <a:off x="362598" y="104775"/>
            <a:ext cx="8334374"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lang="en-US" smtClean="0"/>
              <a:pPr/>
              <a:t>‹#›</a:t>
            </a:fld>
            <a:endParaRPr lang="en-US" dirty="0"/>
          </a:p>
        </p:txBody>
      </p:sp>
      <p:sp>
        <p:nvSpPr>
          <p:cNvPr id="11"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EPC Manger Page 3 Box Top">
    <p:spTree>
      <p:nvGrpSpPr>
        <p:cNvPr id="1" name=""/>
        <p:cNvGrpSpPr/>
        <p:nvPr/>
      </p:nvGrpSpPr>
      <p:grpSpPr>
        <a:xfrm>
          <a:off x="0" y="0"/>
          <a:ext cx="0" cy="0"/>
          <a:chOff x="0" y="0"/>
          <a:chExt cx="0" cy="0"/>
        </a:xfrm>
      </p:grpSpPr>
      <p:sp>
        <p:nvSpPr>
          <p:cNvPr id="12" name="Content Placeholder 2"/>
          <p:cNvSpPr>
            <a:spLocks noGrp="1"/>
          </p:cNvSpPr>
          <p:nvPr>
            <p:ph idx="1"/>
          </p:nvPr>
        </p:nvSpPr>
        <p:spPr>
          <a:xfrm>
            <a:off x="493645" y="1066800"/>
            <a:ext cx="8161842"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93646" y="685800"/>
            <a:ext cx="8161839"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9" name="Content Placeholder 2"/>
          <p:cNvSpPr>
            <a:spLocks noGrp="1"/>
          </p:cNvSpPr>
          <p:nvPr>
            <p:ph idx="16"/>
          </p:nvPr>
        </p:nvSpPr>
        <p:spPr>
          <a:xfrm>
            <a:off x="493647"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0" name="Content Placeholder 2"/>
          <p:cNvSpPr>
            <a:spLocks noGrp="1"/>
          </p:cNvSpPr>
          <p:nvPr>
            <p:ph idx="17"/>
          </p:nvPr>
        </p:nvSpPr>
        <p:spPr>
          <a:xfrm>
            <a:off x="493649"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1" name="Content Placeholder 2"/>
          <p:cNvSpPr>
            <a:spLocks noGrp="1"/>
          </p:cNvSpPr>
          <p:nvPr>
            <p:ph idx="18"/>
          </p:nvPr>
        </p:nvSpPr>
        <p:spPr>
          <a:xfrm>
            <a:off x="4723249"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3" name="Content Placeholder 2"/>
          <p:cNvSpPr>
            <a:spLocks noGrp="1"/>
          </p:cNvSpPr>
          <p:nvPr>
            <p:ph idx="19"/>
          </p:nvPr>
        </p:nvSpPr>
        <p:spPr>
          <a:xfrm>
            <a:off x="4723251"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6" name="Title 1"/>
          <p:cNvSpPr>
            <a:spLocks noGrp="1"/>
          </p:cNvSpPr>
          <p:nvPr>
            <p:ph type="title" hasCustomPrompt="1"/>
          </p:nvPr>
        </p:nvSpPr>
        <p:spPr>
          <a:xfrm>
            <a:off x="36259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lang="en-US" smtClean="0"/>
              <a:pPr/>
              <a:t>‹#›</a:t>
            </a:fld>
            <a:endParaRPr lang="en-US" dirty="0"/>
          </a:p>
        </p:txBody>
      </p:sp>
      <p:sp>
        <p:nvSpPr>
          <p:cNvPr id="14"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EPC Manger Page 3 Box Bottom">
    <p:spTree>
      <p:nvGrpSpPr>
        <p:cNvPr id="1" name=""/>
        <p:cNvGrpSpPr/>
        <p:nvPr/>
      </p:nvGrpSpPr>
      <p:grpSpPr>
        <a:xfrm>
          <a:off x="0" y="0"/>
          <a:ext cx="0" cy="0"/>
          <a:chOff x="0" y="0"/>
          <a:chExt cx="0" cy="0"/>
        </a:xfrm>
      </p:grpSpPr>
      <p:sp>
        <p:nvSpPr>
          <p:cNvPr id="18" name="Content Placeholder 2"/>
          <p:cNvSpPr>
            <a:spLocks noGrp="1"/>
          </p:cNvSpPr>
          <p:nvPr>
            <p:ph idx="16"/>
          </p:nvPr>
        </p:nvSpPr>
        <p:spPr>
          <a:xfrm>
            <a:off x="481055" y="3886200"/>
            <a:ext cx="8169700"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9" name="Content Placeholder 2"/>
          <p:cNvSpPr>
            <a:spLocks noGrp="1"/>
          </p:cNvSpPr>
          <p:nvPr>
            <p:ph idx="17"/>
          </p:nvPr>
        </p:nvSpPr>
        <p:spPr>
          <a:xfrm>
            <a:off x="481057" y="3505200"/>
            <a:ext cx="8169698"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9" name="Content Placeholder 2"/>
          <p:cNvSpPr>
            <a:spLocks noGrp="1"/>
          </p:cNvSpPr>
          <p:nvPr>
            <p:ph idx="1"/>
          </p:nvPr>
        </p:nvSpPr>
        <p:spPr>
          <a:xfrm>
            <a:off x="481053"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0" name="Content Placeholder 2"/>
          <p:cNvSpPr>
            <a:spLocks noGrp="1"/>
          </p:cNvSpPr>
          <p:nvPr>
            <p:ph idx="13"/>
          </p:nvPr>
        </p:nvSpPr>
        <p:spPr>
          <a:xfrm>
            <a:off x="481055"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1" name="Content Placeholder 2"/>
          <p:cNvSpPr>
            <a:spLocks noGrp="1"/>
          </p:cNvSpPr>
          <p:nvPr>
            <p:ph idx="14"/>
          </p:nvPr>
        </p:nvSpPr>
        <p:spPr>
          <a:xfrm>
            <a:off x="4718517"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3" name="Content Placeholder 2"/>
          <p:cNvSpPr>
            <a:spLocks noGrp="1"/>
          </p:cNvSpPr>
          <p:nvPr>
            <p:ph idx="15"/>
          </p:nvPr>
        </p:nvSpPr>
        <p:spPr>
          <a:xfrm>
            <a:off x="4718519"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4" name="Title 1"/>
          <p:cNvSpPr>
            <a:spLocks noGrp="1"/>
          </p:cNvSpPr>
          <p:nvPr>
            <p:ph type="title" hasCustomPrompt="1"/>
          </p:nvPr>
        </p:nvSpPr>
        <p:spPr>
          <a:xfrm>
            <a:off x="36259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0"/>
          </p:nvPr>
        </p:nvSpPr>
        <p:spPr/>
        <p:txBody>
          <a:bodyPr/>
          <a:lstStyle/>
          <a:p>
            <a:fld id="{B9F459C5-D201-49C9-A701-E5F8CEC6F7D4}" type="slidenum">
              <a:rPr lang="en-US" smtClean="0"/>
              <a:pPr/>
              <a:t>‹#›</a:t>
            </a:fld>
            <a:endParaRPr lang="en-US" dirty="0"/>
          </a:p>
        </p:txBody>
      </p:sp>
      <p:sp>
        <p:nvSpPr>
          <p:cNvPr id="12"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EPC Manager Page 2 Box Side by Side">
    <p:spTree>
      <p:nvGrpSpPr>
        <p:cNvPr id="1" name=""/>
        <p:cNvGrpSpPr/>
        <p:nvPr/>
      </p:nvGrpSpPr>
      <p:grpSpPr>
        <a:xfrm>
          <a:off x="0" y="0"/>
          <a:ext cx="0" cy="0"/>
          <a:chOff x="0" y="0"/>
          <a:chExt cx="0" cy="0"/>
        </a:xfrm>
      </p:grpSpPr>
      <p:sp>
        <p:nvSpPr>
          <p:cNvPr id="12" name="Content Placeholder 2"/>
          <p:cNvSpPr>
            <a:spLocks noGrp="1"/>
          </p:cNvSpPr>
          <p:nvPr>
            <p:ph idx="1"/>
          </p:nvPr>
        </p:nvSpPr>
        <p:spPr>
          <a:xfrm>
            <a:off x="489004"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89006"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6" name="Content Placeholder 2"/>
          <p:cNvSpPr>
            <a:spLocks noGrp="1"/>
          </p:cNvSpPr>
          <p:nvPr>
            <p:ph idx="14"/>
          </p:nvPr>
        </p:nvSpPr>
        <p:spPr>
          <a:xfrm>
            <a:off x="4726468"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7" name="Content Placeholder 2"/>
          <p:cNvSpPr>
            <a:spLocks noGrp="1"/>
          </p:cNvSpPr>
          <p:nvPr>
            <p:ph idx="15"/>
          </p:nvPr>
        </p:nvSpPr>
        <p:spPr>
          <a:xfrm>
            <a:off x="4726470"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8" name="Title 1"/>
          <p:cNvSpPr>
            <a:spLocks noGrp="1"/>
          </p:cNvSpPr>
          <p:nvPr>
            <p:ph type="title" hasCustomPrompt="1"/>
          </p:nvPr>
        </p:nvSpPr>
        <p:spPr>
          <a:xfrm>
            <a:off x="36495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18"/>
          </p:nvPr>
        </p:nvSpPr>
        <p:spPr/>
        <p:txBody>
          <a:bodyPr/>
          <a:lstStyle/>
          <a:p>
            <a:fld id="{B9F459C5-D201-49C9-A701-E5F8CEC6F7D4}" type="slidenum">
              <a:rPr lang="en-US" smtClean="0"/>
              <a:pPr/>
              <a:t>‹#›</a:t>
            </a:fld>
            <a:endParaRPr lang="en-US" dirty="0"/>
          </a:p>
        </p:txBody>
      </p:sp>
      <p:sp>
        <p:nvSpPr>
          <p:cNvPr id="11"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NEPC main cont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1143000"/>
            <a:ext cx="4035290" cy="51816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17"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8" name="Text Placeholder 18"/>
          <p:cNvSpPr>
            <a:spLocks noGrp="1"/>
          </p:cNvSpPr>
          <p:nvPr>
            <p:ph type="body" sz="quarter" idx="16"/>
          </p:nvPr>
        </p:nvSpPr>
        <p:spPr>
          <a:xfrm>
            <a:off x="0" y="685800"/>
            <a:ext cx="4495800" cy="457200"/>
          </a:xfrm>
          <a:prstGeom prst="rect">
            <a:avLst/>
          </a:prstGeom>
          <a:solidFill>
            <a:schemeClr val="accent5"/>
          </a:solidFill>
          <a:ln>
            <a:solidFill>
              <a:schemeClr val="accent5"/>
            </a:solidFill>
          </a:ln>
        </p:spPr>
        <p:txBody>
          <a:bodyPr anchor="ctr"/>
          <a:lstStyle>
            <a:lvl1pPr marL="0" indent="0">
              <a:spcBef>
                <a:spcPts val="0"/>
              </a:spcBef>
              <a:buFontTx/>
              <a:buNone/>
              <a:defRPr sz="1400" b="1">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9409095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_NEPC main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2597" y="103329"/>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
        <p:nvSpPr>
          <p:cNvPr id="10" name="Content Placeholder 1"/>
          <p:cNvSpPr txBox="1">
            <a:spLocks/>
          </p:cNvSpPr>
          <p:nvPr/>
        </p:nvSpPr>
        <p:spPr>
          <a:xfrm>
            <a:off x="692492" y="922411"/>
            <a:ext cx="7765708" cy="5249789"/>
          </a:xfrm>
          <a:prstGeom prst="round2DiagRect">
            <a:avLst/>
          </a:prstGeom>
          <a:solidFill>
            <a:schemeClr val="accent3">
              <a:lumMod val="10000"/>
              <a:lumOff val="90000"/>
            </a:schemeClr>
          </a:solidFill>
          <a:ln>
            <a:solidFill>
              <a:schemeClr val="accent3"/>
            </a:solidFill>
          </a:ln>
        </p:spPr>
        <p:style>
          <a:lnRef idx="2">
            <a:schemeClr val="accent3"/>
          </a:lnRef>
          <a:fillRef idx="1">
            <a:schemeClr val="lt1"/>
          </a:fillRef>
          <a:effectRef idx="0">
            <a:schemeClr val="accent3"/>
          </a:effectRef>
          <a:fontRef idx="minor">
            <a:schemeClr val="dk1"/>
          </a:fontRef>
        </p:style>
        <p:txBody>
          <a:bodyPr>
            <a:noAutofit/>
          </a:bodyPr>
          <a:lstStyle>
            <a:lvl1pPr marL="233363" indent="-233363" algn="l" defTabSz="914400" rtl="0" eaLnBrk="1" latinLnBrk="0" hangingPunct="1">
              <a:spcBef>
                <a:spcPct val="20000"/>
              </a:spcBef>
              <a:buFont typeface="Arial" pitchFamily="34" charset="0"/>
              <a:buChar char="•"/>
              <a:defRPr sz="1400" b="1" kern="1200">
                <a:solidFill>
                  <a:srgbClr val="002060"/>
                </a:solidFill>
                <a:latin typeface="Verdana" pitchFamily="34" charset="0"/>
                <a:ea typeface="+mn-ea"/>
                <a:cs typeface="+mn-cs"/>
              </a:defRPr>
            </a:lvl1pPr>
            <a:lvl2pPr marL="573088" indent="-231775" algn="l" defTabSz="914400" rtl="0" eaLnBrk="1" latinLnBrk="0" hangingPunct="1">
              <a:spcBef>
                <a:spcPct val="20000"/>
              </a:spcBef>
              <a:buFont typeface="Arial" pitchFamily="34" charset="0"/>
              <a:buChar char="–"/>
              <a:tabLst/>
              <a:defRPr sz="1200" kern="1200">
                <a:solidFill>
                  <a:srgbClr val="4D4E54"/>
                </a:solidFill>
                <a:latin typeface="Verdana" pitchFamily="34" charset="0"/>
                <a:ea typeface="+mn-ea"/>
                <a:cs typeface="+mn-cs"/>
              </a:defRPr>
            </a:lvl2pPr>
            <a:lvl3pPr marL="798513" indent="-233363" algn="l" defTabSz="914400" rtl="0" eaLnBrk="1" latinLnBrk="0" hangingPunct="1">
              <a:spcBef>
                <a:spcPct val="20000"/>
              </a:spcBef>
              <a:buFont typeface="Arial" pitchFamily="34" charset="0"/>
              <a:buChar char="•"/>
              <a:tabLst/>
              <a:defRPr sz="1100" kern="1200">
                <a:solidFill>
                  <a:srgbClr val="4D4E54"/>
                </a:solidFill>
                <a:latin typeface="Verdana" pitchFamily="34" charset="0"/>
                <a:ea typeface="+mn-ea"/>
                <a:cs typeface="+mn-cs"/>
              </a:defRPr>
            </a:lvl3pPr>
            <a:lvl4pPr marL="1033463" indent="-228600" algn="l" defTabSz="914400" rtl="0" eaLnBrk="1" latinLnBrk="0" hangingPunct="1">
              <a:spcBef>
                <a:spcPct val="20000"/>
              </a:spcBef>
              <a:buFont typeface="Arial" pitchFamily="34" charset="0"/>
              <a:buChar char="–"/>
              <a:defRPr sz="900" kern="1200">
                <a:solidFill>
                  <a:srgbClr val="4D4E54"/>
                </a:solidFill>
                <a:latin typeface="Verdana" pitchFamily="34" charset="0"/>
                <a:ea typeface="+mn-ea"/>
                <a:cs typeface="+mn-cs"/>
              </a:defRPr>
            </a:lvl4pPr>
            <a:lvl5pPr marL="1374775" indent="-228600" algn="l" defTabSz="914400" rtl="0" eaLnBrk="1" latinLnBrk="0" hangingPunct="1">
              <a:spcBef>
                <a:spcPct val="20000"/>
              </a:spcBef>
              <a:buFont typeface="Arial" pitchFamily="34" charset="0"/>
              <a:buChar char="»"/>
              <a:defRPr sz="1000" kern="1200">
                <a:solidFill>
                  <a:srgbClr val="4D4E54"/>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lnSpc>
                <a:spcPct val="200000"/>
              </a:lnSpc>
              <a:buNone/>
            </a:pPr>
            <a:endParaRPr lang="en-US" sz="1400" b="1" dirty="0">
              <a:solidFill>
                <a:schemeClr val="tx2"/>
              </a:solidFill>
            </a:endParaRPr>
          </a:p>
        </p:txBody>
      </p:sp>
      <p:sp>
        <p:nvSpPr>
          <p:cNvPr id="13" name="Text Placeholder 17"/>
          <p:cNvSpPr>
            <a:spLocks noGrp="1"/>
          </p:cNvSpPr>
          <p:nvPr>
            <p:ph type="body" sz="quarter" idx="15"/>
          </p:nvPr>
        </p:nvSpPr>
        <p:spPr>
          <a:xfrm>
            <a:off x="692492" y="1143000"/>
            <a:ext cx="7765708" cy="5029200"/>
          </a:xfrm>
          <a:prstGeom prst="rect">
            <a:avLst/>
          </a:prstGeom>
        </p:spPr>
        <p:txBody>
          <a:bodyPr anchor="t"/>
          <a:lstStyle>
            <a:lvl1pPr marL="0" indent="0">
              <a:buFont typeface="Arial" panose="020B0604020202020204" pitchFamily="34" charset="0"/>
              <a:buNone/>
              <a:defRPr sz="14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endParaRPr lang="en-US" dirty="0"/>
          </a:p>
        </p:txBody>
      </p:sp>
    </p:spTree>
    <p:extLst>
      <p:ext uri="{BB962C8B-B14F-4D97-AF65-F5344CB8AC3E}">
        <p14:creationId xmlns:p14="http://schemas.microsoft.com/office/powerpoint/2010/main" val="755862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7_NEPC main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2597" y="103329"/>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lang="en-US" smtClean="0"/>
              <a:pPr/>
              <a:t>‹#›</a:t>
            </a:fld>
            <a:endParaRPr lang="en-US"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
        <p:nvSpPr>
          <p:cNvPr id="10" name="Content Placeholder 1"/>
          <p:cNvSpPr txBox="1">
            <a:spLocks/>
          </p:cNvSpPr>
          <p:nvPr/>
        </p:nvSpPr>
        <p:spPr>
          <a:xfrm>
            <a:off x="692492" y="922411"/>
            <a:ext cx="7765708" cy="5249789"/>
          </a:xfrm>
          <a:prstGeom prst="round2DiagRect">
            <a:avLst/>
          </a:prstGeom>
          <a:solidFill>
            <a:schemeClr val="accent2">
              <a:lumMod val="20000"/>
              <a:lumOff val="80000"/>
            </a:schemeClr>
          </a:solidFill>
          <a:ln>
            <a:solidFill>
              <a:schemeClr val="accent1"/>
            </a:solidFill>
          </a:ln>
        </p:spPr>
        <p:style>
          <a:lnRef idx="2">
            <a:schemeClr val="accent3"/>
          </a:lnRef>
          <a:fillRef idx="1">
            <a:schemeClr val="lt1"/>
          </a:fillRef>
          <a:effectRef idx="0">
            <a:schemeClr val="accent3"/>
          </a:effectRef>
          <a:fontRef idx="minor">
            <a:schemeClr val="dk1"/>
          </a:fontRef>
        </p:style>
        <p:txBody>
          <a:bodyPr>
            <a:noAutofit/>
          </a:bodyPr>
          <a:lstStyle>
            <a:lvl1pPr marL="233363" indent="-233363" algn="l" defTabSz="914400" rtl="0" eaLnBrk="1" latinLnBrk="0" hangingPunct="1">
              <a:spcBef>
                <a:spcPct val="20000"/>
              </a:spcBef>
              <a:buFont typeface="Arial" pitchFamily="34" charset="0"/>
              <a:buChar char="•"/>
              <a:defRPr sz="1400" b="1" kern="1200">
                <a:solidFill>
                  <a:srgbClr val="002060"/>
                </a:solidFill>
                <a:latin typeface="Verdana" pitchFamily="34" charset="0"/>
                <a:ea typeface="+mn-ea"/>
                <a:cs typeface="+mn-cs"/>
              </a:defRPr>
            </a:lvl1pPr>
            <a:lvl2pPr marL="573088" indent="-231775" algn="l" defTabSz="914400" rtl="0" eaLnBrk="1" latinLnBrk="0" hangingPunct="1">
              <a:spcBef>
                <a:spcPct val="20000"/>
              </a:spcBef>
              <a:buFont typeface="Arial" pitchFamily="34" charset="0"/>
              <a:buChar char="–"/>
              <a:tabLst/>
              <a:defRPr sz="1200" kern="1200">
                <a:solidFill>
                  <a:srgbClr val="4D4E54"/>
                </a:solidFill>
                <a:latin typeface="Verdana" pitchFamily="34" charset="0"/>
                <a:ea typeface="+mn-ea"/>
                <a:cs typeface="+mn-cs"/>
              </a:defRPr>
            </a:lvl2pPr>
            <a:lvl3pPr marL="798513" indent="-233363" algn="l" defTabSz="914400" rtl="0" eaLnBrk="1" latinLnBrk="0" hangingPunct="1">
              <a:spcBef>
                <a:spcPct val="20000"/>
              </a:spcBef>
              <a:buFont typeface="Arial" pitchFamily="34" charset="0"/>
              <a:buChar char="•"/>
              <a:tabLst/>
              <a:defRPr sz="1100" kern="1200">
                <a:solidFill>
                  <a:srgbClr val="4D4E54"/>
                </a:solidFill>
                <a:latin typeface="Verdana" pitchFamily="34" charset="0"/>
                <a:ea typeface="+mn-ea"/>
                <a:cs typeface="+mn-cs"/>
              </a:defRPr>
            </a:lvl3pPr>
            <a:lvl4pPr marL="1033463" indent="-228600" algn="l" defTabSz="914400" rtl="0" eaLnBrk="1" latinLnBrk="0" hangingPunct="1">
              <a:spcBef>
                <a:spcPct val="20000"/>
              </a:spcBef>
              <a:buFont typeface="Arial" pitchFamily="34" charset="0"/>
              <a:buChar char="–"/>
              <a:defRPr sz="900" kern="1200">
                <a:solidFill>
                  <a:srgbClr val="4D4E54"/>
                </a:solidFill>
                <a:latin typeface="Verdana" pitchFamily="34" charset="0"/>
                <a:ea typeface="+mn-ea"/>
                <a:cs typeface="+mn-cs"/>
              </a:defRPr>
            </a:lvl4pPr>
            <a:lvl5pPr marL="1374775" indent="-228600" algn="l" defTabSz="914400" rtl="0" eaLnBrk="1" latinLnBrk="0" hangingPunct="1">
              <a:spcBef>
                <a:spcPct val="20000"/>
              </a:spcBef>
              <a:buFont typeface="Arial" pitchFamily="34" charset="0"/>
              <a:buChar char="»"/>
              <a:defRPr sz="1000" kern="1200">
                <a:solidFill>
                  <a:srgbClr val="4D4E54"/>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lnSpc>
                <a:spcPct val="200000"/>
              </a:lnSpc>
              <a:buNone/>
            </a:pPr>
            <a:endParaRPr lang="en-US" sz="1400" b="1" dirty="0">
              <a:solidFill>
                <a:schemeClr val="tx2"/>
              </a:solidFill>
            </a:endParaRPr>
          </a:p>
        </p:txBody>
      </p:sp>
      <p:sp>
        <p:nvSpPr>
          <p:cNvPr id="13" name="Text Placeholder 17"/>
          <p:cNvSpPr>
            <a:spLocks noGrp="1"/>
          </p:cNvSpPr>
          <p:nvPr>
            <p:ph type="body" sz="quarter" idx="15"/>
          </p:nvPr>
        </p:nvSpPr>
        <p:spPr>
          <a:xfrm>
            <a:off x="692492" y="1143000"/>
            <a:ext cx="7765708" cy="5029200"/>
          </a:xfrm>
          <a:prstGeom prst="rect">
            <a:avLst/>
          </a:prstGeom>
        </p:spPr>
        <p:txBody>
          <a:bodyPr anchor="t"/>
          <a:lstStyle>
            <a:lvl1pPr marL="0" indent="0">
              <a:buFont typeface="Arial" panose="020B0604020202020204" pitchFamily="34" charset="0"/>
              <a:buNone/>
              <a:defRPr sz="14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endParaRPr lang="en-US" dirty="0"/>
          </a:p>
        </p:txBody>
      </p:sp>
    </p:spTree>
    <p:extLst>
      <p:ext uri="{BB962C8B-B14F-4D97-AF65-F5344CB8AC3E}">
        <p14:creationId xmlns:p14="http://schemas.microsoft.com/office/powerpoint/2010/main" val="2388145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8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9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0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1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2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3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4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5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NEPC main cont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1066800"/>
            <a:ext cx="4035290" cy="52578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1" name="Rectangle 10"/>
          <p:cNvSpPr/>
          <p:nvPr/>
        </p:nvSpPr>
        <p:spPr>
          <a:xfrm>
            <a:off x="0" y="685800"/>
            <a:ext cx="4495800" cy="3429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rgbClr val="FFFFFF"/>
              </a:solidFill>
            </a:endParaRPr>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13"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14" name="Text Placeholder 13"/>
          <p:cNvSpPr>
            <a:spLocks noGrp="1"/>
          </p:cNvSpPr>
          <p:nvPr>
            <p:ph type="body" sz="quarter" idx="18"/>
          </p:nvPr>
        </p:nvSpPr>
        <p:spPr>
          <a:xfrm>
            <a:off x="0" y="685800"/>
            <a:ext cx="4492625" cy="342900"/>
          </a:xfrm>
          <a:prstGeom prst="rect">
            <a:avLst/>
          </a:prstGeom>
        </p:spPr>
        <p:txBody>
          <a:bodyPr anchor="ctr"/>
          <a:lstStyle>
            <a:lvl1pPr marL="0" indent="0">
              <a:buFontTx/>
              <a:buNone/>
              <a:defRPr sz="1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8465302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6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7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8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9_NEPC main content">
    <p:spTree>
      <p:nvGrpSpPr>
        <p:cNvPr id="1" name=""/>
        <p:cNvGrpSpPr/>
        <p:nvPr/>
      </p:nvGrpSpPr>
      <p:grpSpPr>
        <a:xfrm>
          <a:off x="0" y="0"/>
          <a:ext cx="0" cy="0"/>
          <a:chOff x="0" y="0"/>
          <a:chExt cx="0" cy="0"/>
        </a:xfrm>
      </p:grpSpPr>
      <p:sp>
        <p:nvSpPr>
          <p:cNvPr id="22" name="Text Placeholder 21"/>
          <p:cNvSpPr>
            <a:spLocks noGrp="1"/>
          </p:cNvSpPr>
          <p:nvPr>
            <p:ph type="body" sz="quarter" idx="17"/>
          </p:nvPr>
        </p:nvSpPr>
        <p:spPr>
          <a:xfrm>
            <a:off x="4797424" y="6096000"/>
            <a:ext cx="3889375" cy="304800"/>
          </a:xfrm>
          <a:prstGeom prst="rect">
            <a:avLst/>
          </a:prstGeom>
        </p:spPr>
        <p:txBody>
          <a:bodyPr anchor="t"/>
          <a:lstStyle>
            <a:lvl1pPr marL="0" indent="0" algn="r">
              <a:buFontTx/>
              <a:buNone/>
              <a:defRPr sz="800" i="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2" name="Date Placeholder 1"/>
          <p:cNvSpPr>
            <a:spLocks noGrp="1"/>
          </p:cNvSpPr>
          <p:nvPr>
            <p:ph type="dt" sz="half" idx="10"/>
          </p:nvPr>
        </p:nvSpPr>
        <p:spPr/>
        <p:txBody>
          <a:bodyPr/>
          <a:lstStyle/>
          <a:p>
            <a:pPr algn="r"/>
            <a:endParaRPr dirty="0"/>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Content Placeholder 1"/>
          <p:cNvSpPr>
            <a:spLocks noGrp="1"/>
          </p:cNvSpPr>
          <p:nvPr>
            <p:ph idx="1" hasCustomPrompt="1"/>
          </p:nvPr>
        </p:nvSpPr>
        <p:spPr>
          <a:xfrm>
            <a:off x="457200" y="838200"/>
            <a:ext cx="4035290" cy="5486400"/>
          </a:xfrm>
          <a:prstGeom prst="rect">
            <a:avLst/>
          </a:prstGeom>
        </p:spPr>
        <p:txBody>
          <a:bodyPr/>
          <a:lstStyle>
            <a:lvl1pPr>
              <a:defRPr sz="1400" b="1">
                <a:solidFill>
                  <a:schemeClr val="accent3"/>
                </a:solidFill>
              </a:defRPr>
            </a:lvl1pPr>
            <a:lvl2pPr>
              <a:defRPr sz="1200"/>
            </a:lvl2pPr>
          </a:lstStyle>
          <a:p>
            <a:pPr marL="0" indent="0">
              <a:buNone/>
            </a:pPr>
            <a:r>
              <a:rPr lang="en-US" dirty="0"/>
              <a:t>A</a:t>
            </a:r>
          </a:p>
          <a:p>
            <a:pPr marL="400050" lvl="1" indent="0">
              <a:buNone/>
            </a:pPr>
            <a:r>
              <a:rPr lang="en-US" dirty="0"/>
              <a:t>a</a:t>
            </a:r>
          </a:p>
          <a:p>
            <a:pPr marL="400050" lvl="1" indent="0">
              <a:buNone/>
            </a:pPr>
            <a:endParaRPr lang="en-US" sz="600" i="1" dirty="0"/>
          </a:p>
          <a:p>
            <a:pPr marL="400050" lvl="1" indent="0">
              <a:buNone/>
            </a:pPr>
            <a:r>
              <a:rPr lang="en-US" dirty="0"/>
              <a:t>b</a:t>
            </a:r>
          </a:p>
          <a:p>
            <a:pPr marL="400050" lvl="1" indent="0">
              <a:buNone/>
            </a:pPr>
            <a:endParaRPr lang="en-US" sz="600" dirty="0"/>
          </a:p>
          <a:p>
            <a:pPr marL="400050" lvl="1" indent="0">
              <a:buNone/>
            </a:pPr>
            <a:r>
              <a:rPr lang="en-US" dirty="0"/>
              <a:t>c</a:t>
            </a:r>
          </a:p>
          <a:p>
            <a:pPr marL="400050" lvl="1" indent="0">
              <a:buNone/>
            </a:pPr>
            <a:endParaRPr lang="en-US" sz="600" dirty="0"/>
          </a:p>
          <a:p>
            <a:pPr marL="400050" lvl="1" indent="0">
              <a:buNone/>
            </a:pPr>
            <a:r>
              <a:rPr lang="en-US" dirty="0"/>
              <a:t>d</a:t>
            </a:r>
          </a:p>
          <a:p>
            <a:pPr marL="0" indent="0">
              <a:buNone/>
            </a:pPr>
            <a:endParaRPr lang="en-US" dirty="0"/>
          </a:p>
          <a:p>
            <a:pPr marL="0" indent="0">
              <a:buNone/>
            </a:pPr>
            <a:r>
              <a:rPr lang="en-US" dirty="0"/>
              <a:t>B</a:t>
            </a:r>
          </a:p>
          <a:p>
            <a:pPr marL="400050" lvl="1" indent="0">
              <a:buNone/>
            </a:pPr>
            <a:r>
              <a:rPr lang="en-US" dirty="0"/>
              <a:t>A</a:t>
            </a:r>
            <a:endParaRPr lang="en-US" sz="600" dirty="0"/>
          </a:p>
          <a:p>
            <a:pPr marL="400050" lvl="1" indent="0">
              <a:buNone/>
            </a:pPr>
            <a:endParaRPr lang="en-US" sz="600" dirty="0"/>
          </a:p>
          <a:p>
            <a:pPr marL="400050" lvl="1" indent="0">
              <a:buNone/>
            </a:pPr>
            <a:r>
              <a:rPr lang="en-US" dirty="0"/>
              <a:t>B</a:t>
            </a:r>
          </a:p>
        </p:txBody>
      </p:sp>
      <p:sp>
        <p:nvSpPr>
          <p:cNvPr id="8" name="Content Placeholder 8"/>
          <p:cNvSpPr>
            <a:spLocks noGrp="1"/>
          </p:cNvSpPr>
          <p:nvPr>
            <p:ph idx="13"/>
          </p:nvPr>
        </p:nvSpPr>
        <p:spPr>
          <a:xfrm>
            <a:off x="4797290" y="838200"/>
            <a:ext cx="3889510" cy="2590800"/>
          </a:xfrm>
          <a:prstGeom prst="rect">
            <a:avLst/>
          </a:prstGeom>
        </p:spPr>
        <p:txBody>
          <a:bodyPr/>
          <a:lstStyle>
            <a:lvl1pPr>
              <a:defRPr sz="1400"/>
            </a:lvl1pPr>
          </a:lstStyle>
          <a:p>
            <a:endParaRPr lang="en-US" dirty="0"/>
          </a:p>
        </p:txBody>
      </p:sp>
      <p:sp>
        <p:nvSpPr>
          <p:cNvPr id="9" name="Content Placeholder 11"/>
          <p:cNvSpPr>
            <a:spLocks noGrp="1"/>
          </p:cNvSpPr>
          <p:nvPr>
            <p:ph idx="14"/>
          </p:nvPr>
        </p:nvSpPr>
        <p:spPr>
          <a:xfrm>
            <a:off x="4797290" y="3505200"/>
            <a:ext cx="3889510" cy="2590800"/>
          </a:xfrm>
          <a:prstGeom prst="rect">
            <a:avLst/>
          </a:prstGeom>
        </p:spPr>
        <p:txBody>
          <a:bodyPr/>
          <a:lstStyle>
            <a:lvl1pPr>
              <a:defRPr sz="1400"/>
            </a:lvl1pPr>
          </a:lstStyle>
          <a:p>
            <a:endParaRPr lang="en-US" dirty="0"/>
          </a:p>
        </p:txBody>
      </p:sp>
      <p:sp>
        <p:nvSpPr>
          <p:cNvPr id="10"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Tree>
    <p:extLst>
      <p:ext uri="{BB962C8B-B14F-4D97-AF65-F5344CB8AC3E}">
        <p14:creationId xmlns:p14="http://schemas.microsoft.com/office/powerpoint/2010/main" val="11783877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15148"/>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NEPC Cover Page">
    <p:spTree>
      <p:nvGrpSpPr>
        <p:cNvPr id="1" name=""/>
        <p:cNvGrpSpPr/>
        <p:nvPr/>
      </p:nvGrpSpPr>
      <p:grpSpPr>
        <a:xfrm>
          <a:off x="0" y="0"/>
          <a:ext cx="0" cy="0"/>
          <a:chOff x="0" y="0"/>
          <a:chExt cx="0" cy="0"/>
        </a:xfrm>
      </p:grpSpPr>
      <p:sp>
        <p:nvSpPr>
          <p:cNvPr id="13" name="Rectangle 12"/>
          <p:cNvSpPr/>
          <p:nvPr userDrawn="1"/>
        </p:nvSpPr>
        <p:spPr>
          <a:xfrm>
            <a:off x="0" y="1447800"/>
            <a:ext cx="9144000" cy="343135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rgbClr val="FFFFFF"/>
              </a:solidFill>
            </a:endParaRPr>
          </a:p>
        </p:txBody>
      </p:sp>
      <p:sp>
        <p:nvSpPr>
          <p:cNvPr id="12" name="Text Placeholder 11"/>
          <p:cNvSpPr>
            <a:spLocks noGrp="1"/>
          </p:cNvSpPr>
          <p:nvPr>
            <p:ph type="body" sz="quarter" idx="10" hasCustomPrompt="1"/>
          </p:nvPr>
        </p:nvSpPr>
        <p:spPr>
          <a:xfrm>
            <a:off x="304800" y="2475322"/>
            <a:ext cx="5638800" cy="877478"/>
          </a:xfrm>
          <a:prstGeom prst="rect">
            <a:avLst/>
          </a:prstGeom>
        </p:spPr>
        <p:txBody>
          <a:bodyPr anchor="t">
            <a:noAutofit/>
          </a:bodyPr>
          <a:lstStyle>
            <a:lvl1pPr marL="0" indent="0">
              <a:spcBef>
                <a:spcPts val="576"/>
              </a:spcBef>
              <a:buNone/>
              <a:defRPr sz="2400" b="1" cap="all" baseline="0">
                <a:solidFill>
                  <a:schemeClr val="bg1"/>
                </a:solidFill>
                <a:latin typeface="Verdana" pitchFamily="34" charset="0"/>
                <a:ea typeface="Verdana" pitchFamily="34" charset="0"/>
                <a:cs typeface="Verdana" pitchFamily="34" charset="0"/>
              </a:defRPr>
            </a:lvl1pPr>
            <a:lvl2pPr>
              <a:defRPr sz="1400" b="1" baseline="0">
                <a:solidFill>
                  <a:srgbClr val="000000"/>
                </a:solidFill>
              </a:defRPr>
            </a:lvl2pPr>
            <a:lvl4pPr>
              <a:buNone/>
              <a:defRPr sz="1100" baseline="0">
                <a:solidFill>
                  <a:srgbClr val="4D4E54"/>
                </a:solidFill>
              </a:defRPr>
            </a:lvl4pPr>
          </a:lstStyle>
          <a:p>
            <a:pPr lvl="0"/>
            <a:r>
              <a:rPr lang="en-US" dirty="0"/>
              <a:t>Client Name</a:t>
            </a:r>
          </a:p>
        </p:txBody>
      </p:sp>
      <p:sp>
        <p:nvSpPr>
          <p:cNvPr id="15" name="Text Placeholder 14"/>
          <p:cNvSpPr>
            <a:spLocks noGrp="1"/>
          </p:cNvSpPr>
          <p:nvPr>
            <p:ph type="body" sz="quarter" idx="11" hasCustomPrompt="1"/>
          </p:nvPr>
        </p:nvSpPr>
        <p:spPr>
          <a:xfrm>
            <a:off x="304800" y="1600200"/>
            <a:ext cx="5638800" cy="762000"/>
          </a:xfrm>
          <a:prstGeom prst="rect">
            <a:avLst/>
          </a:prstGeom>
        </p:spPr>
        <p:txBody>
          <a:bodyPr anchor="t">
            <a:noAutofit/>
          </a:bodyPr>
          <a:lstStyle>
            <a:lvl1pPr marL="0" indent="0">
              <a:buNone/>
              <a:defRPr sz="2400" b="1" cap="all" baseline="0">
                <a:solidFill>
                  <a:schemeClr val="accent1"/>
                </a:solidFill>
                <a:latin typeface="Verdana" pitchFamily="34" charset="0"/>
                <a:ea typeface="Verdana" pitchFamily="34" charset="0"/>
                <a:cs typeface="Verdana" pitchFamily="34" charset="0"/>
              </a:defRPr>
            </a:lvl1pPr>
          </a:lstStyle>
          <a:p>
            <a:pPr lvl="0"/>
            <a:r>
              <a:rPr lang="en-US" dirty="0"/>
              <a:t>Project Name</a:t>
            </a:r>
          </a:p>
        </p:txBody>
      </p:sp>
      <p:sp>
        <p:nvSpPr>
          <p:cNvPr id="17" name="Text Placeholder 16"/>
          <p:cNvSpPr>
            <a:spLocks noGrp="1"/>
          </p:cNvSpPr>
          <p:nvPr>
            <p:ph type="body" sz="quarter" idx="12" hasCustomPrompt="1"/>
          </p:nvPr>
        </p:nvSpPr>
        <p:spPr>
          <a:xfrm>
            <a:off x="304800" y="3429000"/>
            <a:ext cx="5638800" cy="304800"/>
          </a:xfrm>
          <a:prstGeom prst="rect">
            <a:avLst/>
          </a:prstGeom>
        </p:spPr>
        <p:txBody>
          <a:bodyPr anchor="ctr">
            <a:noAutofit/>
          </a:bodyPr>
          <a:lstStyle>
            <a:lvl1pPr marL="0" indent="0">
              <a:spcBef>
                <a:spcPts val="576"/>
              </a:spcBef>
              <a:buNone/>
              <a:defRPr sz="1600" b="1">
                <a:solidFill>
                  <a:schemeClr val="bg1"/>
                </a:solidFill>
                <a:latin typeface="Verdana" pitchFamily="34" charset="0"/>
                <a:ea typeface="Verdana" pitchFamily="34" charset="0"/>
                <a:cs typeface="Verdana" pitchFamily="34" charset="0"/>
              </a:defRPr>
            </a:lvl1pPr>
          </a:lstStyle>
          <a:p>
            <a:pPr lvl="0"/>
            <a:r>
              <a:rPr lang="en-US" dirty="0"/>
              <a:t>Month Day, Year</a:t>
            </a:r>
          </a:p>
        </p:txBody>
      </p:sp>
      <p:sp>
        <p:nvSpPr>
          <p:cNvPr id="24" name="Text Placeholder 23"/>
          <p:cNvSpPr>
            <a:spLocks noGrp="1"/>
          </p:cNvSpPr>
          <p:nvPr>
            <p:ph type="body" sz="quarter" idx="13" hasCustomPrompt="1"/>
          </p:nvPr>
        </p:nvSpPr>
        <p:spPr>
          <a:xfrm>
            <a:off x="304800" y="3793272"/>
            <a:ext cx="8382000" cy="609600"/>
          </a:xfrm>
          <a:prstGeom prst="rect">
            <a:avLst/>
          </a:prstGeom>
        </p:spPr>
        <p:txBody>
          <a:bodyPr>
            <a:noAutofit/>
          </a:bodyPr>
          <a:lstStyle>
            <a:lvl1pPr marL="0" indent="0">
              <a:spcBef>
                <a:spcPts val="576"/>
              </a:spcBef>
              <a:buNone/>
              <a:defRPr sz="1600" b="1" baseline="0">
                <a:solidFill>
                  <a:schemeClr val="bg1"/>
                </a:solidFill>
                <a:latin typeface="Verdana" pitchFamily="34" charset="0"/>
                <a:ea typeface="Verdana" pitchFamily="34" charset="0"/>
                <a:cs typeface="Verdana" pitchFamily="34" charset="0"/>
              </a:defRPr>
            </a:lvl1pPr>
          </a:lstStyle>
          <a:p>
            <a:pPr lvl="0"/>
            <a:r>
              <a:rPr lang="en-US" dirty="0"/>
              <a:t>Authors, Title</a:t>
            </a:r>
          </a:p>
        </p:txBody>
      </p:sp>
      <p:sp>
        <p:nvSpPr>
          <p:cNvPr id="28" name="Picture Placeholder 27"/>
          <p:cNvSpPr>
            <a:spLocks noGrp="1"/>
          </p:cNvSpPr>
          <p:nvPr>
            <p:ph type="pic" sz="quarter" idx="14" hasCustomPrompt="1"/>
          </p:nvPr>
        </p:nvSpPr>
        <p:spPr>
          <a:xfrm>
            <a:off x="6477000" y="1676400"/>
            <a:ext cx="2209800" cy="1143000"/>
          </a:xfrm>
          <a:prstGeom prst="rect">
            <a:avLst/>
          </a:prstGeom>
        </p:spPr>
        <p:txBody>
          <a:bodyPr>
            <a:normAutofit/>
          </a:bodyPr>
          <a:lstStyle>
            <a:lvl1pPr marL="0" indent="0">
              <a:buNone/>
              <a:defRPr sz="1000" b="1">
                <a:solidFill>
                  <a:schemeClr val="bg1"/>
                </a:solidFill>
              </a:defRPr>
            </a:lvl1pPr>
          </a:lstStyle>
          <a:p>
            <a:r>
              <a:rPr lang="en-US" dirty="0"/>
              <a:t>Insert Logo Here</a:t>
            </a:r>
          </a:p>
        </p:txBody>
      </p:sp>
      <p:grpSp>
        <p:nvGrpSpPr>
          <p:cNvPr id="14" name="Group 13"/>
          <p:cNvGrpSpPr/>
          <p:nvPr userDrawn="1"/>
        </p:nvGrpSpPr>
        <p:grpSpPr>
          <a:xfrm>
            <a:off x="-13536" y="1447800"/>
            <a:ext cx="9157536" cy="3439746"/>
            <a:chOff x="-13577" y="1464510"/>
            <a:chExt cx="9185858" cy="3439746"/>
          </a:xfrm>
        </p:grpSpPr>
        <p:cxnSp>
          <p:nvCxnSpPr>
            <p:cNvPr id="16" name="Straight Connector 15"/>
            <p:cNvCxnSpPr>
              <a:cxnSpLocks/>
            </p:cNvCxnSpPr>
            <p:nvPr/>
          </p:nvCxnSpPr>
          <p:spPr>
            <a:xfrm>
              <a:off x="-13577" y="4895867"/>
              <a:ext cx="9185858" cy="8389"/>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flipV="1">
              <a:off x="-13577" y="1464510"/>
              <a:ext cx="9185858" cy="8389"/>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userDrawn="1"/>
        </p:nvSpPr>
        <p:spPr>
          <a:xfrm>
            <a:off x="1499979" y="5863947"/>
            <a:ext cx="7505068" cy="235962"/>
          </a:xfrm>
          <a:prstGeom prst="rect">
            <a:avLst/>
          </a:prstGeom>
          <a:noFill/>
        </p:spPr>
        <p:txBody>
          <a:bodyPr wrap="none" rtlCol="0">
            <a:spAutoFit/>
          </a:bodyPr>
          <a:lstStyle/>
          <a:p>
            <a:r>
              <a:rPr lang="en-US" sz="1400" baseline="30000" dirty="0">
                <a:solidFill>
                  <a:srgbClr val="837E7E"/>
                </a:solidFill>
              </a:rPr>
              <a:t>BOSTON   |   ATLANTA   |   CHARLOTTE   |   CHICAGO   |   DETROIT   |   LAS VEGAS   |   PORTLAND  |   SAN FRANCISCO</a:t>
            </a:r>
          </a:p>
        </p:txBody>
      </p:sp>
      <p:grpSp>
        <p:nvGrpSpPr>
          <p:cNvPr id="20" name="Group 19"/>
          <p:cNvGrpSpPr/>
          <p:nvPr userDrawn="1"/>
        </p:nvGrpSpPr>
        <p:grpSpPr>
          <a:xfrm>
            <a:off x="458658" y="5483776"/>
            <a:ext cx="994266" cy="873466"/>
            <a:chOff x="1862167" y="5486400"/>
            <a:chExt cx="988291" cy="868218"/>
          </a:xfrm>
        </p:grpSpPr>
        <p:sp>
          <p:nvSpPr>
            <p:cNvPr id="21" name="Rectangle 20"/>
            <p:cNvSpPr/>
            <p:nvPr/>
          </p:nvSpPr>
          <p:spPr>
            <a:xfrm flipV="1">
              <a:off x="1862167" y="5486400"/>
              <a:ext cx="988291" cy="8682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Graphic 2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1114" y="5554995"/>
              <a:ext cx="843496" cy="731028"/>
            </a:xfrm>
            <a:prstGeom prst="rect">
              <a:avLst/>
            </a:prstGeom>
          </p:spPr>
        </p:pic>
      </p:grpSp>
    </p:spTree>
    <p:extLst>
      <p:ext uri="{BB962C8B-B14F-4D97-AF65-F5344CB8AC3E}">
        <p14:creationId xmlns:p14="http://schemas.microsoft.com/office/powerpoint/2010/main" val="9181839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NEPC Divider Page">
    <p:spTree>
      <p:nvGrpSpPr>
        <p:cNvPr id="1" name=""/>
        <p:cNvGrpSpPr/>
        <p:nvPr/>
      </p:nvGrpSpPr>
      <p:grpSpPr>
        <a:xfrm>
          <a:off x="0" y="0"/>
          <a:ext cx="0" cy="0"/>
          <a:chOff x="0" y="0"/>
          <a:chExt cx="0" cy="0"/>
        </a:xfrm>
      </p:grpSpPr>
      <p:sp>
        <p:nvSpPr>
          <p:cNvPr id="17" name="Rectangle 16"/>
          <p:cNvSpPr/>
          <p:nvPr userDrawn="1"/>
        </p:nvSpPr>
        <p:spPr>
          <a:xfrm>
            <a:off x="0" y="1472899"/>
            <a:ext cx="9144000" cy="343135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extBox 13"/>
          <p:cNvSpPr txBox="1"/>
          <p:nvPr userDrawn="1"/>
        </p:nvSpPr>
        <p:spPr>
          <a:xfrm>
            <a:off x="345720" y="5729917"/>
            <a:ext cx="2030691" cy="379591"/>
          </a:xfrm>
          <a:prstGeom prst="rect">
            <a:avLst/>
          </a:prstGeom>
          <a:noFill/>
        </p:spPr>
        <p:txBody>
          <a:bodyPr wrap="square" rtlCol="0">
            <a:spAutoFit/>
          </a:bodyPr>
          <a:lstStyle/>
          <a:p>
            <a:r>
              <a:rPr lang="en-US" sz="2800" baseline="3000" dirty="0">
                <a:solidFill>
                  <a:srgbClr val="002060"/>
                </a:solidFill>
                <a:ea typeface="Verdana" panose="020B0604030504040204" pitchFamily="34" charset="0"/>
                <a:cs typeface="Verdana" panose="020B0604030504040204" pitchFamily="34" charset="0"/>
              </a:rPr>
              <a:t>NEPC, LLC</a:t>
            </a:r>
            <a:endParaRPr lang="en-US" sz="2800" baseline="3000" dirty="0">
              <a:solidFill>
                <a:srgbClr val="002060"/>
              </a:solidFill>
            </a:endParaRPr>
          </a:p>
        </p:txBody>
      </p:sp>
      <p:cxnSp>
        <p:nvCxnSpPr>
          <p:cNvPr id="15" name="Straight Connector 14"/>
          <p:cNvCxnSpPr>
            <a:cxnSpLocks/>
          </p:cNvCxnSpPr>
          <p:nvPr userDrawn="1"/>
        </p:nvCxnSpPr>
        <p:spPr>
          <a:xfrm flipH="1">
            <a:off x="1753386" y="5920509"/>
            <a:ext cx="7390614"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userDrawn="1"/>
        </p:nvGrpSpPr>
        <p:grpSpPr>
          <a:xfrm>
            <a:off x="-9525" y="1472899"/>
            <a:ext cx="9144000" cy="3431357"/>
            <a:chOff x="0" y="1472899"/>
            <a:chExt cx="9172281" cy="3431357"/>
          </a:xfrm>
        </p:grpSpPr>
        <p:cxnSp>
          <p:nvCxnSpPr>
            <p:cNvPr id="20" name="Straight Connector 19"/>
            <p:cNvCxnSpPr>
              <a:cxnSpLocks/>
            </p:cNvCxnSpPr>
            <p:nvPr/>
          </p:nvCxnSpPr>
          <p:spPr>
            <a:xfrm>
              <a:off x="0" y="4904256"/>
              <a:ext cx="9172281" cy="0"/>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0" y="1472899"/>
              <a:ext cx="9172281" cy="0"/>
            </a:xfrm>
            <a:prstGeom prst="line">
              <a:avLst/>
            </a:prstGeom>
            <a:ln w="50800">
              <a:solidFill>
                <a:srgbClr val="D8D8D8"/>
              </a:solidFill>
            </a:ln>
          </p:spPr>
          <p:style>
            <a:lnRef idx="1">
              <a:schemeClr val="accent1"/>
            </a:lnRef>
            <a:fillRef idx="0">
              <a:schemeClr val="accent1"/>
            </a:fillRef>
            <a:effectRef idx="0">
              <a:schemeClr val="accent1"/>
            </a:effectRef>
            <a:fontRef idx="minor">
              <a:schemeClr val="tx1"/>
            </a:fontRef>
          </p:style>
        </p:cxnSp>
      </p:grpSp>
      <p:sp>
        <p:nvSpPr>
          <p:cNvPr id="6" name="Title 5"/>
          <p:cNvSpPr>
            <a:spLocks noGrp="1"/>
          </p:cNvSpPr>
          <p:nvPr>
            <p:ph type="title"/>
          </p:nvPr>
        </p:nvSpPr>
        <p:spPr>
          <a:xfrm>
            <a:off x="1600200" y="1504950"/>
            <a:ext cx="5867400" cy="3380256"/>
          </a:xfrm>
          <a:prstGeom prst="rect">
            <a:avLst/>
          </a:prstGeom>
        </p:spPr>
        <p:txBody>
          <a:bodyPr anchor="ctr"/>
          <a:lstStyle>
            <a:lvl1pPr algn="ctr">
              <a:spcBef>
                <a:spcPts val="0"/>
              </a:spcBef>
              <a:defRPr sz="4000" b="1"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36314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NEPC Table of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71600"/>
            <a:ext cx="7467600" cy="4419600"/>
          </a:xfrm>
          <a:prstGeom prst="rect">
            <a:avLst/>
          </a:prstGeom>
        </p:spPr>
        <p:txBody>
          <a:bodyPr>
            <a:noAutofit/>
          </a:bodyPr>
          <a:lstStyle>
            <a:lvl1pPr marL="233363" indent="-233363">
              <a:buNone/>
              <a:tabLst>
                <a:tab pos="5486400" algn="l"/>
              </a:tabLst>
              <a:defRPr sz="1400" b="1">
                <a:solidFill>
                  <a:srgbClr val="002060"/>
                </a:solidFill>
                <a:latin typeface="Verdana" pitchFamily="34" charset="0"/>
              </a:defRPr>
            </a:lvl1pPr>
            <a:lvl2pPr marL="573088" indent="-231775">
              <a:tabLst>
                <a:tab pos="5032375" algn="l"/>
              </a:tabLst>
              <a:defRPr sz="1400">
                <a:solidFill>
                  <a:srgbClr val="4D4E54"/>
                </a:solidFill>
                <a:latin typeface="Verdana" pitchFamily="34" charset="0"/>
              </a:defRPr>
            </a:lvl2pPr>
            <a:lvl3pPr marL="798513" indent="-233363">
              <a:tabLst>
                <a:tab pos="5032375" algn="l"/>
              </a:tabLst>
              <a:defRPr sz="1200">
                <a:solidFill>
                  <a:srgbClr val="4D4E54"/>
                </a:solidFill>
                <a:latin typeface="Verdana" pitchFamily="34" charset="0"/>
              </a:defRPr>
            </a:lvl3pPr>
            <a:lvl4pPr marL="1033463" indent="-228600">
              <a:tabLst>
                <a:tab pos="5032375" algn="l"/>
              </a:tabLst>
              <a:defRPr sz="10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dirty="0"/>
              <a:t>Click to edit Master text styles	</a:t>
            </a:r>
          </a:p>
        </p:txBody>
      </p:sp>
      <p:sp>
        <p:nvSpPr>
          <p:cNvPr id="7" name="Text Placeholder 6"/>
          <p:cNvSpPr>
            <a:spLocks noGrp="1"/>
          </p:cNvSpPr>
          <p:nvPr>
            <p:ph type="body" sz="quarter" idx="11" hasCustomPrompt="1"/>
          </p:nvPr>
        </p:nvSpPr>
        <p:spPr>
          <a:xfrm>
            <a:off x="5153106" y="990600"/>
            <a:ext cx="2743200" cy="304800"/>
          </a:xfrm>
          <a:prstGeom prst="rect">
            <a:avLst/>
          </a:prstGeom>
        </p:spPr>
        <p:txBody>
          <a:bodyPr>
            <a:noAutofit/>
          </a:bodyPr>
          <a:lstStyle>
            <a:lvl1pPr algn="ctr">
              <a:buNone/>
              <a:defRPr sz="1400" b="1" u="sng">
                <a:solidFill>
                  <a:srgbClr val="002060"/>
                </a:solidFill>
                <a:latin typeface="+mj-lt"/>
              </a:defRPr>
            </a:lvl1pPr>
            <a:lvl5pPr algn="ctr">
              <a:buNone/>
              <a:defRPr/>
            </a:lvl5pPr>
          </a:lstStyle>
          <a:p>
            <a:pPr lvl="0"/>
            <a:r>
              <a:rPr lang="en-US" dirty="0"/>
              <a:t>Tab/Page</a:t>
            </a:r>
          </a:p>
        </p:txBody>
      </p:sp>
      <p:sp>
        <p:nvSpPr>
          <p:cNvPr id="2"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4"/>
          </p:nvPr>
        </p:nvSpPr>
        <p:spPr/>
        <p:txBody>
          <a:bodyPr/>
          <a:lstStyle/>
          <a:p>
            <a:fld id="{B9F459C5-D201-49C9-A701-E5F8CEC6F7D4}" type="slidenum">
              <a:rPr/>
              <a:pPr/>
              <a:t>‹#›</a:t>
            </a:fld>
            <a:endParaRPr dirty="0"/>
          </a:p>
        </p:txBody>
      </p:sp>
      <p:sp>
        <p:nvSpPr>
          <p:cNvPr id="8"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Tool</a:t>
            </a:r>
          </a:p>
        </p:txBody>
      </p:sp>
    </p:spTree>
    <p:extLst>
      <p:ext uri="{BB962C8B-B14F-4D97-AF65-F5344CB8AC3E}">
        <p14:creationId xmlns:p14="http://schemas.microsoft.com/office/powerpoint/2010/main" val="9416544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NEPC main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8200"/>
            <a:ext cx="7467600" cy="5257800"/>
          </a:xfrm>
          <a:prstGeom prst="rect">
            <a:avLst/>
          </a:prstGeom>
        </p:spPr>
        <p:txBody>
          <a:bodyPr>
            <a:noAutofit/>
          </a:bodyPr>
          <a:lstStyle>
            <a:lvl1pPr marL="233363" indent="-233363">
              <a:defRPr sz="1400" b="1">
                <a:solidFill>
                  <a:srgbClr val="002060"/>
                </a:solidFill>
                <a:latin typeface="Verdana" pitchFamily="34" charset="0"/>
              </a:defRPr>
            </a:lvl1pPr>
            <a:lvl2pPr marL="573088" indent="-231775">
              <a:tabLst/>
              <a:defRPr sz="1200">
                <a:solidFill>
                  <a:srgbClr val="4D4E54"/>
                </a:solidFill>
                <a:latin typeface="Verdana" pitchFamily="34" charset="0"/>
              </a:defRPr>
            </a:lvl2pPr>
            <a:lvl3pPr marL="798513" indent="-233363">
              <a:tabLst/>
              <a:defRPr sz="1100">
                <a:solidFill>
                  <a:srgbClr val="4D4E54"/>
                </a:solidFill>
                <a:latin typeface="Verdana" pitchFamily="34" charset="0"/>
              </a:defRPr>
            </a:lvl3pPr>
            <a:lvl4pPr marL="1033463" indent="-228600">
              <a:defRPr sz="900">
                <a:solidFill>
                  <a:srgbClr val="4D4E54"/>
                </a:solidFill>
                <a:latin typeface="Verdana" pitchFamily="34" charset="0"/>
              </a:defRPr>
            </a:lvl4pPr>
            <a:lvl5pPr marL="1374775" indent="-228600">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hasCustomPrompt="1"/>
          </p:nvPr>
        </p:nvSpPr>
        <p:spPr>
          <a:xfrm>
            <a:off x="362597" y="111421"/>
            <a:ext cx="8229600" cy="42212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B9F459C5-D201-49C9-A701-E5F8CEC6F7D4}" type="slidenum">
              <a:rPr/>
              <a:pPr/>
              <a:t>‹#›</a:t>
            </a:fld>
            <a:endParaRPr dirty="0"/>
          </a:p>
        </p:txBody>
      </p:sp>
      <p:sp>
        <p:nvSpPr>
          <p:cNvPr id="7"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a:t>Customize Date with Header/Footer Tool</a:t>
            </a:r>
            <a:endParaRPr lang="en-US" dirty="0"/>
          </a:p>
        </p:txBody>
      </p:sp>
    </p:spTree>
    <p:extLst>
      <p:ext uri="{BB962C8B-B14F-4D97-AF65-F5344CB8AC3E}">
        <p14:creationId xmlns:p14="http://schemas.microsoft.com/office/powerpoint/2010/main" val="25545107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NEPC main content_1">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690" y="838200"/>
            <a:ext cx="3733800" cy="5257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idx="10"/>
          </p:nvPr>
        </p:nvSpPr>
        <p:spPr>
          <a:xfrm>
            <a:off x="4644890" y="838200"/>
            <a:ext cx="3733800" cy="5257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1"/>
          <p:cNvSpPr>
            <a:spLocks noGrp="1"/>
          </p:cNvSpPr>
          <p:nvPr>
            <p:ph type="title" hasCustomPrompt="1"/>
          </p:nvPr>
        </p:nvSpPr>
        <p:spPr>
          <a:xfrm>
            <a:off x="362597" y="108004"/>
            <a:ext cx="81915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7" name="Slide Number Placeholder 6"/>
          <p:cNvSpPr>
            <a:spLocks noGrp="1"/>
          </p:cNvSpPr>
          <p:nvPr>
            <p:ph type="sldNum" sz="quarter" idx="13"/>
          </p:nvPr>
        </p:nvSpPr>
        <p:spPr/>
        <p:txBody>
          <a:bodyPr/>
          <a:lstStyle/>
          <a:p>
            <a:fld id="{B9F459C5-D201-49C9-A701-E5F8CEC6F7D4}" type="slidenum">
              <a:rPr/>
              <a:pPr/>
              <a:t>‹#›</a:t>
            </a:fld>
            <a:endParaRPr/>
          </a:p>
        </p:txBody>
      </p:sp>
      <p:sp>
        <p:nvSpPr>
          <p:cNvPr id="9"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Tool</a:t>
            </a:r>
          </a:p>
        </p:txBody>
      </p:sp>
    </p:spTree>
    <p:extLst>
      <p:ext uri="{BB962C8B-B14F-4D97-AF65-F5344CB8AC3E}">
        <p14:creationId xmlns:p14="http://schemas.microsoft.com/office/powerpoint/2010/main" val="3065322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NEPC main content_1">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690" y="838200"/>
            <a:ext cx="3733800" cy="5257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idx="10"/>
          </p:nvPr>
        </p:nvSpPr>
        <p:spPr>
          <a:xfrm>
            <a:off x="4644890" y="838200"/>
            <a:ext cx="3733800" cy="5257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1"/>
          <p:cNvSpPr>
            <a:spLocks noGrp="1"/>
          </p:cNvSpPr>
          <p:nvPr>
            <p:ph type="title" hasCustomPrompt="1"/>
          </p:nvPr>
        </p:nvSpPr>
        <p:spPr>
          <a:xfrm>
            <a:off x="362597" y="108004"/>
            <a:ext cx="81915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7" name="Slide Number Placeholder 6"/>
          <p:cNvSpPr>
            <a:spLocks noGrp="1"/>
          </p:cNvSpPr>
          <p:nvPr>
            <p:ph type="sldNum" sz="quarter" idx="13"/>
          </p:nvPr>
        </p:nvSpPr>
        <p:spPr/>
        <p:txBody>
          <a:bodyPr/>
          <a:lstStyle/>
          <a:p>
            <a:fld id="{B9F459C5-D201-49C9-A701-E5F8CEC6F7D4}" type="slidenum">
              <a:rPr lang="en-US" smtClean="0"/>
              <a:pPr/>
              <a:t>‹#›</a:t>
            </a:fld>
            <a:endParaRPr lang="en-US" dirty="0"/>
          </a:p>
        </p:txBody>
      </p:sp>
      <p:sp>
        <p:nvSpPr>
          <p:cNvPr id="9"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NEPC main content 4 quadra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690" y="8382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idx="10"/>
          </p:nvPr>
        </p:nvSpPr>
        <p:spPr>
          <a:xfrm>
            <a:off x="4644890" y="8382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2"/>
          </p:nvPr>
        </p:nvSpPr>
        <p:spPr>
          <a:xfrm>
            <a:off x="758690" y="35814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idx="13"/>
          </p:nvPr>
        </p:nvSpPr>
        <p:spPr>
          <a:xfrm>
            <a:off x="4644890" y="35814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6"/>
          </p:nvPr>
        </p:nvSpPr>
        <p:spPr/>
        <p:txBody>
          <a:bodyPr/>
          <a:lstStyle/>
          <a:p>
            <a:fld id="{B9F459C5-D201-49C9-A701-E5F8CEC6F7D4}" type="slidenum">
              <a:rPr/>
              <a:pPr/>
              <a:t>‹#›</a:t>
            </a:fld>
            <a:endParaRPr/>
          </a:p>
        </p:txBody>
      </p:sp>
      <p:sp>
        <p:nvSpPr>
          <p:cNvPr id="10"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Tool</a:t>
            </a:r>
          </a:p>
        </p:txBody>
      </p:sp>
    </p:spTree>
    <p:extLst>
      <p:ext uri="{BB962C8B-B14F-4D97-AF65-F5344CB8AC3E}">
        <p14:creationId xmlns:p14="http://schemas.microsoft.com/office/powerpoint/2010/main" val="41611283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NEPC main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62000"/>
            <a:ext cx="76200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idx="11"/>
          </p:nvPr>
        </p:nvSpPr>
        <p:spPr>
          <a:xfrm>
            <a:off x="838200" y="3429000"/>
            <a:ext cx="7620000" cy="25908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7" name="Slide Number Placeholder 6"/>
          <p:cNvSpPr>
            <a:spLocks noGrp="1"/>
          </p:cNvSpPr>
          <p:nvPr>
            <p:ph type="sldNum" sz="quarter" idx="14"/>
          </p:nvPr>
        </p:nvSpPr>
        <p:spPr/>
        <p:txBody>
          <a:bodyPr/>
          <a:lstStyle/>
          <a:p>
            <a:fld id="{B9F459C5-D201-49C9-A701-E5F8CEC6F7D4}" type="slidenum">
              <a:rPr/>
              <a:pPr/>
              <a:t>‹#›</a:t>
            </a:fld>
            <a:endParaRPr/>
          </a:p>
        </p:txBody>
      </p:sp>
      <p:sp>
        <p:nvSpPr>
          <p:cNvPr id="8"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Tool</a:t>
            </a:r>
          </a:p>
        </p:txBody>
      </p:sp>
    </p:spTree>
    <p:extLst>
      <p:ext uri="{BB962C8B-B14F-4D97-AF65-F5344CB8AC3E}">
        <p14:creationId xmlns:p14="http://schemas.microsoft.com/office/powerpoint/2010/main" val="21845209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NEPC Manager Page 4 Quadrants">
    <p:spTree>
      <p:nvGrpSpPr>
        <p:cNvPr id="1" name=""/>
        <p:cNvGrpSpPr/>
        <p:nvPr/>
      </p:nvGrpSpPr>
      <p:grpSpPr>
        <a:xfrm>
          <a:off x="0" y="0"/>
          <a:ext cx="0" cy="0"/>
          <a:chOff x="0" y="0"/>
          <a:chExt cx="0" cy="0"/>
        </a:xfrm>
      </p:grpSpPr>
      <p:sp>
        <p:nvSpPr>
          <p:cNvPr id="12" name="Content Placeholder 2"/>
          <p:cNvSpPr>
            <a:spLocks noGrp="1"/>
          </p:cNvSpPr>
          <p:nvPr>
            <p:ph idx="1"/>
          </p:nvPr>
        </p:nvSpPr>
        <p:spPr>
          <a:xfrm>
            <a:off x="485720"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5" name="Content Placeholder 2"/>
          <p:cNvSpPr>
            <a:spLocks noGrp="1"/>
          </p:cNvSpPr>
          <p:nvPr>
            <p:ph idx="13"/>
          </p:nvPr>
        </p:nvSpPr>
        <p:spPr>
          <a:xfrm>
            <a:off x="485722"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6" name="Content Placeholder 2"/>
          <p:cNvSpPr>
            <a:spLocks noGrp="1"/>
          </p:cNvSpPr>
          <p:nvPr>
            <p:ph idx="14"/>
          </p:nvPr>
        </p:nvSpPr>
        <p:spPr>
          <a:xfrm>
            <a:off x="4722756" y="1066800"/>
            <a:ext cx="3932237" cy="2286000"/>
          </a:xfrm>
          <a:prstGeom prst="rect">
            <a:avLst/>
          </a:prstGeom>
          <a:ln w="12700">
            <a:solidFill>
              <a:srgbClr val="4D4E54"/>
            </a:solidFill>
          </a:ln>
        </p:spPr>
        <p:txBody>
          <a:bodyPr>
            <a:noAutofit/>
          </a:bodyPr>
          <a:lstStyle>
            <a:lvl1pPr algn="l" defTabSz="914400" rtl="0" eaLnBrk="1" latinLnBrk="0" hangingPunct="1">
              <a:spcBef>
                <a:spcPct val="20000"/>
              </a:spcBef>
              <a:buFont typeface="Arial" pitchFamily="34" charset="0"/>
              <a:defRPr lang="en-US" sz="1100" b="1" kern="1200" dirty="0" smtClean="0">
                <a:solidFill>
                  <a:srgbClr val="002060"/>
                </a:solidFill>
                <a:latin typeface="Verdana" pitchFamily="34" charset="0"/>
                <a:ea typeface="+mn-ea"/>
                <a:cs typeface="+mn-cs"/>
              </a:defRPr>
            </a:lvl1pPr>
            <a:lvl2pPr algn="l" defTabSz="914400" rtl="0" eaLnBrk="1" latinLnBrk="0" hangingPunct="1">
              <a:spcBef>
                <a:spcPct val="20000"/>
              </a:spcBef>
              <a:buFont typeface="Arial" pitchFamily="34" charset="0"/>
              <a:defRPr lang="en-US" sz="1000" kern="1200" dirty="0" smtClean="0">
                <a:solidFill>
                  <a:srgbClr val="4D4E54"/>
                </a:solidFill>
                <a:latin typeface="Verdana" pitchFamily="34" charset="0"/>
                <a:ea typeface="+mn-ea"/>
                <a:cs typeface="+mn-cs"/>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7" name="Content Placeholder 2"/>
          <p:cNvSpPr>
            <a:spLocks noGrp="1"/>
          </p:cNvSpPr>
          <p:nvPr>
            <p:ph idx="15"/>
          </p:nvPr>
        </p:nvSpPr>
        <p:spPr>
          <a:xfrm>
            <a:off x="4722758"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8" name="Content Placeholder 2"/>
          <p:cNvSpPr>
            <a:spLocks noGrp="1"/>
          </p:cNvSpPr>
          <p:nvPr>
            <p:ph idx="16"/>
          </p:nvPr>
        </p:nvSpPr>
        <p:spPr>
          <a:xfrm>
            <a:off x="485718"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9" name="Content Placeholder 2"/>
          <p:cNvSpPr>
            <a:spLocks noGrp="1"/>
          </p:cNvSpPr>
          <p:nvPr>
            <p:ph idx="17"/>
          </p:nvPr>
        </p:nvSpPr>
        <p:spPr>
          <a:xfrm>
            <a:off x="485720"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20" name="Content Placeholder 2"/>
          <p:cNvSpPr>
            <a:spLocks noGrp="1"/>
          </p:cNvSpPr>
          <p:nvPr>
            <p:ph idx="18"/>
          </p:nvPr>
        </p:nvSpPr>
        <p:spPr>
          <a:xfrm>
            <a:off x="4722758"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21" name="Content Placeholder 2"/>
          <p:cNvSpPr>
            <a:spLocks noGrp="1"/>
          </p:cNvSpPr>
          <p:nvPr>
            <p:ph idx="19"/>
          </p:nvPr>
        </p:nvSpPr>
        <p:spPr>
          <a:xfrm>
            <a:off x="4722760"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1" name="Title 1"/>
          <p:cNvSpPr>
            <a:spLocks noGrp="1"/>
          </p:cNvSpPr>
          <p:nvPr>
            <p:ph type="title" hasCustomPrompt="1"/>
          </p:nvPr>
        </p:nvSpPr>
        <p:spPr>
          <a:xfrm>
            <a:off x="362544" y="111421"/>
            <a:ext cx="8229600" cy="422120"/>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a:pPr/>
              <a:t>‹#›</a:t>
            </a:fld>
            <a:endParaRPr/>
          </a:p>
        </p:txBody>
      </p:sp>
      <p:sp>
        <p:nvSpPr>
          <p:cNvPr id="13"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Tool</a:t>
            </a:r>
          </a:p>
        </p:txBody>
      </p:sp>
    </p:spTree>
    <p:extLst>
      <p:ext uri="{BB962C8B-B14F-4D97-AF65-F5344CB8AC3E}">
        <p14:creationId xmlns:p14="http://schemas.microsoft.com/office/powerpoint/2010/main" val="27215714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NEPC Manager Page 2 Box Over Under">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3102" y="1066800"/>
            <a:ext cx="8199438"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73104" y="685800"/>
            <a:ext cx="81994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8" name="Content Placeholder 2"/>
          <p:cNvSpPr>
            <a:spLocks noGrp="1"/>
          </p:cNvSpPr>
          <p:nvPr>
            <p:ph idx="16"/>
          </p:nvPr>
        </p:nvSpPr>
        <p:spPr>
          <a:xfrm>
            <a:off x="473104" y="3886200"/>
            <a:ext cx="8199436"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9" name="Content Placeholder 2"/>
          <p:cNvSpPr>
            <a:spLocks noGrp="1"/>
          </p:cNvSpPr>
          <p:nvPr>
            <p:ph idx="17"/>
          </p:nvPr>
        </p:nvSpPr>
        <p:spPr>
          <a:xfrm>
            <a:off x="473106" y="3505200"/>
            <a:ext cx="8199434"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8" name="Title 1"/>
          <p:cNvSpPr>
            <a:spLocks noGrp="1"/>
          </p:cNvSpPr>
          <p:nvPr>
            <p:ph type="title" hasCustomPrompt="1"/>
          </p:nvPr>
        </p:nvSpPr>
        <p:spPr>
          <a:xfrm>
            <a:off x="362597" y="104775"/>
            <a:ext cx="8229600" cy="428626"/>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0"/>
          </p:nvPr>
        </p:nvSpPr>
        <p:spPr/>
        <p:txBody>
          <a:bodyPr/>
          <a:lstStyle/>
          <a:p>
            <a:fld id="{B9F459C5-D201-49C9-A701-E5F8CEC6F7D4}" type="slidenum">
              <a:rPr/>
              <a:pPr/>
              <a:t>‹#›</a:t>
            </a:fld>
            <a:endParaRPr/>
          </a:p>
        </p:txBody>
      </p:sp>
      <p:sp>
        <p:nvSpPr>
          <p:cNvPr id="9"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Tool</a:t>
            </a:r>
          </a:p>
        </p:txBody>
      </p:sp>
    </p:spTree>
    <p:extLst>
      <p:ext uri="{BB962C8B-B14F-4D97-AF65-F5344CB8AC3E}">
        <p14:creationId xmlns:p14="http://schemas.microsoft.com/office/powerpoint/2010/main" val="33557388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NEPC Manger Page 3 Box Right">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30683"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730684"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1" name="Content Placeholder 2"/>
          <p:cNvSpPr>
            <a:spLocks noGrp="1"/>
          </p:cNvSpPr>
          <p:nvPr>
            <p:ph idx="14"/>
          </p:nvPr>
        </p:nvSpPr>
        <p:spPr>
          <a:xfrm>
            <a:off x="493645"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6" name="Content Placeholder 2"/>
          <p:cNvSpPr>
            <a:spLocks noGrp="1"/>
          </p:cNvSpPr>
          <p:nvPr>
            <p:ph idx="15"/>
          </p:nvPr>
        </p:nvSpPr>
        <p:spPr>
          <a:xfrm>
            <a:off x="493647"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7" name="Content Placeholder 2"/>
          <p:cNvSpPr>
            <a:spLocks noGrp="1"/>
          </p:cNvSpPr>
          <p:nvPr>
            <p:ph idx="16"/>
          </p:nvPr>
        </p:nvSpPr>
        <p:spPr>
          <a:xfrm>
            <a:off x="493647"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8" name="Content Placeholder 2"/>
          <p:cNvSpPr>
            <a:spLocks noGrp="1"/>
          </p:cNvSpPr>
          <p:nvPr>
            <p:ph idx="17"/>
          </p:nvPr>
        </p:nvSpPr>
        <p:spPr>
          <a:xfrm>
            <a:off x="493649"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0" name="Title 1"/>
          <p:cNvSpPr>
            <a:spLocks noGrp="1"/>
          </p:cNvSpPr>
          <p:nvPr>
            <p:ph type="title" hasCustomPrompt="1"/>
          </p:nvPr>
        </p:nvSpPr>
        <p:spPr>
          <a:xfrm>
            <a:off x="362597" y="104775"/>
            <a:ext cx="8229600" cy="428625"/>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br>
              <a:rPr lang="en-US" dirty="0"/>
            </a:br>
            <a:endParaRPr lang="en-US" dirty="0"/>
          </a:p>
        </p:txBody>
      </p:sp>
      <p:sp>
        <p:nvSpPr>
          <p:cNvPr id="4" name="Slide Number Placeholder 3"/>
          <p:cNvSpPr>
            <a:spLocks noGrp="1"/>
          </p:cNvSpPr>
          <p:nvPr>
            <p:ph type="sldNum" sz="quarter" idx="20"/>
          </p:nvPr>
        </p:nvSpPr>
        <p:spPr/>
        <p:txBody>
          <a:bodyPr/>
          <a:lstStyle/>
          <a:p>
            <a:fld id="{B9F459C5-D201-49C9-A701-E5F8CEC6F7D4}" type="slidenum">
              <a:rPr/>
              <a:pPr/>
              <a:t>‹#›</a:t>
            </a:fld>
            <a:endParaRPr/>
          </a:p>
        </p:txBody>
      </p:sp>
      <p:sp>
        <p:nvSpPr>
          <p:cNvPr id="13"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Tool</a:t>
            </a:r>
          </a:p>
        </p:txBody>
      </p:sp>
    </p:spTree>
    <p:extLst>
      <p:ext uri="{BB962C8B-B14F-4D97-AF65-F5344CB8AC3E}">
        <p14:creationId xmlns:p14="http://schemas.microsoft.com/office/powerpoint/2010/main" val="337784674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NEPC Manger Page 3 Box Left">
    <p:spTree>
      <p:nvGrpSpPr>
        <p:cNvPr id="1" name=""/>
        <p:cNvGrpSpPr/>
        <p:nvPr/>
      </p:nvGrpSpPr>
      <p:grpSpPr>
        <a:xfrm>
          <a:off x="0" y="0"/>
          <a:ext cx="0" cy="0"/>
          <a:chOff x="0" y="0"/>
          <a:chExt cx="0" cy="0"/>
        </a:xfrm>
      </p:grpSpPr>
      <p:sp>
        <p:nvSpPr>
          <p:cNvPr id="12" name="Content Placeholder 2"/>
          <p:cNvSpPr>
            <a:spLocks noGrp="1"/>
          </p:cNvSpPr>
          <p:nvPr>
            <p:ph idx="1"/>
          </p:nvPr>
        </p:nvSpPr>
        <p:spPr>
          <a:xfrm>
            <a:off x="493645"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93647"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3" name="Content Placeholder 2"/>
          <p:cNvSpPr>
            <a:spLocks noGrp="1"/>
          </p:cNvSpPr>
          <p:nvPr>
            <p:ph idx="14"/>
          </p:nvPr>
        </p:nvSpPr>
        <p:spPr>
          <a:xfrm>
            <a:off x="4730681"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4" name="Content Placeholder 2"/>
          <p:cNvSpPr>
            <a:spLocks noGrp="1"/>
          </p:cNvSpPr>
          <p:nvPr>
            <p:ph idx="15"/>
          </p:nvPr>
        </p:nvSpPr>
        <p:spPr>
          <a:xfrm>
            <a:off x="4730683"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22" name="Content Placeholder 2"/>
          <p:cNvSpPr>
            <a:spLocks noGrp="1"/>
          </p:cNvSpPr>
          <p:nvPr>
            <p:ph idx="18"/>
          </p:nvPr>
        </p:nvSpPr>
        <p:spPr>
          <a:xfrm>
            <a:off x="4730683"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23" name="Content Placeholder 2"/>
          <p:cNvSpPr>
            <a:spLocks noGrp="1"/>
          </p:cNvSpPr>
          <p:nvPr>
            <p:ph idx="19"/>
          </p:nvPr>
        </p:nvSpPr>
        <p:spPr>
          <a:xfrm>
            <a:off x="4730685"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0" name="Title 1"/>
          <p:cNvSpPr>
            <a:spLocks noGrp="1"/>
          </p:cNvSpPr>
          <p:nvPr>
            <p:ph type="title" hasCustomPrompt="1"/>
          </p:nvPr>
        </p:nvSpPr>
        <p:spPr>
          <a:xfrm>
            <a:off x="362598" y="104775"/>
            <a:ext cx="8334374"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a:pPr/>
              <a:t>‹#›</a:t>
            </a:fld>
            <a:endParaRPr/>
          </a:p>
        </p:txBody>
      </p:sp>
      <p:sp>
        <p:nvSpPr>
          <p:cNvPr id="11"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Tool</a:t>
            </a:r>
          </a:p>
        </p:txBody>
      </p:sp>
    </p:spTree>
    <p:extLst>
      <p:ext uri="{BB962C8B-B14F-4D97-AF65-F5344CB8AC3E}">
        <p14:creationId xmlns:p14="http://schemas.microsoft.com/office/powerpoint/2010/main" val="34702750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NEPC Manger Page 3 Box Top">
    <p:spTree>
      <p:nvGrpSpPr>
        <p:cNvPr id="1" name=""/>
        <p:cNvGrpSpPr/>
        <p:nvPr/>
      </p:nvGrpSpPr>
      <p:grpSpPr>
        <a:xfrm>
          <a:off x="0" y="0"/>
          <a:ext cx="0" cy="0"/>
          <a:chOff x="0" y="0"/>
          <a:chExt cx="0" cy="0"/>
        </a:xfrm>
      </p:grpSpPr>
      <p:sp>
        <p:nvSpPr>
          <p:cNvPr id="12" name="Content Placeholder 2"/>
          <p:cNvSpPr>
            <a:spLocks noGrp="1"/>
          </p:cNvSpPr>
          <p:nvPr>
            <p:ph idx="1"/>
          </p:nvPr>
        </p:nvSpPr>
        <p:spPr>
          <a:xfrm>
            <a:off x="493645" y="1066800"/>
            <a:ext cx="8161842"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93646" y="685800"/>
            <a:ext cx="8161839"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9" name="Content Placeholder 2"/>
          <p:cNvSpPr>
            <a:spLocks noGrp="1"/>
          </p:cNvSpPr>
          <p:nvPr>
            <p:ph idx="16"/>
          </p:nvPr>
        </p:nvSpPr>
        <p:spPr>
          <a:xfrm>
            <a:off x="493647"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0" name="Content Placeholder 2"/>
          <p:cNvSpPr>
            <a:spLocks noGrp="1"/>
          </p:cNvSpPr>
          <p:nvPr>
            <p:ph idx="17"/>
          </p:nvPr>
        </p:nvSpPr>
        <p:spPr>
          <a:xfrm>
            <a:off x="493649"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1" name="Content Placeholder 2"/>
          <p:cNvSpPr>
            <a:spLocks noGrp="1"/>
          </p:cNvSpPr>
          <p:nvPr>
            <p:ph idx="18"/>
          </p:nvPr>
        </p:nvSpPr>
        <p:spPr>
          <a:xfrm>
            <a:off x="4723249" y="38862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3" name="Content Placeholder 2"/>
          <p:cNvSpPr>
            <a:spLocks noGrp="1"/>
          </p:cNvSpPr>
          <p:nvPr>
            <p:ph idx="19"/>
          </p:nvPr>
        </p:nvSpPr>
        <p:spPr>
          <a:xfrm>
            <a:off x="4723251" y="35052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6" name="Title 1"/>
          <p:cNvSpPr>
            <a:spLocks noGrp="1"/>
          </p:cNvSpPr>
          <p:nvPr>
            <p:ph type="title" hasCustomPrompt="1"/>
          </p:nvPr>
        </p:nvSpPr>
        <p:spPr>
          <a:xfrm>
            <a:off x="36259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2"/>
          </p:nvPr>
        </p:nvSpPr>
        <p:spPr/>
        <p:txBody>
          <a:bodyPr/>
          <a:lstStyle/>
          <a:p>
            <a:fld id="{B9F459C5-D201-49C9-A701-E5F8CEC6F7D4}" type="slidenum">
              <a:rPr/>
              <a:pPr/>
              <a:t>‹#›</a:t>
            </a:fld>
            <a:endParaRPr/>
          </a:p>
        </p:txBody>
      </p:sp>
      <p:sp>
        <p:nvSpPr>
          <p:cNvPr id="14"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Tool</a:t>
            </a:r>
          </a:p>
        </p:txBody>
      </p:sp>
    </p:spTree>
    <p:extLst>
      <p:ext uri="{BB962C8B-B14F-4D97-AF65-F5344CB8AC3E}">
        <p14:creationId xmlns:p14="http://schemas.microsoft.com/office/powerpoint/2010/main" val="18638681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NEPC Manger Page 3 Box Bottom">
    <p:spTree>
      <p:nvGrpSpPr>
        <p:cNvPr id="1" name=""/>
        <p:cNvGrpSpPr/>
        <p:nvPr/>
      </p:nvGrpSpPr>
      <p:grpSpPr>
        <a:xfrm>
          <a:off x="0" y="0"/>
          <a:ext cx="0" cy="0"/>
          <a:chOff x="0" y="0"/>
          <a:chExt cx="0" cy="0"/>
        </a:xfrm>
      </p:grpSpPr>
      <p:sp>
        <p:nvSpPr>
          <p:cNvPr id="18" name="Content Placeholder 2"/>
          <p:cNvSpPr>
            <a:spLocks noGrp="1"/>
          </p:cNvSpPr>
          <p:nvPr>
            <p:ph idx="16"/>
          </p:nvPr>
        </p:nvSpPr>
        <p:spPr>
          <a:xfrm>
            <a:off x="481055" y="3886200"/>
            <a:ext cx="8169700"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9" name="Content Placeholder 2"/>
          <p:cNvSpPr>
            <a:spLocks noGrp="1"/>
          </p:cNvSpPr>
          <p:nvPr>
            <p:ph idx="17"/>
          </p:nvPr>
        </p:nvSpPr>
        <p:spPr>
          <a:xfrm>
            <a:off x="481057" y="3505200"/>
            <a:ext cx="8169698"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9" name="Content Placeholder 2"/>
          <p:cNvSpPr>
            <a:spLocks noGrp="1"/>
          </p:cNvSpPr>
          <p:nvPr>
            <p:ph idx="1"/>
          </p:nvPr>
        </p:nvSpPr>
        <p:spPr>
          <a:xfrm>
            <a:off x="481053"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0" name="Content Placeholder 2"/>
          <p:cNvSpPr>
            <a:spLocks noGrp="1"/>
          </p:cNvSpPr>
          <p:nvPr>
            <p:ph idx="13"/>
          </p:nvPr>
        </p:nvSpPr>
        <p:spPr>
          <a:xfrm>
            <a:off x="481055"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1" name="Content Placeholder 2"/>
          <p:cNvSpPr>
            <a:spLocks noGrp="1"/>
          </p:cNvSpPr>
          <p:nvPr>
            <p:ph idx="14"/>
          </p:nvPr>
        </p:nvSpPr>
        <p:spPr>
          <a:xfrm>
            <a:off x="4718517" y="1066800"/>
            <a:ext cx="3932237" cy="22860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14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p:txBody>
      </p:sp>
      <p:sp>
        <p:nvSpPr>
          <p:cNvPr id="13" name="Content Placeholder 2"/>
          <p:cNvSpPr>
            <a:spLocks noGrp="1"/>
          </p:cNvSpPr>
          <p:nvPr>
            <p:ph idx="15"/>
          </p:nvPr>
        </p:nvSpPr>
        <p:spPr>
          <a:xfrm>
            <a:off x="4718519"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4" name="Title 1"/>
          <p:cNvSpPr>
            <a:spLocks noGrp="1"/>
          </p:cNvSpPr>
          <p:nvPr>
            <p:ph type="title" hasCustomPrompt="1"/>
          </p:nvPr>
        </p:nvSpPr>
        <p:spPr>
          <a:xfrm>
            <a:off x="36259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20"/>
          </p:nvPr>
        </p:nvSpPr>
        <p:spPr/>
        <p:txBody>
          <a:bodyPr/>
          <a:lstStyle/>
          <a:p>
            <a:fld id="{B9F459C5-D201-49C9-A701-E5F8CEC6F7D4}" type="slidenum">
              <a:rPr/>
              <a:pPr/>
              <a:t>‹#›</a:t>
            </a:fld>
            <a:endParaRPr/>
          </a:p>
        </p:txBody>
      </p:sp>
      <p:sp>
        <p:nvSpPr>
          <p:cNvPr id="12"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Tool</a:t>
            </a:r>
          </a:p>
        </p:txBody>
      </p:sp>
    </p:spTree>
    <p:extLst>
      <p:ext uri="{BB962C8B-B14F-4D97-AF65-F5344CB8AC3E}">
        <p14:creationId xmlns:p14="http://schemas.microsoft.com/office/powerpoint/2010/main" val="22413945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NEPC Manager Page 2 Box Side by Side">
    <p:spTree>
      <p:nvGrpSpPr>
        <p:cNvPr id="1" name=""/>
        <p:cNvGrpSpPr/>
        <p:nvPr/>
      </p:nvGrpSpPr>
      <p:grpSpPr>
        <a:xfrm>
          <a:off x="0" y="0"/>
          <a:ext cx="0" cy="0"/>
          <a:chOff x="0" y="0"/>
          <a:chExt cx="0" cy="0"/>
        </a:xfrm>
      </p:grpSpPr>
      <p:sp>
        <p:nvSpPr>
          <p:cNvPr id="12" name="Content Placeholder 2"/>
          <p:cNvSpPr>
            <a:spLocks noGrp="1"/>
          </p:cNvSpPr>
          <p:nvPr>
            <p:ph idx="1"/>
          </p:nvPr>
        </p:nvSpPr>
        <p:spPr>
          <a:xfrm>
            <a:off x="489004"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
          <p:cNvSpPr>
            <a:spLocks noGrp="1"/>
          </p:cNvSpPr>
          <p:nvPr>
            <p:ph idx="13"/>
          </p:nvPr>
        </p:nvSpPr>
        <p:spPr>
          <a:xfrm>
            <a:off x="489006"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16" name="Content Placeholder 2"/>
          <p:cNvSpPr>
            <a:spLocks noGrp="1"/>
          </p:cNvSpPr>
          <p:nvPr>
            <p:ph idx="14"/>
          </p:nvPr>
        </p:nvSpPr>
        <p:spPr>
          <a:xfrm>
            <a:off x="4726468" y="1066800"/>
            <a:ext cx="3932237" cy="5105400"/>
          </a:xfrm>
          <a:prstGeom prst="rect">
            <a:avLst/>
          </a:prstGeom>
          <a:ln w="12700">
            <a:solidFill>
              <a:srgbClr val="4D4E54"/>
            </a:solidFill>
          </a:ln>
        </p:spPr>
        <p:txBody>
          <a:bodyPr>
            <a:noAutofit/>
          </a:bodyPr>
          <a:lstStyle>
            <a:lvl1pPr>
              <a:defRPr sz="1100" b="1">
                <a:solidFill>
                  <a:srgbClr val="002060"/>
                </a:solidFill>
                <a:latin typeface="Verdana" pitchFamily="34" charset="0"/>
              </a:defRPr>
            </a:lvl1pPr>
            <a:lvl2pPr>
              <a:defRPr sz="1000">
                <a:solidFill>
                  <a:srgbClr val="4D4E54"/>
                </a:solidFill>
                <a:latin typeface="Verdana" pitchFamily="34" charset="0"/>
              </a:defRPr>
            </a:lvl2pPr>
            <a:lvl3pPr>
              <a:defRPr sz="900">
                <a:solidFill>
                  <a:srgbClr val="4D4E54"/>
                </a:solidFill>
                <a:latin typeface="Verdana" pitchFamily="34" charset="0"/>
              </a:defRPr>
            </a:lvl3pPr>
            <a:lvl4pPr>
              <a:defRPr sz="12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p:txBody>
      </p:sp>
      <p:sp>
        <p:nvSpPr>
          <p:cNvPr id="17" name="Content Placeholder 2"/>
          <p:cNvSpPr>
            <a:spLocks noGrp="1"/>
          </p:cNvSpPr>
          <p:nvPr>
            <p:ph idx="15"/>
          </p:nvPr>
        </p:nvSpPr>
        <p:spPr>
          <a:xfrm>
            <a:off x="4726470" y="685800"/>
            <a:ext cx="3932236" cy="381000"/>
          </a:xfrm>
          <a:prstGeom prst="rect">
            <a:avLst/>
          </a:prstGeom>
          <a:solidFill>
            <a:schemeClr val="tx2"/>
          </a:solidFill>
          <a:ln w="12700">
            <a:solidFill>
              <a:srgbClr val="4D4E54"/>
            </a:solidFill>
          </a:ln>
        </p:spPr>
        <p:txBody>
          <a:bodyPr vert="horz" lIns="91440" tIns="45720" rIns="91440" bIns="45720" rtlCol="0" anchor="ctr">
            <a:noAutofit/>
          </a:bodyPr>
          <a:lstStyle>
            <a:lvl1pPr marL="342900" indent="-342900" algn="ctr" defTabSz="914400" rtl="0" eaLnBrk="1" latinLnBrk="0" hangingPunct="1">
              <a:spcBef>
                <a:spcPct val="20000"/>
              </a:spcBef>
              <a:buFont typeface="Arial" pitchFamily="34" charset="0"/>
              <a:buNone/>
              <a:defRPr lang="en-US" sz="1200" b="1" kern="1200" dirty="0" smtClean="0">
                <a:solidFill>
                  <a:schemeClr val="bg1"/>
                </a:solidFill>
                <a:latin typeface="Verdana" pitchFamily="34" charset="0"/>
                <a:ea typeface="Verdana" pitchFamily="34" charset="0"/>
                <a:cs typeface="Verdana" pitchFamily="34" charset="0"/>
              </a:defRPr>
            </a:lvl1pPr>
            <a:lvl2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2pPr>
            <a:lvl3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3pPr>
            <a:lvl4pPr marL="342900" indent="-342900" algn="l" defTabSz="914400" rtl="0" eaLnBrk="1" latinLnBrk="0" hangingPunct="1">
              <a:spcBef>
                <a:spcPct val="20000"/>
              </a:spcBef>
              <a:buFont typeface="Arial" pitchFamily="34" charset="0"/>
              <a:buNone/>
              <a:defRPr lang="en-US" sz="1600" kern="1200" dirty="0" smtClean="0">
                <a:solidFill>
                  <a:schemeClr val="tx1"/>
                </a:solidFill>
                <a:latin typeface="Verdana" pitchFamily="34" charset="0"/>
                <a:ea typeface="Verdana" pitchFamily="34" charset="0"/>
                <a:cs typeface="Verdana" pitchFamily="34" charset="0"/>
              </a:defRPr>
            </a:lvl4pPr>
            <a:lvl5pPr marL="342900" indent="-342900" algn="l" defTabSz="914400" rtl="0" eaLnBrk="1" latinLnBrk="0" hangingPunct="1">
              <a:spcBef>
                <a:spcPct val="20000"/>
              </a:spcBef>
              <a:buFont typeface="Arial" pitchFamily="34" charset="0"/>
              <a:buNone/>
              <a:defRPr lang="en-US" sz="1600" kern="1200" dirty="0">
                <a:solidFill>
                  <a:schemeClr val="tx1"/>
                </a:solidFill>
                <a:latin typeface="Verdana" pitchFamily="34" charset="0"/>
                <a:ea typeface="Verdana" pitchFamily="34" charset="0"/>
                <a:cs typeface="Verdana" pitchFamily="34" charset="0"/>
              </a:defRPr>
            </a:lvl5pPr>
          </a:lstStyle>
          <a:p>
            <a:pPr lvl="0"/>
            <a:r>
              <a:rPr lang="en-US"/>
              <a:t>Click to edit Master text styles</a:t>
            </a:r>
          </a:p>
        </p:txBody>
      </p:sp>
      <p:sp>
        <p:nvSpPr>
          <p:cNvPr id="8" name="Title 1"/>
          <p:cNvSpPr>
            <a:spLocks noGrp="1"/>
          </p:cNvSpPr>
          <p:nvPr>
            <p:ph type="title" hasCustomPrompt="1"/>
          </p:nvPr>
        </p:nvSpPr>
        <p:spPr>
          <a:xfrm>
            <a:off x="364957" y="104775"/>
            <a:ext cx="8229600" cy="428625"/>
          </a:xfrm>
          <a:prstGeom prst="rect">
            <a:avLst/>
          </a:prstGeom>
        </p:spPr>
        <p:txBody>
          <a:bodyPr/>
          <a:lstStyle>
            <a:lvl1pPr>
              <a:defRPr sz="2400" b="1" cap="all" baseline="0">
                <a:solidFill>
                  <a:srgbClr val="4D4E54"/>
                </a:solidFill>
              </a:defRPr>
            </a:lvl1pPr>
          </a:lstStyle>
          <a:p>
            <a:r>
              <a:rPr lang="en-US" dirty="0"/>
              <a:t>CLICK TO EDIT MASTER TITLE STYLE</a:t>
            </a:r>
          </a:p>
        </p:txBody>
      </p:sp>
      <p:sp>
        <p:nvSpPr>
          <p:cNvPr id="4" name="Slide Number Placeholder 3"/>
          <p:cNvSpPr>
            <a:spLocks noGrp="1"/>
          </p:cNvSpPr>
          <p:nvPr>
            <p:ph type="sldNum" sz="quarter" idx="18"/>
          </p:nvPr>
        </p:nvSpPr>
        <p:spPr/>
        <p:txBody>
          <a:bodyPr/>
          <a:lstStyle/>
          <a:p>
            <a:fld id="{B9F459C5-D201-49C9-A701-E5F8CEC6F7D4}" type="slidenum">
              <a:rPr/>
              <a:pPr/>
              <a:t>‹#›</a:t>
            </a:fld>
            <a:endParaRPr dirty="0"/>
          </a:p>
        </p:txBody>
      </p:sp>
      <p:sp>
        <p:nvSpPr>
          <p:cNvPr id="11"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Tool</a:t>
            </a:r>
          </a:p>
        </p:txBody>
      </p:sp>
    </p:spTree>
    <p:extLst>
      <p:ext uri="{BB962C8B-B14F-4D97-AF65-F5344CB8AC3E}">
        <p14:creationId xmlns:p14="http://schemas.microsoft.com/office/powerpoint/2010/main" val="3634836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EPC main content 4 quadra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690" y="8382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idx="10"/>
          </p:nvPr>
        </p:nvSpPr>
        <p:spPr>
          <a:xfrm>
            <a:off x="4644890" y="8382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2"/>
          </p:nvPr>
        </p:nvSpPr>
        <p:spPr>
          <a:xfrm>
            <a:off x="758690" y="35814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idx="13"/>
          </p:nvPr>
        </p:nvSpPr>
        <p:spPr>
          <a:xfrm>
            <a:off x="4644890" y="3581400"/>
            <a:ext cx="3733800" cy="2514600"/>
          </a:xfrm>
          <a:prstGeom prst="rect">
            <a:avLst/>
          </a:prstGeom>
        </p:spPr>
        <p:txBody>
          <a:bodyPr>
            <a:noAutofit/>
          </a:bodyPr>
          <a:lstStyle>
            <a:lvl1pPr>
              <a:defRPr sz="1400" b="1">
                <a:solidFill>
                  <a:srgbClr val="002060"/>
                </a:solidFill>
                <a:latin typeface="Verdana" pitchFamily="34" charset="0"/>
              </a:defRPr>
            </a:lvl1pPr>
            <a:lvl2pPr>
              <a:defRPr sz="1200">
                <a:solidFill>
                  <a:srgbClr val="4D4E54"/>
                </a:solidFill>
                <a:latin typeface="Verdana" pitchFamily="34" charset="0"/>
              </a:defRPr>
            </a:lvl2pPr>
            <a:lvl3pPr>
              <a:defRPr sz="1100">
                <a:solidFill>
                  <a:srgbClr val="4D4E54"/>
                </a:solidFill>
                <a:latin typeface="Verdana" pitchFamily="34" charset="0"/>
              </a:defRPr>
            </a:lvl3pPr>
            <a:lvl4pPr>
              <a:defRPr sz="900">
                <a:solidFill>
                  <a:srgbClr val="4D4E54"/>
                </a:solidFill>
                <a:latin typeface="Verdana" pitchFamily="34" charset="0"/>
              </a:defRPr>
            </a:lvl4pPr>
            <a:lvl5pPr>
              <a:defRPr sz="1000">
                <a:solidFill>
                  <a:srgbClr val="4D4E54"/>
                </a:solidFill>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
          <p:cNvSpPr>
            <a:spLocks noGrp="1"/>
          </p:cNvSpPr>
          <p:nvPr>
            <p:ph type="title" hasCustomPrompt="1"/>
          </p:nvPr>
        </p:nvSpPr>
        <p:spPr>
          <a:xfrm>
            <a:off x="362597" y="104775"/>
            <a:ext cx="8229600" cy="428626"/>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sz="2400" b="1" cap="all" baseline="0">
                <a:solidFill>
                  <a:srgbClr val="4D4E54"/>
                </a:solidFill>
              </a:defRPr>
            </a:lvl1pPr>
          </a:lstStyle>
          <a:p>
            <a:r>
              <a:rPr lang="en-US" dirty="0"/>
              <a:t>CLICK TO EDIT MASTER TITLE STYLE</a:t>
            </a:r>
          </a:p>
        </p:txBody>
      </p:sp>
      <p:sp>
        <p:nvSpPr>
          <p:cNvPr id="6" name="Slide Number Placeholder 5"/>
          <p:cNvSpPr>
            <a:spLocks noGrp="1"/>
          </p:cNvSpPr>
          <p:nvPr>
            <p:ph type="sldNum" sz="quarter" idx="16"/>
          </p:nvPr>
        </p:nvSpPr>
        <p:spPr/>
        <p:txBody>
          <a:bodyPr/>
          <a:lstStyle/>
          <a:p>
            <a:fld id="{B9F459C5-D201-49C9-A701-E5F8CEC6F7D4}" type="slidenum">
              <a:rPr lang="en-US" smtClean="0"/>
              <a:pPr/>
              <a:t>‹#›</a:t>
            </a:fld>
            <a:endParaRPr lang="en-US" dirty="0"/>
          </a:p>
        </p:txBody>
      </p:sp>
      <p:sp>
        <p:nvSpPr>
          <p:cNvPr id="10"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2.sv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1.pn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theme" Target="../theme/theme3.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image" Target="../media/image2.svg"/><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image" Target="../media/image2.svg"/><Relationship Id="rId2" Type="http://schemas.openxmlformats.org/officeDocument/2006/relationships/slideLayout" Target="../slideLayouts/slideLayout76.xml"/><Relationship Id="rId16" Type="http://schemas.openxmlformats.org/officeDocument/2006/relationships/image" Target="../media/image1.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theme" Target="../theme/theme4.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p:cNvSpPr>
            <a:spLocks noGrp="1" noChangeAspect="1"/>
          </p:cNvSpPr>
          <p:nvPr>
            <p:ph type="ftr" sz="quarter" idx="3"/>
          </p:nvPr>
        </p:nvSpPr>
        <p:spPr>
          <a:xfrm>
            <a:off x="363829" y="153838"/>
            <a:ext cx="8181894" cy="369332"/>
          </a:xfrm>
          <a:prstGeom prst="rect">
            <a:avLst/>
          </a:prstGeom>
          <a:noFill/>
        </p:spPr>
        <p:txBody>
          <a:bodyPr wrap="square" rtlCol="0" anchor="ctr" anchorCtr="0">
            <a:noAutofit/>
          </a:bodyPr>
          <a:lstStyle>
            <a:lvl1pPr>
              <a:defRPr lang="en-US" sz="2400" b="1" cap="all" spc="0" baseline="0" dirty="0">
                <a:solidFill>
                  <a:srgbClr val="4D4E54"/>
                </a:solidFill>
                <a:latin typeface="Verdana"/>
                <a:cs typeface="Verdana"/>
              </a:defRPr>
            </a:lvl1pPr>
          </a:lstStyle>
          <a:p>
            <a:endParaRPr lang="en-US" dirty="0"/>
          </a:p>
        </p:txBody>
      </p:sp>
      <p:sp>
        <p:nvSpPr>
          <p:cNvPr id="8" name="Rectangle 7"/>
          <p:cNvSpPr/>
          <p:nvPr/>
        </p:nvSpPr>
        <p:spPr>
          <a:xfrm>
            <a:off x="197562" y="763534"/>
            <a:ext cx="8763000" cy="5504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4"/>
          </p:nvPr>
        </p:nvSpPr>
        <p:spPr>
          <a:xfrm>
            <a:off x="3505200" y="6566356"/>
            <a:ext cx="2133600" cy="215444"/>
          </a:xfrm>
          <a:prstGeom prst="rect">
            <a:avLst/>
          </a:prstGeom>
          <a:noFill/>
        </p:spPr>
        <p:txBody>
          <a:bodyPr wrap="square" rtlCol="0">
            <a:spAutoFit/>
          </a:bodyPr>
          <a:lstStyle>
            <a:lvl1pPr algn="ctr">
              <a:defRPr lang="en-US" sz="800" b="1" smtClean="0">
                <a:solidFill>
                  <a:srgbClr val="4D4E54"/>
                </a:solidFill>
                <a:latin typeface="Verdana"/>
                <a:cs typeface="Verdana"/>
              </a:defRPr>
            </a:lvl1pPr>
          </a:lstStyle>
          <a:p>
            <a:fld id="{B9F459C5-D201-49C9-A701-E5F8CEC6F7D4}" type="slidenum">
              <a:rPr lang="en-US" smtClean="0"/>
              <a:pPr/>
              <a:t>‹#›</a:t>
            </a:fld>
            <a:endParaRPr lang="en-US" dirty="0"/>
          </a:p>
        </p:txBody>
      </p:sp>
      <p:cxnSp>
        <p:nvCxnSpPr>
          <p:cNvPr id="15" name="Straight Connector 14"/>
          <p:cNvCxnSpPr>
            <a:cxnSpLocks/>
          </p:cNvCxnSpPr>
          <p:nvPr/>
        </p:nvCxnSpPr>
        <p:spPr>
          <a:xfrm flipH="1">
            <a:off x="-6344" y="6540546"/>
            <a:ext cx="915034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flipV="1">
            <a:off x="476850" y="6297927"/>
            <a:ext cx="515243" cy="4838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2348" y="6357098"/>
            <a:ext cx="422704" cy="366342"/>
          </a:xfrm>
          <a:prstGeom prst="rect">
            <a:avLst/>
          </a:prstGeom>
          <a:ln w="31750">
            <a:solidFill>
              <a:srgbClr val="002060"/>
            </a:solidFill>
          </a:ln>
        </p:spPr>
      </p:pic>
      <p:sp>
        <p:nvSpPr>
          <p:cNvPr id="10"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727" r:id="rId1"/>
    <p:sldLayoutId id="2147483711" r:id="rId2"/>
    <p:sldLayoutId id="2147483696" r:id="rId3"/>
    <p:sldLayoutId id="2147483697" r:id="rId4"/>
    <p:sldLayoutId id="2147483728" r:id="rId5"/>
    <p:sldLayoutId id="2147483729" r:id="rId6"/>
    <p:sldLayoutId id="2147483730"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32" r:id="rId18"/>
    <p:sldLayoutId id="2147483733" r:id="rId19"/>
    <p:sldLayoutId id="2147483734" r:id="rId20"/>
  </p:sldLayoutIdLst>
  <p:hf hdr="0" ftr="0" dt="0"/>
  <p:txStyles>
    <p:titleStyle>
      <a:lvl1pPr algn="l" defTabSz="914400" rtl="0" eaLnBrk="1" latinLnBrk="0" hangingPunct="1">
        <a:spcBef>
          <a:spcPct val="0"/>
        </a:spcBef>
        <a:buNone/>
        <a:defRPr sz="1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p:cNvSpPr>
            <a:spLocks noGrp="1" noChangeAspect="1"/>
          </p:cNvSpPr>
          <p:nvPr>
            <p:ph type="ftr" sz="quarter" idx="3"/>
          </p:nvPr>
        </p:nvSpPr>
        <p:spPr>
          <a:xfrm>
            <a:off x="363829" y="153838"/>
            <a:ext cx="8181894" cy="369332"/>
          </a:xfrm>
          <a:prstGeom prst="rect">
            <a:avLst/>
          </a:prstGeom>
          <a:noFill/>
        </p:spPr>
        <p:txBody>
          <a:bodyPr wrap="square" rtlCol="0" anchor="ctr" anchorCtr="0">
            <a:noAutofit/>
          </a:bodyPr>
          <a:lstStyle>
            <a:lvl1pPr>
              <a:defRPr lang="en-US" sz="2400" b="1" cap="all" spc="0" baseline="0" dirty="0">
                <a:solidFill>
                  <a:srgbClr val="4D4E54"/>
                </a:solidFill>
                <a:latin typeface="Verdana"/>
                <a:cs typeface="Verdana"/>
              </a:defRPr>
            </a:lvl1pPr>
          </a:lstStyle>
          <a:p>
            <a:endParaRPr lang="en-US" dirty="0"/>
          </a:p>
        </p:txBody>
      </p:sp>
      <p:sp>
        <p:nvSpPr>
          <p:cNvPr id="8" name="Rectangle 7"/>
          <p:cNvSpPr/>
          <p:nvPr/>
        </p:nvSpPr>
        <p:spPr>
          <a:xfrm>
            <a:off x="197562" y="763534"/>
            <a:ext cx="8763000" cy="5504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4"/>
          </p:nvPr>
        </p:nvSpPr>
        <p:spPr>
          <a:xfrm>
            <a:off x="3505200" y="6566356"/>
            <a:ext cx="2133600" cy="215444"/>
          </a:xfrm>
          <a:prstGeom prst="rect">
            <a:avLst/>
          </a:prstGeom>
          <a:noFill/>
        </p:spPr>
        <p:txBody>
          <a:bodyPr wrap="square" rtlCol="0">
            <a:spAutoFit/>
          </a:bodyPr>
          <a:lstStyle>
            <a:lvl1pPr algn="ctr">
              <a:defRPr lang="en-US" sz="800" b="1" smtClean="0">
                <a:solidFill>
                  <a:srgbClr val="4D4E54"/>
                </a:solidFill>
                <a:latin typeface="Verdana"/>
                <a:cs typeface="Verdana"/>
              </a:defRPr>
            </a:lvl1pPr>
          </a:lstStyle>
          <a:p>
            <a:fld id="{B9F459C5-D201-49C9-A701-E5F8CEC6F7D4}" type="slidenum">
              <a:rPr lang="en-US" smtClean="0"/>
              <a:pPr/>
              <a:t>‹#›</a:t>
            </a:fld>
            <a:endParaRPr lang="en-US" dirty="0"/>
          </a:p>
        </p:txBody>
      </p:sp>
      <p:cxnSp>
        <p:nvCxnSpPr>
          <p:cNvPr id="15" name="Straight Connector 14"/>
          <p:cNvCxnSpPr>
            <a:cxnSpLocks/>
          </p:cNvCxnSpPr>
          <p:nvPr/>
        </p:nvCxnSpPr>
        <p:spPr>
          <a:xfrm flipH="1">
            <a:off x="-6344" y="6540546"/>
            <a:ext cx="915034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flipV="1">
            <a:off x="476850" y="6297927"/>
            <a:ext cx="515243" cy="4838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2348" y="6357098"/>
            <a:ext cx="422704" cy="366342"/>
          </a:xfrm>
          <a:prstGeom prst="rect">
            <a:avLst/>
          </a:prstGeom>
          <a:ln w="31750">
            <a:solidFill>
              <a:srgbClr val="002060"/>
            </a:solidFill>
          </a:ln>
        </p:spPr>
      </p:pic>
      <p:sp>
        <p:nvSpPr>
          <p:cNvPr id="10"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56"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Lst>
  <p:hf hdr="0" ftr="0" dt="0"/>
  <p:txStyles>
    <p:titleStyle>
      <a:lvl1pPr algn="l" defTabSz="914400" rtl="0" eaLnBrk="1" latinLnBrk="0" hangingPunct="1">
        <a:spcBef>
          <a:spcPct val="0"/>
        </a:spcBef>
        <a:buNone/>
        <a:defRPr sz="1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p:cNvSpPr>
            <a:spLocks noGrp="1" noChangeAspect="1"/>
          </p:cNvSpPr>
          <p:nvPr>
            <p:ph type="ftr" sz="quarter" idx="3"/>
          </p:nvPr>
        </p:nvSpPr>
        <p:spPr>
          <a:xfrm>
            <a:off x="363829" y="153838"/>
            <a:ext cx="8181894" cy="369332"/>
          </a:xfrm>
          <a:prstGeom prst="rect">
            <a:avLst/>
          </a:prstGeom>
          <a:noFill/>
        </p:spPr>
        <p:txBody>
          <a:bodyPr wrap="square" rtlCol="0" anchor="ctr" anchorCtr="0">
            <a:noAutofit/>
          </a:bodyPr>
          <a:lstStyle>
            <a:lvl1pPr>
              <a:defRPr lang="en-US" sz="2400" b="1" cap="all" spc="0" baseline="0" dirty="0">
                <a:solidFill>
                  <a:srgbClr val="4D4E54"/>
                </a:solidFill>
                <a:latin typeface="Verdana"/>
                <a:cs typeface="Verdana"/>
              </a:defRPr>
            </a:lvl1pPr>
          </a:lstStyle>
          <a:p>
            <a:endParaRPr lang="en-US" dirty="0"/>
          </a:p>
        </p:txBody>
      </p:sp>
      <p:sp>
        <p:nvSpPr>
          <p:cNvPr id="8" name="Rectangle 7"/>
          <p:cNvSpPr/>
          <p:nvPr/>
        </p:nvSpPr>
        <p:spPr>
          <a:xfrm>
            <a:off x="197562" y="763534"/>
            <a:ext cx="8763000" cy="5504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4"/>
          </p:nvPr>
        </p:nvSpPr>
        <p:spPr>
          <a:xfrm>
            <a:off x="3505200" y="6566356"/>
            <a:ext cx="2133600" cy="215444"/>
          </a:xfrm>
          <a:prstGeom prst="rect">
            <a:avLst/>
          </a:prstGeom>
          <a:noFill/>
        </p:spPr>
        <p:txBody>
          <a:bodyPr wrap="square" rtlCol="0">
            <a:spAutoFit/>
          </a:bodyPr>
          <a:lstStyle>
            <a:lvl1pPr algn="ctr">
              <a:defRPr lang="en-US" sz="800" b="1" smtClean="0">
                <a:solidFill>
                  <a:srgbClr val="4D4E54"/>
                </a:solidFill>
                <a:latin typeface="Verdana"/>
                <a:cs typeface="Verdana"/>
              </a:defRPr>
            </a:lvl1pPr>
          </a:lstStyle>
          <a:p>
            <a:fld id="{B9F459C5-D201-49C9-A701-E5F8CEC6F7D4}" type="slidenum">
              <a:rPr lang="en-US" smtClean="0"/>
              <a:pPr/>
              <a:t>‹#›</a:t>
            </a:fld>
            <a:endParaRPr lang="en-US" dirty="0"/>
          </a:p>
        </p:txBody>
      </p:sp>
      <p:cxnSp>
        <p:nvCxnSpPr>
          <p:cNvPr id="15" name="Straight Connector 14"/>
          <p:cNvCxnSpPr>
            <a:cxnSpLocks/>
          </p:cNvCxnSpPr>
          <p:nvPr/>
        </p:nvCxnSpPr>
        <p:spPr>
          <a:xfrm flipH="1">
            <a:off x="-6344" y="6540546"/>
            <a:ext cx="915034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flipV="1">
            <a:off x="476850" y="6297927"/>
            <a:ext cx="515243" cy="4838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22348" y="6357098"/>
            <a:ext cx="422704" cy="366342"/>
          </a:xfrm>
          <a:prstGeom prst="rect">
            <a:avLst/>
          </a:prstGeom>
          <a:ln w="31750">
            <a:solidFill>
              <a:srgbClr val="002060"/>
            </a:solidFill>
          </a:ln>
        </p:spPr>
      </p:pic>
      <p:sp>
        <p:nvSpPr>
          <p:cNvPr id="10"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806" r:id="rId33"/>
  </p:sldLayoutIdLst>
  <p:hf hdr="0" ftr="0" dt="0"/>
  <p:txStyles>
    <p:titleStyle>
      <a:lvl1pPr algn="l" defTabSz="914400" rtl="0" eaLnBrk="1" latinLnBrk="0" hangingPunct="1">
        <a:spcBef>
          <a:spcPct val="0"/>
        </a:spcBef>
        <a:buNone/>
        <a:defRPr sz="1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p:cNvSpPr>
            <a:spLocks noGrp="1" noChangeAspect="1"/>
          </p:cNvSpPr>
          <p:nvPr>
            <p:ph type="ftr" sz="quarter" idx="3"/>
          </p:nvPr>
        </p:nvSpPr>
        <p:spPr>
          <a:xfrm>
            <a:off x="363829" y="153838"/>
            <a:ext cx="8181894" cy="369332"/>
          </a:xfrm>
          <a:prstGeom prst="rect">
            <a:avLst/>
          </a:prstGeom>
          <a:noFill/>
        </p:spPr>
        <p:txBody>
          <a:bodyPr wrap="square" rtlCol="0" anchor="ctr" anchorCtr="0">
            <a:noAutofit/>
          </a:bodyPr>
          <a:lstStyle>
            <a:lvl1pPr>
              <a:defRPr lang="en-US" sz="2400" b="1" cap="all" spc="0" baseline="0" dirty="0">
                <a:solidFill>
                  <a:srgbClr val="4D4E54"/>
                </a:solidFill>
                <a:latin typeface="Verdana"/>
                <a:cs typeface="Verdana"/>
              </a:defRPr>
            </a:lvl1pPr>
          </a:lstStyle>
          <a:p>
            <a:r>
              <a:t>CLICK TO EDIT MASTER TITLE STYLE</a:t>
            </a:r>
          </a:p>
        </p:txBody>
      </p:sp>
      <p:sp>
        <p:nvSpPr>
          <p:cNvPr id="8" name="Rectangle 7"/>
          <p:cNvSpPr/>
          <p:nvPr/>
        </p:nvSpPr>
        <p:spPr>
          <a:xfrm>
            <a:off x="197562" y="763534"/>
            <a:ext cx="8763000" cy="5504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5" name="Slide Number Placeholder 4"/>
          <p:cNvSpPr>
            <a:spLocks noGrp="1"/>
          </p:cNvSpPr>
          <p:nvPr>
            <p:ph type="sldNum" sz="quarter" idx="4"/>
          </p:nvPr>
        </p:nvSpPr>
        <p:spPr>
          <a:xfrm>
            <a:off x="3505200" y="6566356"/>
            <a:ext cx="2133600" cy="215444"/>
          </a:xfrm>
          <a:prstGeom prst="rect">
            <a:avLst/>
          </a:prstGeom>
          <a:noFill/>
        </p:spPr>
        <p:txBody>
          <a:bodyPr wrap="square" rtlCol="0">
            <a:spAutoFit/>
          </a:bodyPr>
          <a:lstStyle>
            <a:lvl1pPr algn="ctr">
              <a:defRPr lang="en-US" sz="800" b="1" smtClean="0">
                <a:solidFill>
                  <a:srgbClr val="4D4E54"/>
                </a:solidFill>
                <a:latin typeface="Verdana"/>
                <a:cs typeface="Verdana"/>
              </a:defRPr>
            </a:lvl1pPr>
          </a:lstStyle>
          <a:p>
            <a:fld id="{B9F459C5-D201-49C9-A701-E5F8CEC6F7D4}" type="slidenum">
              <a:rPr/>
              <a:pPr/>
              <a:t>‹#›</a:t>
            </a:fld>
            <a:endParaRPr dirty="0"/>
          </a:p>
        </p:txBody>
      </p:sp>
      <p:cxnSp>
        <p:nvCxnSpPr>
          <p:cNvPr id="15" name="Straight Connector 14"/>
          <p:cNvCxnSpPr>
            <a:cxnSpLocks/>
          </p:cNvCxnSpPr>
          <p:nvPr/>
        </p:nvCxnSpPr>
        <p:spPr>
          <a:xfrm flipH="1">
            <a:off x="-6344" y="6540546"/>
            <a:ext cx="915034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flipV="1">
            <a:off x="476850" y="6297927"/>
            <a:ext cx="515243" cy="4838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7" name="Graphic 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22348" y="6357098"/>
            <a:ext cx="422704" cy="366342"/>
          </a:xfrm>
          <a:prstGeom prst="rect">
            <a:avLst/>
          </a:prstGeom>
          <a:ln w="31750">
            <a:solidFill>
              <a:srgbClr val="002060"/>
            </a:solidFill>
          </a:ln>
        </p:spPr>
      </p:pic>
      <p:sp>
        <p:nvSpPr>
          <p:cNvPr id="10" name="Date Placeholder 4"/>
          <p:cNvSpPr>
            <a:spLocks noGrp="1"/>
          </p:cNvSpPr>
          <p:nvPr>
            <p:ph type="dt" sz="half" idx="2"/>
          </p:nvPr>
        </p:nvSpPr>
        <p:spPr>
          <a:xfrm>
            <a:off x="7078649" y="6567137"/>
            <a:ext cx="1676400" cy="230565"/>
          </a:xfrm>
          <a:prstGeom prst="rect">
            <a:avLst/>
          </a:prstGeom>
        </p:spPr>
        <p:txBody>
          <a:bodyPr/>
          <a:lstStyle>
            <a:lvl1pPr algn="r">
              <a:defRPr sz="800">
                <a:solidFill>
                  <a:srgbClr val="4D4E54"/>
                </a:solidFill>
              </a:defRPr>
            </a:lvl1pPr>
          </a:lstStyle>
          <a:p>
            <a:r>
              <a:rPr lang="en-US" dirty="0"/>
              <a:t>Customize Date with Header/Footer Too</a:t>
            </a:r>
          </a:p>
        </p:txBody>
      </p:sp>
    </p:spTree>
    <p:extLst>
      <p:ext uri="{BB962C8B-B14F-4D97-AF65-F5344CB8AC3E}">
        <p14:creationId xmlns:p14="http://schemas.microsoft.com/office/powerpoint/2010/main" val="232892476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hf sldNum="0" hdr="0"/>
  <p:txStyles>
    <p:titleStyle>
      <a:lvl1pPr algn="l" defTabSz="914400" rtl="0" eaLnBrk="1" latinLnBrk="0" hangingPunct="1">
        <a:spcBef>
          <a:spcPct val="0"/>
        </a:spcBef>
        <a:buNone/>
        <a:defRPr sz="1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5.xml"/><Relationship Id="rId4" Type="http://schemas.openxmlformats.org/officeDocument/2006/relationships/chart" Target="../charts/chart5.xml"/></Relationships>
</file>

<file path=ppt/slides/_rels/slide2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7.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2.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3.xml"/><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9.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1.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0.png"/><Relationship Id="rId7" Type="http://schemas.openxmlformats.org/officeDocument/2006/relationships/diagramColors" Target="../diagrams/colors1.xml"/><Relationship Id="rId2" Type="http://schemas.openxmlformats.org/officeDocument/2006/relationships/notesSlide" Target="../notesSlides/notesSlide37.xml"/><Relationship Id="rId1" Type="http://schemas.openxmlformats.org/officeDocument/2006/relationships/slideLayout" Target="../slideLayouts/slideLayout5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1.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5.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xfrm>
            <a:off x="304800" y="2475322"/>
            <a:ext cx="6400800" cy="877478"/>
          </a:xfrm>
        </p:spPr>
        <p:txBody>
          <a:bodyPr/>
          <a:lstStyle/>
          <a:p>
            <a:r>
              <a:rPr lang="en-US" dirty="0"/>
              <a:t>NEPC 2018 SAAP Review</a:t>
            </a:r>
          </a:p>
        </p:txBody>
      </p:sp>
      <p:sp>
        <p:nvSpPr>
          <p:cNvPr id="13" name="Text Placeholder 12"/>
          <p:cNvSpPr>
            <a:spLocks noGrp="1"/>
          </p:cNvSpPr>
          <p:nvPr>
            <p:ph type="body" sz="quarter" idx="11"/>
          </p:nvPr>
        </p:nvSpPr>
        <p:spPr>
          <a:xfrm>
            <a:off x="0" y="1600200"/>
            <a:ext cx="8991600" cy="762000"/>
          </a:xfrm>
        </p:spPr>
        <p:txBody>
          <a:bodyPr/>
          <a:lstStyle/>
          <a:p>
            <a:r>
              <a:rPr lang="en-US" sz="1800" dirty="0"/>
              <a:t>Arizona State retirement system</a:t>
            </a:r>
          </a:p>
          <a:p>
            <a:endParaRPr lang="en-US" sz="1800" dirty="0"/>
          </a:p>
        </p:txBody>
      </p:sp>
      <p:sp>
        <p:nvSpPr>
          <p:cNvPr id="14" name="Text Placeholder 13"/>
          <p:cNvSpPr>
            <a:spLocks noGrp="1"/>
          </p:cNvSpPr>
          <p:nvPr>
            <p:ph type="body" sz="quarter" idx="12"/>
          </p:nvPr>
        </p:nvSpPr>
        <p:spPr>
          <a:xfrm>
            <a:off x="290945" y="3120044"/>
            <a:ext cx="5638800" cy="304800"/>
          </a:xfrm>
        </p:spPr>
        <p:txBody>
          <a:bodyPr/>
          <a:lstStyle/>
          <a:p>
            <a:r>
              <a:rPr lang="en-US" dirty="0"/>
              <a:t>April 30, 2018</a:t>
            </a:r>
          </a:p>
        </p:txBody>
      </p:sp>
      <p:sp>
        <p:nvSpPr>
          <p:cNvPr id="15" name="Text Placeholder 14"/>
          <p:cNvSpPr>
            <a:spLocks noGrp="1"/>
          </p:cNvSpPr>
          <p:nvPr>
            <p:ph type="body" sz="quarter" idx="13"/>
          </p:nvPr>
        </p:nvSpPr>
        <p:spPr>
          <a:xfrm>
            <a:off x="228600" y="3565902"/>
            <a:ext cx="8382000" cy="1007328"/>
          </a:xfrm>
        </p:spPr>
        <p:txBody>
          <a:bodyPr/>
          <a:lstStyle/>
          <a:p>
            <a:r>
              <a:rPr lang="en-US" dirty="0"/>
              <a:t>Allan Martin, Partner</a:t>
            </a:r>
          </a:p>
          <a:p>
            <a:r>
              <a:rPr lang="en-US" dirty="0"/>
              <a:t>Chris Levell, Partner</a:t>
            </a:r>
          </a:p>
          <a:p>
            <a:r>
              <a:rPr lang="en-US" dirty="0"/>
              <a:t>Don Stracke, CFA, </a:t>
            </a:r>
            <a:r>
              <a:rPr lang="en-US" dirty="0" err="1"/>
              <a:t>CAIA</a:t>
            </a:r>
            <a:endParaRPr lang="en-US" dirty="0"/>
          </a:p>
          <a:p>
            <a:r>
              <a:rPr lang="en-US" dirty="0"/>
              <a:t>Mike Malchenko, Sr. Analyst</a:t>
            </a:r>
          </a:p>
        </p:txBody>
      </p:sp>
    </p:spTree>
    <p:extLst>
      <p:ext uri="{BB962C8B-B14F-4D97-AF65-F5344CB8AC3E}">
        <p14:creationId xmlns:p14="http://schemas.microsoft.com/office/powerpoint/2010/main" val="3864936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Mean-Variance Optimization:  Asset allocation model based on Nobel-Prize winning theory</a:t>
            </a:r>
          </a:p>
          <a:p>
            <a:r>
              <a:rPr lang="en-US" dirty="0"/>
              <a:t>Mathematical solution to determine the “best” mix of assets that will create an efficient frontier</a:t>
            </a:r>
          </a:p>
          <a:p>
            <a:pPr lvl="1"/>
            <a:r>
              <a:rPr lang="en-US" sz="1400" dirty="0"/>
              <a:t>Highest return for expected risk (volatility), or</a:t>
            </a:r>
          </a:p>
          <a:p>
            <a:pPr lvl="1"/>
            <a:r>
              <a:rPr lang="en-US" sz="1400" dirty="0"/>
              <a:t>Lowest expected risk (volatility) for expected return</a:t>
            </a:r>
          </a:p>
          <a:p>
            <a:pPr lvl="1"/>
            <a:r>
              <a:rPr lang="en-US" sz="1400" dirty="0"/>
              <a:t>Stated another way, it builds portfolios with the highest expected risk-adjusted returns – Efficient Frontier:</a:t>
            </a:r>
          </a:p>
          <a:p>
            <a:pPr>
              <a:buNone/>
            </a:pPr>
            <a:endParaRPr lang="en-US" dirty="0"/>
          </a:p>
        </p:txBody>
      </p:sp>
      <p:sp>
        <p:nvSpPr>
          <p:cNvPr id="3" name="Title 2"/>
          <p:cNvSpPr>
            <a:spLocks noGrp="1"/>
          </p:cNvSpPr>
          <p:nvPr>
            <p:ph type="title"/>
          </p:nvPr>
        </p:nvSpPr>
        <p:spPr/>
        <p:txBody>
          <a:bodyPr/>
          <a:lstStyle/>
          <a:p>
            <a:r>
              <a:rPr lang="en-US" dirty="0"/>
              <a:t>Asset Allocation Model: Mean-Variance Optimization</a:t>
            </a:r>
          </a:p>
        </p:txBody>
      </p:sp>
      <p:cxnSp>
        <p:nvCxnSpPr>
          <p:cNvPr id="5" name="Straight Connector 4"/>
          <p:cNvCxnSpPr/>
          <p:nvPr/>
        </p:nvCxnSpPr>
        <p:spPr>
          <a:xfrm rot="5400000">
            <a:off x="1866900" y="47625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819400" y="5715000"/>
            <a:ext cx="2819400"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Arc 9"/>
          <p:cNvSpPr/>
          <p:nvPr/>
        </p:nvSpPr>
        <p:spPr>
          <a:xfrm rot="15189498">
            <a:off x="4987281" y="2037326"/>
            <a:ext cx="838200" cy="4833634"/>
          </a:xfrm>
          <a:prstGeom prst="arc">
            <a:avLst/>
          </a:prstGeom>
          <a:ln>
            <a:solidFill>
              <a:srgbClr val="002060"/>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dirty="0"/>
          </a:p>
        </p:txBody>
      </p:sp>
      <p:sp>
        <p:nvSpPr>
          <p:cNvPr id="12" name="Oval 11"/>
          <p:cNvSpPr/>
          <p:nvPr/>
        </p:nvSpPr>
        <p:spPr>
          <a:xfrm>
            <a:off x="4114800" y="4419600"/>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4533900" y="4267200"/>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3048000" y="5052059"/>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3657600" y="4625340"/>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067300" y="4091940"/>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3810000" y="4876800"/>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4457700" y="5257800"/>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4724400" y="4671059"/>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4381500" y="4579621"/>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3429000" y="5097778"/>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4191000" y="4899659"/>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3962400" y="4625340"/>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105400" y="4533902"/>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067300" y="5143497"/>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2283767" y="4323466"/>
            <a:ext cx="461665" cy="865750"/>
          </a:xfrm>
          <a:prstGeom prst="rect">
            <a:avLst/>
          </a:prstGeom>
          <a:noFill/>
        </p:spPr>
        <p:txBody>
          <a:bodyPr vert="vert270" wrap="none" rtlCol="0">
            <a:spAutoFit/>
          </a:bodyPr>
          <a:lstStyle/>
          <a:p>
            <a:r>
              <a:rPr lang="en-US" dirty="0">
                <a:latin typeface="Verdana"/>
                <a:cs typeface="Verdana"/>
              </a:rPr>
              <a:t>Return</a:t>
            </a:r>
          </a:p>
        </p:txBody>
      </p:sp>
      <p:sp>
        <p:nvSpPr>
          <p:cNvPr id="30" name="TextBox 29"/>
          <p:cNvSpPr txBox="1"/>
          <p:nvPr/>
        </p:nvSpPr>
        <p:spPr>
          <a:xfrm>
            <a:off x="2687080" y="5879068"/>
            <a:ext cx="3034805" cy="369332"/>
          </a:xfrm>
          <a:prstGeom prst="rect">
            <a:avLst/>
          </a:prstGeom>
          <a:noFill/>
        </p:spPr>
        <p:txBody>
          <a:bodyPr wrap="none" rtlCol="0">
            <a:spAutoFit/>
          </a:bodyPr>
          <a:lstStyle/>
          <a:p>
            <a:r>
              <a:rPr lang="en-US" dirty="0">
                <a:latin typeface="Verdana"/>
                <a:cs typeface="Verdana"/>
              </a:rPr>
              <a:t>Standard Deviation (   ) </a:t>
            </a:r>
          </a:p>
        </p:txBody>
      </p:sp>
      <p:sp>
        <p:nvSpPr>
          <p:cNvPr id="31" name="Oval 30"/>
          <p:cNvSpPr/>
          <p:nvPr/>
        </p:nvSpPr>
        <p:spPr>
          <a:xfrm>
            <a:off x="4800600" y="4373881"/>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p:cNvCxnSpPr/>
          <p:nvPr/>
        </p:nvCxnSpPr>
        <p:spPr>
          <a:xfrm rot="5400000" flipH="1" flipV="1">
            <a:off x="5334000" y="601980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105400" y="5879068"/>
            <a:ext cx="330540" cy="369332"/>
          </a:xfrm>
          <a:prstGeom prst="rect">
            <a:avLst/>
          </a:prstGeom>
          <a:noFill/>
        </p:spPr>
        <p:txBody>
          <a:bodyPr wrap="none" rtlCol="0">
            <a:spAutoFit/>
          </a:bodyPr>
          <a:lstStyle/>
          <a:p>
            <a:r>
              <a:rPr lang="en-US" dirty="0">
                <a:latin typeface="Verdana"/>
                <a:cs typeface="Verdana"/>
              </a:rPr>
              <a:t>σ</a:t>
            </a:r>
          </a:p>
        </p:txBody>
      </p:sp>
      <p:cxnSp>
        <p:nvCxnSpPr>
          <p:cNvPr id="34" name="Straight Arrow Connector 33"/>
          <p:cNvCxnSpPr/>
          <p:nvPr/>
        </p:nvCxnSpPr>
        <p:spPr>
          <a:xfrm rot="10800000">
            <a:off x="5334000" y="4038600"/>
            <a:ext cx="304800" cy="158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45685" y="3886200"/>
            <a:ext cx="2507715" cy="261610"/>
          </a:xfrm>
          <a:prstGeom prst="rect">
            <a:avLst/>
          </a:prstGeom>
          <a:noFill/>
        </p:spPr>
        <p:txBody>
          <a:bodyPr wrap="square" rtlCol="0">
            <a:spAutoFit/>
          </a:bodyPr>
          <a:lstStyle/>
          <a:p>
            <a:r>
              <a:rPr lang="en-US" sz="1100" b="1" dirty="0">
                <a:latin typeface="Verdana"/>
                <a:cs typeface="Verdana"/>
              </a:rPr>
              <a:t>Efficient Frontier Portfolios</a:t>
            </a:r>
          </a:p>
        </p:txBody>
      </p:sp>
      <p:sp>
        <p:nvSpPr>
          <p:cNvPr id="38" name="TextBox 37"/>
          <p:cNvSpPr txBox="1"/>
          <p:nvPr/>
        </p:nvSpPr>
        <p:spPr>
          <a:xfrm>
            <a:off x="5645685" y="4615190"/>
            <a:ext cx="2195279" cy="261610"/>
          </a:xfrm>
          <a:prstGeom prst="rect">
            <a:avLst/>
          </a:prstGeom>
          <a:noFill/>
          <a:ln>
            <a:solidFill>
              <a:schemeClr val="bg1"/>
            </a:solidFill>
          </a:ln>
        </p:spPr>
        <p:txBody>
          <a:bodyPr wrap="square" rtlCol="0">
            <a:spAutoFit/>
          </a:bodyPr>
          <a:lstStyle/>
          <a:p>
            <a:r>
              <a:rPr lang="en-US" sz="1100" b="1" i="1" dirty="0">
                <a:latin typeface="Verdana"/>
                <a:cs typeface="Verdana"/>
              </a:rPr>
              <a:t>Inefficient Portfolios</a:t>
            </a:r>
          </a:p>
        </p:txBody>
      </p:sp>
      <p:sp>
        <p:nvSpPr>
          <p:cNvPr id="39" name="Right Brace 38"/>
          <p:cNvSpPr/>
          <p:nvPr/>
        </p:nvSpPr>
        <p:spPr>
          <a:xfrm>
            <a:off x="5333999" y="4267200"/>
            <a:ext cx="304801" cy="103631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Slide Number Placeholder 4"/>
          <p:cNvSpPr>
            <a:spLocks noGrp="1"/>
          </p:cNvSpPr>
          <p:nvPr>
            <p:ph type="sldNum" sz="quarter" idx="12"/>
          </p:nvPr>
        </p:nvSpPr>
        <p:spPr>
          <a:xfrm>
            <a:off x="3505200" y="6566356"/>
            <a:ext cx="2133600" cy="215444"/>
          </a:xfrm>
        </p:spPr>
        <p:txBody>
          <a:bodyPr/>
          <a:lstStyle/>
          <a:p>
            <a:fld id="{776452DB-E091-4BD2-BF02-B518BA34711A}" type="slidenum">
              <a:rPr/>
              <a:pPr/>
              <a:t>10</a:t>
            </a:fld>
            <a:endParaRPr dirty="0"/>
          </a:p>
        </p:txBody>
      </p:sp>
    </p:spTree>
    <p:extLst>
      <p:ext uri="{BB962C8B-B14F-4D97-AF65-F5344CB8AC3E}">
        <p14:creationId xmlns:p14="http://schemas.microsoft.com/office/powerpoint/2010/main" val="1923737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Permissible Asset Classes and Weighting Constraints</a:t>
            </a:r>
          </a:p>
          <a:p>
            <a:pPr lvl="1"/>
            <a:r>
              <a:rPr lang="en-US" sz="1400" dirty="0"/>
              <a:t>Constraints may reflect legal restrictions, liquidity, time horizon and marginal benefit analyses</a:t>
            </a:r>
          </a:p>
          <a:p>
            <a:pPr lvl="3"/>
            <a:r>
              <a:rPr lang="en-US" sz="1400" dirty="0"/>
              <a:t>Example: RE constrained to 20% to reflect liquidity concerns</a:t>
            </a:r>
          </a:p>
          <a:p>
            <a:pPr lvl="1"/>
            <a:r>
              <a:rPr lang="en-US" sz="1400" dirty="0"/>
              <a:t>Not all asset classes may be permissible by some plans </a:t>
            </a:r>
          </a:p>
          <a:p>
            <a:pPr lvl="2">
              <a:buNone/>
            </a:pPr>
            <a:r>
              <a:rPr lang="en-US" sz="1400" dirty="0"/>
              <a:t>   (e.g. Hedge Funds, Emerging Market Debt)</a:t>
            </a:r>
          </a:p>
          <a:p>
            <a:pPr lvl="2">
              <a:buNone/>
            </a:pPr>
            <a:endParaRPr lang="en-US" sz="1400" dirty="0"/>
          </a:p>
          <a:p>
            <a:r>
              <a:rPr lang="en-US" dirty="0"/>
              <a:t>Return and Risk Assumptions</a:t>
            </a:r>
          </a:p>
          <a:p>
            <a:pPr lvl="1"/>
            <a:r>
              <a:rPr lang="en-US" sz="1400" dirty="0"/>
              <a:t>Based on historic data, academic theory, and NEPC’s assessment of current and future market conditions</a:t>
            </a:r>
          </a:p>
          <a:p>
            <a:pPr lvl="1"/>
            <a:r>
              <a:rPr lang="en-US" sz="1400" dirty="0"/>
              <a:t>Uncertainty Risk measured by Standard Deviation (volatility)</a:t>
            </a:r>
          </a:p>
          <a:p>
            <a:pPr marL="341313" lvl="1" indent="0">
              <a:buNone/>
            </a:pPr>
            <a:endParaRPr lang="en-US" sz="1400" dirty="0"/>
          </a:p>
          <a:p>
            <a:r>
              <a:rPr lang="en-US" dirty="0"/>
              <a:t>Correlation Assumptions</a:t>
            </a:r>
          </a:p>
          <a:p>
            <a:pPr lvl="1"/>
            <a:r>
              <a:rPr lang="en-US" sz="1400" dirty="0"/>
              <a:t>Measure of similarity/dissimilarity between asset class returns</a:t>
            </a:r>
          </a:p>
          <a:p>
            <a:pPr lvl="1"/>
            <a:r>
              <a:rPr lang="en-US" sz="1400" dirty="0"/>
              <a:t>Based on historic data, adjusted for current market conditions</a:t>
            </a:r>
          </a:p>
        </p:txBody>
      </p:sp>
      <p:sp>
        <p:nvSpPr>
          <p:cNvPr id="3" name="Title 2"/>
          <p:cNvSpPr>
            <a:spLocks noGrp="1"/>
          </p:cNvSpPr>
          <p:nvPr>
            <p:ph type="title"/>
          </p:nvPr>
        </p:nvSpPr>
        <p:spPr/>
        <p:txBody>
          <a:bodyPr/>
          <a:lstStyle/>
          <a:p>
            <a:r>
              <a:rPr lang="en-US" dirty="0"/>
              <a:t>Model Inputs</a:t>
            </a:r>
          </a:p>
        </p:txBody>
      </p:sp>
      <p:sp>
        <p:nvSpPr>
          <p:cNvPr id="4" name="Slide Number Placeholder 4"/>
          <p:cNvSpPr>
            <a:spLocks noGrp="1"/>
          </p:cNvSpPr>
          <p:nvPr>
            <p:ph type="sldNum" sz="quarter" idx="12"/>
          </p:nvPr>
        </p:nvSpPr>
        <p:spPr>
          <a:xfrm>
            <a:off x="3505200" y="6566356"/>
            <a:ext cx="2133600" cy="215444"/>
          </a:xfrm>
        </p:spPr>
        <p:txBody>
          <a:bodyPr/>
          <a:lstStyle/>
          <a:p>
            <a:fld id="{776452DB-E091-4BD2-BF02-B518BA34711A}" type="slidenum">
              <a:rPr/>
              <a:pPr/>
              <a:t>11</a:t>
            </a:fld>
            <a:endParaRPr dirty="0"/>
          </a:p>
        </p:txBody>
      </p:sp>
    </p:spTree>
    <p:extLst>
      <p:ext uri="{BB962C8B-B14F-4D97-AF65-F5344CB8AC3E}">
        <p14:creationId xmlns:p14="http://schemas.microsoft.com/office/powerpoint/2010/main" val="4197073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09600"/>
            <a:ext cx="7467600" cy="5791200"/>
          </a:xfrm>
        </p:spPr>
        <p:txBody>
          <a:bodyPr/>
          <a:lstStyle/>
          <a:p>
            <a:pPr>
              <a:lnSpc>
                <a:spcPct val="90000"/>
              </a:lnSpc>
            </a:pPr>
            <a:r>
              <a:rPr lang="en-US" dirty="0"/>
              <a:t>Arithmetic – simple average of annual returns</a:t>
            </a:r>
          </a:p>
          <a:p>
            <a:pPr lvl="1">
              <a:lnSpc>
                <a:spcPct val="90000"/>
              </a:lnSpc>
            </a:pPr>
            <a:r>
              <a:rPr lang="en-US" sz="1400" dirty="0"/>
              <a:t>Example</a:t>
            </a:r>
          </a:p>
          <a:p>
            <a:pPr lvl="2">
              <a:lnSpc>
                <a:spcPct val="90000"/>
              </a:lnSpc>
            </a:pPr>
            <a:r>
              <a:rPr lang="en-US" sz="1400" dirty="0"/>
              <a:t>Year 1:  10%</a:t>
            </a:r>
          </a:p>
          <a:p>
            <a:pPr lvl="2">
              <a:lnSpc>
                <a:spcPct val="90000"/>
              </a:lnSpc>
            </a:pPr>
            <a:r>
              <a:rPr lang="en-US" sz="1400" dirty="0"/>
              <a:t>Year 2:   -4%</a:t>
            </a:r>
          </a:p>
          <a:p>
            <a:pPr lvl="2">
              <a:lnSpc>
                <a:spcPct val="90000"/>
              </a:lnSpc>
            </a:pPr>
            <a:r>
              <a:rPr lang="en-US" sz="1400" dirty="0"/>
              <a:t>Year 3:  15%</a:t>
            </a:r>
          </a:p>
          <a:p>
            <a:pPr lvl="2">
              <a:lnSpc>
                <a:spcPct val="90000"/>
              </a:lnSpc>
            </a:pPr>
            <a:r>
              <a:rPr lang="en-US" sz="1400" dirty="0"/>
              <a:t>Average (arithmetic) return is 7%  (21% cumulative divided by 3 years)</a:t>
            </a:r>
          </a:p>
          <a:p>
            <a:pPr marL="565150" lvl="2" indent="0">
              <a:lnSpc>
                <a:spcPct val="90000"/>
              </a:lnSpc>
              <a:buNone/>
            </a:pPr>
            <a:endParaRPr lang="en-US" sz="1400" dirty="0"/>
          </a:p>
          <a:p>
            <a:pPr>
              <a:lnSpc>
                <a:spcPct val="90000"/>
              </a:lnSpc>
            </a:pPr>
            <a:r>
              <a:rPr lang="en-US" dirty="0"/>
              <a:t>Geometric – Our reports reflect compounding of annual returns</a:t>
            </a:r>
          </a:p>
          <a:p>
            <a:pPr lvl="1">
              <a:lnSpc>
                <a:spcPct val="90000"/>
              </a:lnSpc>
            </a:pPr>
            <a:r>
              <a:rPr lang="en-US" sz="1400" dirty="0"/>
              <a:t>Example</a:t>
            </a:r>
          </a:p>
          <a:p>
            <a:pPr lvl="2">
              <a:lnSpc>
                <a:spcPct val="90000"/>
              </a:lnSpc>
            </a:pPr>
            <a:r>
              <a:rPr lang="en-US" sz="1400" dirty="0"/>
              <a:t>Year 1:  10%</a:t>
            </a:r>
          </a:p>
          <a:p>
            <a:pPr lvl="2">
              <a:lnSpc>
                <a:spcPct val="90000"/>
              </a:lnSpc>
            </a:pPr>
            <a:r>
              <a:rPr lang="en-US" sz="1400" dirty="0"/>
              <a:t>Year 2:   -4%</a:t>
            </a:r>
          </a:p>
          <a:p>
            <a:pPr lvl="2">
              <a:lnSpc>
                <a:spcPct val="90000"/>
              </a:lnSpc>
            </a:pPr>
            <a:r>
              <a:rPr lang="en-US" sz="1400" dirty="0"/>
              <a:t>Year 3:  15%</a:t>
            </a:r>
          </a:p>
          <a:p>
            <a:pPr lvl="2">
              <a:lnSpc>
                <a:spcPct val="90000"/>
              </a:lnSpc>
            </a:pPr>
            <a:r>
              <a:rPr lang="en-US" sz="1400" dirty="0"/>
              <a:t>Compounded annualized (geometric) return is 6.69%  </a:t>
            </a:r>
          </a:p>
          <a:p>
            <a:pPr marL="565150" lvl="2" indent="0">
              <a:lnSpc>
                <a:spcPct val="90000"/>
              </a:lnSpc>
              <a:buNone/>
            </a:pPr>
            <a:endParaRPr lang="en-US" sz="1400" dirty="0"/>
          </a:p>
          <a:p>
            <a:pPr>
              <a:lnSpc>
                <a:spcPct val="90000"/>
              </a:lnSpc>
            </a:pPr>
            <a:r>
              <a:rPr lang="en-US" dirty="0"/>
              <a:t>Geometric returns are </a:t>
            </a:r>
            <a:r>
              <a:rPr lang="en-US" u="sng" dirty="0"/>
              <a:t>always</a:t>
            </a:r>
            <a:r>
              <a:rPr lang="en-US" dirty="0"/>
              <a:t> less than arithmetic returns</a:t>
            </a:r>
          </a:p>
          <a:p>
            <a:pPr lvl="1">
              <a:lnSpc>
                <a:spcPct val="90000"/>
              </a:lnSpc>
            </a:pPr>
            <a:r>
              <a:rPr lang="en-US" sz="1400" dirty="0"/>
              <a:t>Reflects the fact that a given loss (say 10%) is worse than it’s equivalent gain</a:t>
            </a:r>
          </a:p>
          <a:p>
            <a:pPr lvl="2">
              <a:lnSpc>
                <a:spcPct val="90000"/>
              </a:lnSpc>
            </a:pPr>
            <a:r>
              <a:rPr lang="en-US" sz="1400" dirty="0"/>
              <a:t>For example, you start with $100 and lose 50%.  You now have $50.  To get back to $100, you will need to earn 100%</a:t>
            </a:r>
          </a:p>
          <a:p>
            <a:pPr lvl="2">
              <a:lnSpc>
                <a:spcPct val="90000"/>
              </a:lnSpc>
            </a:pPr>
            <a:r>
              <a:rPr lang="en-US" sz="1400" dirty="0"/>
              <a:t>Highlights the need to consider variance as a key element – Two portfolios with the same average return will exhibit significantly different compound returns</a:t>
            </a:r>
          </a:p>
          <a:p>
            <a:pPr lvl="3">
              <a:lnSpc>
                <a:spcPct val="90000"/>
              </a:lnSpc>
            </a:pPr>
            <a:r>
              <a:rPr lang="en-US" sz="1200" dirty="0"/>
              <a:t>Portfolio 1 Annual Returns (%): 8, 8, 8, 8, 8</a:t>
            </a:r>
          </a:p>
          <a:p>
            <a:pPr lvl="3">
              <a:lnSpc>
                <a:spcPct val="90000"/>
              </a:lnSpc>
            </a:pPr>
            <a:r>
              <a:rPr lang="en-US" sz="1200" dirty="0"/>
              <a:t>Portfolio 2 Annual Returns (%): 10, -5, 15, 12, 8</a:t>
            </a:r>
          </a:p>
          <a:p>
            <a:pPr lvl="3">
              <a:lnSpc>
                <a:spcPct val="90000"/>
              </a:lnSpc>
            </a:pPr>
            <a:r>
              <a:rPr lang="en-US" sz="1200" dirty="0"/>
              <a:t>Portfolios 1 and 2 exhibit the same average arithmetic return (8%), however Portfolio 2 has a lower geometric return (7.77%) caused by additional volatility</a:t>
            </a:r>
            <a:endParaRPr lang="en-US" sz="2300" dirty="0"/>
          </a:p>
          <a:p>
            <a:pPr lvl="3">
              <a:lnSpc>
                <a:spcPct val="90000"/>
              </a:lnSpc>
            </a:pPr>
            <a:endParaRPr lang="en-US" sz="1200" dirty="0"/>
          </a:p>
        </p:txBody>
      </p:sp>
      <p:sp>
        <p:nvSpPr>
          <p:cNvPr id="3" name="Title 2"/>
          <p:cNvSpPr>
            <a:spLocks noGrp="1"/>
          </p:cNvSpPr>
          <p:nvPr>
            <p:ph type="title"/>
          </p:nvPr>
        </p:nvSpPr>
        <p:spPr/>
        <p:txBody>
          <a:bodyPr/>
          <a:lstStyle/>
          <a:p>
            <a:r>
              <a:rPr lang="en-US" dirty="0"/>
              <a:t>Input 1:  Returns</a:t>
            </a:r>
          </a:p>
        </p:txBody>
      </p:sp>
      <p:sp>
        <p:nvSpPr>
          <p:cNvPr id="4" name="Slide Number Placeholder 4"/>
          <p:cNvSpPr>
            <a:spLocks noGrp="1"/>
          </p:cNvSpPr>
          <p:nvPr>
            <p:ph type="sldNum" sz="quarter" idx="12"/>
          </p:nvPr>
        </p:nvSpPr>
        <p:spPr>
          <a:xfrm>
            <a:off x="3505200" y="6566356"/>
            <a:ext cx="2133600" cy="215444"/>
          </a:xfrm>
        </p:spPr>
        <p:txBody>
          <a:bodyPr/>
          <a:lstStyle/>
          <a:p>
            <a:fld id="{776452DB-E091-4BD2-BF02-B518BA34711A}" type="slidenum">
              <a:rPr/>
              <a:pPr/>
              <a:t>12</a:t>
            </a:fld>
            <a:endParaRPr dirty="0"/>
          </a:p>
        </p:txBody>
      </p:sp>
    </p:spTree>
    <p:extLst>
      <p:ext uri="{BB962C8B-B14F-4D97-AF65-F5344CB8AC3E}">
        <p14:creationId xmlns:p14="http://schemas.microsoft.com/office/powerpoint/2010/main" val="180041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put 2.bmp"/>
          <p:cNvPicPr>
            <a:picLocks noChangeAspect="1"/>
          </p:cNvPicPr>
          <p:nvPr/>
        </p:nvPicPr>
        <p:blipFill>
          <a:blip r:embed="rId2"/>
          <a:stretch>
            <a:fillRect/>
          </a:stretch>
        </p:blipFill>
        <p:spPr>
          <a:xfrm>
            <a:off x="1066800" y="1295400"/>
            <a:ext cx="7334250" cy="4762500"/>
          </a:xfrm>
          <a:prstGeom prst="rect">
            <a:avLst/>
          </a:prstGeom>
        </p:spPr>
      </p:pic>
      <p:sp>
        <p:nvSpPr>
          <p:cNvPr id="3" name="TextBox 2"/>
          <p:cNvSpPr txBox="1"/>
          <p:nvPr/>
        </p:nvSpPr>
        <p:spPr>
          <a:xfrm>
            <a:off x="0" y="184666"/>
            <a:ext cx="5791200" cy="307777"/>
          </a:xfrm>
          <a:prstGeom prst="rect">
            <a:avLst/>
          </a:prstGeom>
          <a:noFill/>
        </p:spPr>
        <p:txBody>
          <a:bodyPr wrap="square" rtlCol="0">
            <a:spAutoFit/>
          </a:bodyPr>
          <a:lstStyle/>
          <a:p>
            <a:r>
              <a:rPr lang="en-US" sz="1400" dirty="0">
                <a:solidFill>
                  <a:schemeClr val="bg1"/>
                </a:solidFill>
              </a:rPr>
              <a:t>Input 2:  Volatility (Risk)</a:t>
            </a:r>
            <a:endParaRPr lang="en-US" sz="1400" dirty="0">
              <a:solidFill>
                <a:schemeClr val="bg1"/>
              </a:solidFill>
              <a:latin typeface="Verdana"/>
              <a:cs typeface="Verdana"/>
            </a:endParaRPr>
          </a:p>
        </p:txBody>
      </p:sp>
      <p:sp>
        <p:nvSpPr>
          <p:cNvPr id="5" name="TextBox 4"/>
          <p:cNvSpPr txBox="1"/>
          <p:nvPr/>
        </p:nvSpPr>
        <p:spPr>
          <a:xfrm>
            <a:off x="1828800" y="762000"/>
            <a:ext cx="6096000" cy="338554"/>
          </a:xfrm>
          <a:prstGeom prst="rect">
            <a:avLst/>
          </a:prstGeom>
          <a:noFill/>
        </p:spPr>
        <p:txBody>
          <a:bodyPr wrap="square" rtlCol="0">
            <a:spAutoFit/>
          </a:bodyPr>
          <a:lstStyle/>
          <a:p>
            <a:pPr algn="ctr">
              <a:buNone/>
            </a:pPr>
            <a:r>
              <a:rPr lang="en-US" sz="1600" b="1" dirty="0">
                <a:solidFill>
                  <a:srgbClr val="002060"/>
                </a:solidFill>
              </a:rPr>
              <a:t>The Bell Curve - One Standard Deviation</a:t>
            </a:r>
          </a:p>
        </p:txBody>
      </p:sp>
      <p:sp>
        <p:nvSpPr>
          <p:cNvPr id="8" name="TextBox 7"/>
          <p:cNvSpPr txBox="1"/>
          <p:nvPr/>
        </p:nvSpPr>
        <p:spPr>
          <a:xfrm>
            <a:off x="5410200" y="2347793"/>
            <a:ext cx="3276600" cy="800219"/>
          </a:xfrm>
          <a:prstGeom prst="rect">
            <a:avLst/>
          </a:prstGeom>
          <a:noFill/>
        </p:spPr>
        <p:txBody>
          <a:bodyPr wrap="square" rtlCol="0">
            <a:spAutoFit/>
          </a:bodyPr>
          <a:lstStyle/>
          <a:p>
            <a:r>
              <a:rPr lang="en-US" sz="1400" dirty="0">
                <a:latin typeface="Book Antiqua" pitchFamily="18" charset="0"/>
              </a:rPr>
              <a:t>66.6% of all observations lie within one standard deviation of the mean</a:t>
            </a:r>
          </a:p>
          <a:p>
            <a:endParaRPr lang="en-US" dirty="0">
              <a:latin typeface="Verdana"/>
              <a:cs typeface="Verdana"/>
            </a:endParaRPr>
          </a:p>
        </p:txBody>
      </p:sp>
      <p:sp>
        <p:nvSpPr>
          <p:cNvPr id="9" name="TextBox 8"/>
          <p:cNvSpPr txBox="1"/>
          <p:nvPr/>
        </p:nvSpPr>
        <p:spPr>
          <a:xfrm>
            <a:off x="2819400" y="6057900"/>
            <a:ext cx="3891002" cy="338554"/>
          </a:xfrm>
          <a:prstGeom prst="rect">
            <a:avLst/>
          </a:prstGeom>
          <a:noFill/>
        </p:spPr>
        <p:txBody>
          <a:bodyPr wrap="none" rtlCol="0">
            <a:spAutoFit/>
          </a:bodyPr>
          <a:lstStyle/>
          <a:p>
            <a:r>
              <a:rPr lang="en-US" sz="1600" dirty="0">
                <a:latin typeface="Verdana"/>
                <a:cs typeface="Verdana"/>
              </a:rPr>
              <a:t>Standard Deviation (Risk, Volatility)</a:t>
            </a:r>
          </a:p>
        </p:txBody>
      </p:sp>
      <p:sp>
        <p:nvSpPr>
          <p:cNvPr id="10" name="TextBox 9"/>
          <p:cNvSpPr txBox="1"/>
          <p:nvPr/>
        </p:nvSpPr>
        <p:spPr>
          <a:xfrm>
            <a:off x="4907844" y="3024187"/>
            <a:ext cx="742584" cy="369332"/>
          </a:xfrm>
          <a:prstGeom prst="rect">
            <a:avLst/>
          </a:prstGeom>
          <a:noFill/>
        </p:spPr>
        <p:txBody>
          <a:bodyPr wrap="square" rtlCol="0">
            <a:spAutoFit/>
          </a:bodyPr>
          <a:lstStyle/>
          <a:p>
            <a:r>
              <a:rPr lang="el-GR" dirty="0">
                <a:cs typeface="Verdana"/>
              </a:rPr>
              <a:t>σ</a:t>
            </a:r>
            <a:endParaRPr lang="en-US" dirty="0" err="1">
              <a:latin typeface="Verdana"/>
              <a:cs typeface="Verdana"/>
            </a:endParaRPr>
          </a:p>
        </p:txBody>
      </p:sp>
      <p:sp>
        <p:nvSpPr>
          <p:cNvPr id="11" name="TextBox 10"/>
          <p:cNvSpPr txBox="1"/>
          <p:nvPr/>
        </p:nvSpPr>
        <p:spPr>
          <a:xfrm>
            <a:off x="4086408" y="3024187"/>
            <a:ext cx="330540" cy="369332"/>
          </a:xfrm>
          <a:prstGeom prst="rect">
            <a:avLst/>
          </a:prstGeom>
          <a:noFill/>
        </p:spPr>
        <p:txBody>
          <a:bodyPr wrap="none" rtlCol="0">
            <a:spAutoFit/>
          </a:bodyPr>
          <a:lstStyle/>
          <a:p>
            <a:r>
              <a:rPr lang="el-GR" dirty="0">
                <a:cs typeface="Verdana"/>
              </a:rPr>
              <a:t>σ</a:t>
            </a:r>
            <a:endParaRPr lang="en-US" dirty="0" err="1">
              <a:latin typeface="Verdana"/>
              <a:cs typeface="Verdana"/>
            </a:endParaRPr>
          </a:p>
        </p:txBody>
      </p:sp>
      <p:sp>
        <p:nvSpPr>
          <p:cNvPr id="12" name="Slide Number Placeholder 4"/>
          <p:cNvSpPr txBox="1">
            <a:spLocks/>
          </p:cNvSpPr>
          <p:nvPr/>
        </p:nvSpPr>
        <p:spPr>
          <a:xfrm>
            <a:off x="3505200" y="6566356"/>
            <a:ext cx="2133600" cy="2154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76452DB-E091-4BD2-BF02-B518BA34711A}" type="slidenum">
              <a:rPr lang="en-US" sz="800" b="1" smtClean="0">
                <a:solidFill>
                  <a:schemeClr val="tx1">
                    <a:lumMod val="50000"/>
                  </a:schemeClr>
                </a:solidFill>
              </a:rPr>
              <a:pPr algn="ctr"/>
              <a:t>13</a:t>
            </a:fld>
            <a:endParaRPr lang="en-US" sz="800" b="1" dirty="0">
              <a:solidFill>
                <a:schemeClr val="tx1">
                  <a:lumMod val="50000"/>
                </a:schemeClr>
              </a:solidFill>
            </a:endParaRPr>
          </a:p>
        </p:txBody>
      </p:sp>
    </p:spTree>
    <p:extLst>
      <p:ext uri="{BB962C8B-B14F-4D97-AF65-F5344CB8AC3E}">
        <p14:creationId xmlns:p14="http://schemas.microsoft.com/office/powerpoint/2010/main" val="263535079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p:txBody>
          <a:bodyPr/>
          <a:lstStyle/>
          <a:p>
            <a:pPr>
              <a:lnSpc>
                <a:spcPct val="90000"/>
              </a:lnSpc>
            </a:pPr>
            <a:r>
              <a:rPr lang="en-US" dirty="0"/>
              <a:t>Standard Deviation is not risk, but it helps understand an element of risk</a:t>
            </a:r>
          </a:p>
          <a:p>
            <a:pPr marL="0" indent="0">
              <a:lnSpc>
                <a:spcPct val="90000"/>
              </a:lnSpc>
              <a:buNone/>
            </a:pPr>
            <a:endParaRPr lang="en-US" dirty="0"/>
          </a:p>
          <a:p>
            <a:pPr>
              <a:lnSpc>
                <a:spcPct val="90000"/>
              </a:lnSpc>
            </a:pPr>
            <a:r>
              <a:rPr lang="en-US" dirty="0"/>
              <a:t>Most asset class returns approximate a Bell Curve (normal distribution)</a:t>
            </a:r>
          </a:p>
          <a:p>
            <a:pPr lvl="1">
              <a:lnSpc>
                <a:spcPct val="90000"/>
              </a:lnSpc>
            </a:pPr>
            <a:r>
              <a:rPr lang="en-US" sz="1400" dirty="0"/>
              <a:t>But not a perfect fit.</a:t>
            </a:r>
          </a:p>
          <a:p>
            <a:pPr lvl="1">
              <a:lnSpc>
                <a:spcPct val="90000"/>
              </a:lnSpc>
            </a:pPr>
            <a:endParaRPr lang="en-US" sz="1400" dirty="0"/>
          </a:p>
          <a:p>
            <a:pPr>
              <a:lnSpc>
                <a:spcPct val="90000"/>
              </a:lnSpc>
            </a:pPr>
            <a:r>
              <a:rPr lang="en-US" dirty="0"/>
              <a:t>So, take Standard Deviation with a grain of sal</a:t>
            </a:r>
            <a:r>
              <a:rPr lang="en-US" sz="1800" dirty="0"/>
              <a:t>t</a:t>
            </a:r>
          </a:p>
          <a:p>
            <a:pPr>
              <a:lnSpc>
                <a:spcPct val="90000"/>
              </a:lnSpc>
            </a:pPr>
            <a:endParaRPr lang="en-US" sz="1400" dirty="0"/>
          </a:p>
        </p:txBody>
      </p:sp>
      <p:sp>
        <p:nvSpPr>
          <p:cNvPr id="3" name="Title 2"/>
          <p:cNvSpPr>
            <a:spLocks noGrp="1"/>
          </p:cNvSpPr>
          <p:nvPr>
            <p:ph type="title"/>
          </p:nvPr>
        </p:nvSpPr>
        <p:spPr/>
        <p:txBody>
          <a:bodyPr/>
          <a:lstStyle/>
          <a:p>
            <a:r>
              <a:rPr lang="en-US" dirty="0"/>
              <a:t>Input 2: Standard Deviation Notes</a:t>
            </a:r>
          </a:p>
        </p:txBody>
      </p:sp>
      <p:sp>
        <p:nvSpPr>
          <p:cNvPr id="5" name="Slide Number Placeholder 4"/>
          <p:cNvSpPr>
            <a:spLocks noGrp="1"/>
          </p:cNvSpPr>
          <p:nvPr>
            <p:ph type="sldNum" sz="quarter" idx="12"/>
          </p:nvPr>
        </p:nvSpPr>
        <p:spPr>
          <a:xfrm>
            <a:off x="3505200" y="6566356"/>
            <a:ext cx="2133600" cy="215444"/>
          </a:xfrm>
        </p:spPr>
        <p:txBody>
          <a:bodyPr/>
          <a:lstStyle/>
          <a:p>
            <a:fld id="{776452DB-E091-4BD2-BF02-B518BA34711A}" type="slidenum">
              <a:rPr/>
              <a:pPr/>
              <a:t>14</a:t>
            </a:fld>
            <a:endParaRPr dirty="0"/>
          </a:p>
        </p:txBody>
      </p:sp>
    </p:spTree>
    <p:extLst>
      <p:ext uri="{BB962C8B-B14F-4D97-AF65-F5344CB8AC3E}">
        <p14:creationId xmlns:p14="http://schemas.microsoft.com/office/powerpoint/2010/main" val="3421612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Measures how two things vary relative to each other</a:t>
            </a:r>
          </a:p>
          <a:p>
            <a:r>
              <a:rPr lang="en-US" dirty="0"/>
              <a:t>Scale is from –1.0 to 1.0</a:t>
            </a:r>
          </a:p>
          <a:p>
            <a:pPr lvl="1">
              <a:buNone/>
            </a:pPr>
            <a:r>
              <a:rPr lang="en-US" sz="1400" b="1" dirty="0"/>
              <a:t>+1.0 </a:t>
            </a:r>
            <a:r>
              <a:rPr lang="en-US" sz="1400" dirty="0"/>
              <a:t>is perfect correlation</a:t>
            </a:r>
          </a:p>
          <a:p>
            <a:pPr lvl="2"/>
            <a:r>
              <a:rPr lang="en-US" sz="1400" dirty="0"/>
              <a:t>The two things behave exactly alike</a:t>
            </a:r>
          </a:p>
          <a:p>
            <a:pPr lvl="1">
              <a:buNone/>
            </a:pPr>
            <a:r>
              <a:rPr lang="en-US" sz="1400" b="1" dirty="0"/>
              <a:t>  0.0 </a:t>
            </a:r>
            <a:r>
              <a:rPr lang="en-US" sz="1400" dirty="0"/>
              <a:t>indicates no correlation</a:t>
            </a:r>
          </a:p>
          <a:p>
            <a:pPr lvl="1">
              <a:buNone/>
            </a:pPr>
            <a:r>
              <a:rPr lang="en-US" sz="1400" b="1" dirty="0"/>
              <a:t>–1.0 </a:t>
            </a:r>
            <a:r>
              <a:rPr lang="en-US" sz="1400" dirty="0"/>
              <a:t>is perfect negative correlation</a:t>
            </a:r>
          </a:p>
          <a:p>
            <a:pPr lvl="2"/>
            <a:r>
              <a:rPr lang="en-US" sz="1400" dirty="0"/>
              <a:t>The two things behave exactly opposite of each other </a:t>
            </a:r>
          </a:p>
          <a:p>
            <a:pPr lvl="3"/>
            <a:r>
              <a:rPr lang="en-US" sz="1400" dirty="0"/>
              <a:t>One goes up while the other goes down</a:t>
            </a:r>
          </a:p>
          <a:p>
            <a:pPr marL="804863" lvl="3" indent="0">
              <a:buNone/>
            </a:pPr>
            <a:endParaRPr lang="en-US" sz="1400" dirty="0"/>
          </a:p>
          <a:p>
            <a:r>
              <a:rPr lang="en-US" dirty="0"/>
              <a:t>Partial Correlation is common</a:t>
            </a:r>
          </a:p>
          <a:p>
            <a:pPr marL="0" indent="0">
              <a:buNone/>
            </a:pPr>
            <a:endParaRPr lang="en-US" dirty="0"/>
          </a:p>
          <a:p>
            <a:r>
              <a:rPr lang="en-US" dirty="0"/>
              <a:t>Correlations between assets are very important in the asset allocation process</a:t>
            </a:r>
          </a:p>
          <a:p>
            <a:pPr lvl="2"/>
            <a:r>
              <a:rPr lang="en-US" sz="1400" dirty="0"/>
              <a:t>Combining unlike assets lessens portfolio volatility</a:t>
            </a:r>
          </a:p>
          <a:p>
            <a:pPr lvl="2"/>
            <a:endParaRPr lang="en-US" dirty="0"/>
          </a:p>
          <a:p>
            <a:pPr lvl="2"/>
            <a:endParaRPr lang="en-US" dirty="0"/>
          </a:p>
          <a:p>
            <a:pPr lvl="2"/>
            <a:endParaRPr lang="en-US" dirty="0"/>
          </a:p>
          <a:p>
            <a:endParaRPr lang="en-US" dirty="0"/>
          </a:p>
        </p:txBody>
      </p:sp>
      <p:sp>
        <p:nvSpPr>
          <p:cNvPr id="5" name="Title 4"/>
          <p:cNvSpPr>
            <a:spLocks noGrp="1"/>
          </p:cNvSpPr>
          <p:nvPr>
            <p:ph type="title"/>
          </p:nvPr>
        </p:nvSpPr>
        <p:spPr/>
        <p:txBody>
          <a:bodyPr/>
          <a:lstStyle/>
          <a:p>
            <a:r>
              <a:rPr lang="en-US" dirty="0"/>
              <a:t>Input 3:  Correlation</a:t>
            </a:r>
          </a:p>
        </p:txBody>
      </p:sp>
      <p:grpSp>
        <p:nvGrpSpPr>
          <p:cNvPr id="512003" name="Group 3"/>
          <p:cNvGrpSpPr>
            <a:grpSpLocks noChangeAspect="1"/>
          </p:cNvGrpSpPr>
          <p:nvPr/>
        </p:nvGrpSpPr>
        <p:grpSpPr bwMode="auto">
          <a:xfrm>
            <a:off x="2286000" y="4702175"/>
            <a:ext cx="4495801" cy="1546225"/>
            <a:chOff x="1440" y="2880"/>
            <a:chExt cx="2832" cy="974"/>
          </a:xfrm>
        </p:grpSpPr>
        <p:sp>
          <p:nvSpPr>
            <p:cNvPr id="512002" name="AutoShape 2"/>
            <p:cNvSpPr>
              <a:spLocks noChangeAspect="1" noChangeArrowheads="1" noTextEdit="1"/>
            </p:cNvSpPr>
            <p:nvPr/>
          </p:nvSpPr>
          <p:spPr bwMode="auto">
            <a:xfrm>
              <a:off x="1440" y="2880"/>
              <a:ext cx="2736" cy="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04" name="Rectangle 4"/>
            <p:cNvSpPr>
              <a:spLocks noChangeArrowheads="1"/>
            </p:cNvSpPr>
            <p:nvPr/>
          </p:nvSpPr>
          <p:spPr bwMode="auto">
            <a:xfrm>
              <a:off x="1440" y="2880"/>
              <a:ext cx="2736" cy="257"/>
            </a:xfrm>
            <a:prstGeom prst="rect">
              <a:avLst/>
            </a:prstGeom>
            <a:solidFill>
              <a:srgbClr val="4F81B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05" name="Rectangle 5"/>
            <p:cNvSpPr>
              <a:spLocks noChangeArrowheads="1"/>
            </p:cNvSpPr>
            <p:nvPr/>
          </p:nvSpPr>
          <p:spPr bwMode="auto">
            <a:xfrm>
              <a:off x="1440" y="3123"/>
              <a:ext cx="2736" cy="257"/>
            </a:xfrm>
            <a:prstGeom prst="rect">
              <a:avLst/>
            </a:prstGeom>
            <a:solidFill>
              <a:srgbClr val="B8CCE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06" name="Rectangle 6"/>
            <p:cNvSpPr>
              <a:spLocks noChangeArrowheads="1"/>
            </p:cNvSpPr>
            <p:nvPr/>
          </p:nvSpPr>
          <p:spPr bwMode="auto">
            <a:xfrm>
              <a:off x="1440" y="3367"/>
              <a:ext cx="2736" cy="243"/>
            </a:xfrm>
            <a:prstGeom prst="rect">
              <a:avLst/>
            </a:prstGeom>
            <a:solidFill>
              <a:srgbClr val="DBE5F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07" name="Rectangle 7"/>
            <p:cNvSpPr>
              <a:spLocks noChangeArrowheads="1"/>
            </p:cNvSpPr>
            <p:nvPr/>
          </p:nvSpPr>
          <p:spPr bwMode="auto">
            <a:xfrm>
              <a:off x="1440" y="3597"/>
              <a:ext cx="2736" cy="243"/>
            </a:xfrm>
            <a:prstGeom prst="rect">
              <a:avLst/>
            </a:prstGeom>
            <a:solidFill>
              <a:srgbClr val="B8CCE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08" name="Rectangle 8"/>
            <p:cNvSpPr>
              <a:spLocks noChangeArrowheads="1"/>
            </p:cNvSpPr>
            <p:nvPr/>
          </p:nvSpPr>
          <p:spPr bwMode="auto">
            <a:xfrm>
              <a:off x="2222" y="2894"/>
              <a:ext cx="463" cy="24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rgbClr val="FFFFFF"/>
                  </a:solidFill>
                  <a:effectLst/>
                  <a:latin typeface="Arial" pitchFamily="34" charset="0"/>
                </a:rPr>
                <a:t>Year 1</a:t>
              </a:r>
              <a:endParaRPr kumimoji="0" lang="en-US" sz="1800" b="0" i="0" u="none" strike="noStrike" cap="none" normalizeH="0" baseline="0" dirty="0">
                <a:ln>
                  <a:noFill/>
                </a:ln>
                <a:solidFill>
                  <a:schemeClr val="tx1"/>
                </a:solidFill>
                <a:effectLst/>
                <a:latin typeface="Arial" pitchFamily="34" charset="0"/>
              </a:endParaRPr>
            </a:p>
          </p:txBody>
        </p:sp>
        <p:sp>
          <p:nvSpPr>
            <p:cNvPr id="512009" name="Rectangle 9"/>
            <p:cNvSpPr>
              <a:spLocks noChangeArrowheads="1"/>
            </p:cNvSpPr>
            <p:nvPr/>
          </p:nvSpPr>
          <p:spPr bwMode="auto">
            <a:xfrm>
              <a:off x="2880" y="2894"/>
              <a:ext cx="463" cy="24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a:ln>
                    <a:noFill/>
                  </a:ln>
                  <a:solidFill>
                    <a:srgbClr val="FFFFFF"/>
                  </a:solidFill>
                  <a:effectLst/>
                  <a:latin typeface="Arial" pitchFamily="34" charset="0"/>
                </a:rPr>
                <a:t>Year 2</a:t>
              </a:r>
              <a:endParaRPr kumimoji="0" lang="en-US" sz="1800" b="0" i="0" u="none" strike="noStrike" cap="none" normalizeH="0" baseline="0">
                <a:ln>
                  <a:noFill/>
                </a:ln>
                <a:solidFill>
                  <a:schemeClr val="tx1"/>
                </a:solidFill>
                <a:effectLst/>
                <a:latin typeface="Arial" pitchFamily="34" charset="0"/>
              </a:endParaRPr>
            </a:p>
          </p:txBody>
        </p:sp>
        <p:sp>
          <p:nvSpPr>
            <p:cNvPr id="512010" name="Rectangle 10"/>
            <p:cNvSpPr>
              <a:spLocks noChangeArrowheads="1"/>
            </p:cNvSpPr>
            <p:nvPr/>
          </p:nvSpPr>
          <p:spPr bwMode="auto">
            <a:xfrm>
              <a:off x="3538" y="2894"/>
              <a:ext cx="463" cy="24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rgbClr val="FFFFFF"/>
                  </a:solidFill>
                  <a:effectLst/>
                  <a:latin typeface="Arial" pitchFamily="34" charset="0"/>
                </a:rPr>
                <a:t>Year 3</a:t>
              </a:r>
              <a:endParaRPr kumimoji="0" lang="en-US" sz="1800" b="0" i="0" u="none" strike="noStrike" cap="none" normalizeH="0" baseline="0" dirty="0">
                <a:ln>
                  <a:noFill/>
                </a:ln>
                <a:solidFill>
                  <a:schemeClr val="tx1"/>
                </a:solidFill>
                <a:effectLst/>
                <a:latin typeface="Arial" pitchFamily="34" charset="0"/>
              </a:endParaRPr>
            </a:p>
          </p:txBody>
        </p:sp>
        <p:sp>
          <p:nvSpPr>
            <p:cNvPr id="512011" name="Rectangle 11"/>
            <p:cNvSpPr>
              <a:spLocks noChangeArrowheads="1"/>
            </p:cNvSpPr>
            <p:nvPr/>
          </p:nvSpPr>
          <p:spPr bwMode="auto">
            <a:xfrm>
              <a:off x="1471" y="3150"/>
              <a:ext cx="154" cy="24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a:ln>
                    <a:noFill/>
                  </a:ln>
                  <a:solidFill>
                    <a:srgbClr val="000000"/>
                  </a:solidFill>
                  <a:effectLst/>
                  <a:latin typeface="Arial" pitchFamily="34" charset="0"/>
                </a:rPr>
                <a:t>A</a:t>
              </a:r>
              <a:endParaRPr kumimoji="0" lang="en-US" sz="1800" b="0" i="0" u="none" strike="noStrike" cap="none" normalizeH="0" baseline="0">
                <a:ln>
                  <a:noFill/>
                </a:ln>
                <a:solidFill>
                  <a:schemeClr val="tx1"/>
                </a:solidFill>
                <a:effectLst/>
                <a:latin typeface="Arial" pitchFamily="34" charset="0"/>
              </a:endParaRPr>
            </a:p>
          </p:txBody>
        </p:sp>
        <p:sp>
          <p:nvSpPr>
            <p:cNvPr id="512012" name="Rectangle 12"/>
            <p:cNvSpPr>
              <a:spLocks noChangeArrowheads="1"/>
            </p:cNvSpPr>
            <p:nvPr/>
          </p:nvSpPr>
          <p:spPr bwMode="auto">
            <a:xfrm>
              <a:off x="2437" y="3137"/>
              <a:ext cx="329"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0000"/>
                  </a:solidFill>
                  <a:effectLst/>
                  <a:latin typeface="Arial" pitchFamily="34" charset="0"/>
                </a:rPr>
                <a:t>20%</a:t>
              </a:r>
              <a:endParaRPr kumimoji="0" lang="en-US" sz="1800" b="0" i="0" u="none" strike="noStrike" cap="none" normalizeH="0" baseline="0" dirty="0">
                <a:ln>
                  <a:noFill/>
                </a:ln>
                <a:solidFill>
                  <a:schemeClr val="tx1"/>
                </a:solidFill>
                <a:effectLst/>
                <a:latin typeface="Arial" pitchFamily="34" charset="0"/>
              </a:endParaRPr>
            </a:p>
          </p:txBody>
        </p:sp>
        <p:sp>
          <p:nvSpPr>
            <p:cNvPr id="512013" name="Rectangle 13"/>
            <p:cNvSpPr>
              <a:spLocks noChangeArrowheads="1"/>
            </p:cNvSpPr>
            <p:nvPr/>
          </p:nvSpPr>
          <p:spPr bwMode="auto">
            <a:xfrm>
              <a:off x="3191" y="3150"/>
              <a:ext cx="316" cy="2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200" dirty="0">
                  <a:solidFill>
                    <a:srgbClr val="000000"/>
                  </a:solidFill>
                  <a:latin typeface="Arial" pitchFamily="34" charset="0"/>
                </a:rPr>
                <a:t>-5</a:t>
              </a:r>
              <a:r>
                <a:rPr kumimoji="0" lang="en-US" sz="2200" b="0" i="0" u="none" strike="noStrike" cap="none" normalizeH="0" baseline="0" dirty="0">
                  <a:ln>
                    <a:noFill/>
                  </a:ln>
                  <a:solidFill>
                    <a:srgbClr val="000000"/>
                  </a:solidFill>
                  <a:effectLst/>
                  <a:latin typeface="Arial" pitchFamily="34" charset="0"/>
                </a:rPr>
                <a:t>%</a:t>
              </a:r>
              <a:endParaRPr kumimoji="0" lang="en-US" sz="1800" b="0" i="0" u="none" strike="noStrike" cap="none" normalizeH="0" baseline="0" dirty="0">
                <a:ln>
                  <a:noFill/>
                </a:ln>
                <a:solidFill>
                  <a:schemeClr val="tx1"/>
                </a:solidFill>
                <a:effectLst/>
                <a:latin typeface="Arial" pitchFamily="34" charset="0"/>
              </a:endParaRPr>
            </a:p>
          </p:txBody>
        </p:sp>
        <p:sp>
          <p:nvSpPr>
            <p:cNvPr id="512014" name="Rectangle 14"/>
            <p:cNvSpPr>
              <a:spLocks noChangeArrowheads="1"/>
            </p:cNvSpPr>
            <p:nvPr/>
          </p:nvSpPr>
          <p:spPr bwMode="auto">
            <a:xfrm>
              <a:off x="3878" y="3150"/>
              <a:ext cx="256" cy="2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200" dirty="0">
                  <a:solidFill>
                    <a:srgbClr val="000000"/>
                  </a:solidFill>
                  <a:latin typeface="Arial" pitchFamily="34" charset="0"/>
                </a:rPr>
                <a:t>0</a:t>
              </a:r>
              <a:r>
                <a:rPr kumimoji="0" lang="en-US" sz="2200" b="0" i="0" u="none" strike="noStrike" cap="none" normalizeH="0" baseline="0" dirty="0">
                  <a:ln>
                    <a:noFill/>
                  </a:ln>
                  <a:solidFill>
                    <a:srgbClr val="000000"/>
                  </a:solidFill>
                  <a:effectLst/>
                  <a:latin typeface="Arial" pitchFamily="34" charset="0"/>
                </a:rPr>
                <a:t>%</a:t>
              </a:r>
              <a:endParaRPr kumimoji="0" lang="en-US" sz="1800" b="0" i="0" u="none" strike="noStrike" cap="none" normalizeH="0" baseline="0" dirty="0">
                <a:ln>
                  <a:noFill/>
                </a:ln>
                <a:solidFill>
                  <a:schemeClr val="tx1"/>
                </a:solidFill>
                <a:effectLst/>
                <a:latin typeface="Arial" pitchFamily="34" charset="0"/>
              </a:endParaRPr>
            </a:p>
          </p:txBody>
        </p:sp>
        <p:sp>
          <p:nvSpPr>
            <p:cNvPr id="512015" name="Rectangle 15"/>
            <p:cNvSpPr>
              <a:spLocks noChangeArrowheads="1"/>
            </p:cNvSpPr>
            <p:nvPr/>
          </p:nvSpPr>
          <p:spPr bwMode="auto">
            <a:xfrm>
              <a:off x="1471" y="3380"/>
              <a:ext cx="154" cy="24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a:ln>
                    <a:noFill/>
                  </a:ln>
                  <a:solidFill>
                    <a:srgbClr val="000000"/>
                  </a:solidFill>
                  <a:effectLst/>
                  <a:latin typeface="Arial" pitchFamily="34" charset="0"/>
                </a:rPr>
                <a:t>B</a:t>
              </a:r>
              <a:endParaRPr kumimoji="0" lang="en-US" sz="1800" b="0" i="0" u="none" strike="noStrike" cap="none" normalizeH="0" baseline="0">
                <a:ln>
                  <a:noFill/>
                </a:ln>
                <a:solidFill>
                  <a:schemeClr val="tx1"/>
                </a:solidFill>
                <a:effectLst/>
                <a:latin typeface="Arial" pitchFamily="34" charset="0"/>
              </a:endParaRPr>
            </a:p>
          </p:txBody>
        </p:sp>
        <p:sp>
          <p:nvSpPr>
            <p:cNvPr id="512016" name="Rectangle 16"/>
            <p:cNvSpPr>
              <a:spLocks noChangeArrowheads="1"/>
            </p:cNvSpPr>
            <p:nvPr/>
          </p:nvSpPr>
          <p:spPr bwMode="auto">
            <a:xfrm>
              <a:off x="2396" y="3380"/>
              <a:ext cx="370"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0000"/>
                  </a:solidFill>
                  <a:effectLst/>
                  <a:latin typeface="Arial" pitchFamily="34" charset="0"/>
                </a:rPr>
                <a:t>-10%</a:t>
              </a:r>
              <a:endParaRPr kumimoji="0" lang="en-US" sz="1800" b="0" i="0" u="none" strike="noStrike" cap="none" normalizeH="0" baseline="0" dirty="0">
                <a:ln>
                  <a:noFill/>
                </a:ln>
                <a:solidFill>
                  <a:schemeClr val="tx1"/>
                </a:solidFill>
                <a:effectLst/>
                <a:latin typeface="Arial" pitchFamily="34" charset="0"/>
              </a:endParaRPr>
            </a:p>
          </p:txBody>
        </p:sp>
        <p:sp>
          <p:nvSpPr>
            <p:cNvPr id="512017" name="Rectangle 17"/>
            <p:cNvSpPr>
              <a:spLocks noChangeArrowheads="1"/>
            </p:cNvSpPr>
            <p:nvPr/>
          </p:nvSpPr>
          <p:spPr bwMode="auto">
            <a:xfrm>
              <a:off x="3152" y="3368"/>
              <a:ext cx="355" cy="2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200" dirty="0">
                  <a:solidFill>
                    <a:srgbClr val="000000"/>
                  </a:solidFill>
                  <a:latin typeface="Arial" pitchFamily="34" charset="0"/>
                </a:rPr>
                <a:t>15</a:t>
              </a:r>
              <a:r>
                <a:rPr kumimoji="0" lang="en-US" sz="2200" b="0" i="0" u="none" strike="noStrike" cap="none" normalizeH="0" baseline="0" dirty="0">
                  <a:ln>
                    <a:noFill/>
                  </a:ln>
                  <a:solidFill>
                    <a:srgbClr val="000000"/>
                  </a:solidFill>
                  <a:effectLst/>
                  <a:latin typeface="Arial" pitchFamily="34" charset="0"/>
                </a:rPr>
                <a:t>%</a:t>
              </a:r>
              <a:endParaRPr kumimoji="0" lang="en-US" sz="1800" b="0" i="0" u="none" strike="noStrike" cap="none" normalizeH="0" baseline="0" dirty="0">
                <a:ln>
                  <a:noFill/>
                </a:ln>
                <a:solidFill>
                  <a:schemeClr val="tx1"/>
                </a:solidFill>
                <a:effectLst/>
                <a:latin typeface="Arial" pitchFamily="34" charset="0"/>
              </a:endParaRPr>
            </a:p>
          </p:txBody>
        </p:sp>
        <p:sp>
          <p:nvSpPr>
            <p:cNvPr id="512018" name="Rectangle 18"/>
            <p:cNvSpPr>
              <a:spLocks noChangeArrowheads="1"/>
            </p:cNvSpPr>
            <p:nvPr/>
          </p:nvSpPr>
          <p:spPr bwMode="auto">
            <a:xfrm>
              <a:off x="3805" y="3383"/>
              <a:ext cx="355" cy="2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200" dirty="0">
                  <a:solidFill>
                    <a:srgbClr val="000000"/>
                  </a:solidFill>
                  <a:latin typeface="Arial" pitchFamily="34" charset="0"/>
                </a:rPr>
                <a:t>10</a:t>
              </a:r>
              <a:r>
                <a:rPr kumimoji="0" lang="en-US" sz="2200" b="0" i="0" u="none" strike="noStrike" cap="none" normalizeH="0" baseline="0" dirty="0">
                  <a:ln>
                    <a:noFill/>
                  </a:ln>
                  <a:solidFill>
                    <a:srgbClr val="000000"/>
                  </a:solidFill>
                  <a:effectLst/>
                  <a:latin typeface="Arial" pitchFamily="34" charset="0"/>
                </a:rPr>
                <a:t>%</a:t>
              </a:r>
              <a:endParaRPr kumimoji="0" lang="en-US" sz="1800" b="0" i="0" u="none" strike="noStrike" cap="none" normalizeH="0" baseline="0" dirty="0">
                <a:ln>
                  <a:noFill/>
                </a:ln>
                <a:solidFill>
                  <a:schemeClr val="tx1"/>
                </a:solidFill>
                <a:effectLst/>
                <a:latin typeface="Arial" pitchFamily="34" charset="0"/>
              </a:endParaRPr>
            </a:p>
          </p:txBody>
        </p:sp>
        <p:sp>
          <p:nvSpPr>
            <p:cNvPr id="512019" name="Rectangle 19"/>
            <p:cNvSpPr>
              <a:spLocks noChangeArrowheads="1"/>
            </p:cNvSpPr>
            <p:nvPr/>
          </p:nvSpPr>
          <p:spPr bwMode="auto">
            <a:xfrm>
              <a:off x="1471" y="3610"/>
              <a:ext cx="617" cy="24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a:ln>
                    <a:noFill/>
                  </a:ln>
                  <a:solidFill>
                    <a:srgbClr val="000000"/>
                  </a:solidFill>
                  <a:effectLst/>
                  <a:latin typeface="Arial" pitchFamily="34" charset="0"/>
                </a:rPr>
                <a:t>Portfolio</a:t>
              </a:r>
              <a:endParaRPr kumimoji="0" lang="en-US" sz="1800" b="0" i="0" u="none" strike="noStrike" cap="none" normalizeH="0" baseline="0">
                <a:ln>
                  <a:noFill/>
                </a:ln>
                <a:solidFill>
                  <a:schemeClr val="tx1"/>
                </a:solidFill>
                <a:effectLst/>
                <a:latin typeface="Arial" pitchFamily="34" charset="0"/>
              </a:endParaRPr>
            </a:p>
          </p:txBody>
        </p:sp>
        <p:sp>
          <p:nvSpPr>
            <p:cNvPr id="512020" name="Rectangle 20"/>
            <p:cNvSpPr>
              <a:spLocks noChangeArrowheads="1"/>
            </p:cNvSpPr>
            <p:nvPr/>
          </p:nvSpPr>
          <p:spPr bwMode="auto">
            <a:xfrm>
              <a:off x="2437" y="3611"/>
              <a:ext cx="329"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0000"/>
                  </a:solidFill>
                  <a:effectLst/>
                  <a:latin typeface="Arial" pitchFamily="34" charset="0"/>
                </a:rPr>
                <a:t>10%</a:t>
              </a:r>
              <a:endParaRPr kumimoji="0" lang="en-US" sz="1800" b="0" i="0" u="none" strike="noStrike" cap="none" normalizeH="0" baseline="0" dirty="0">
                <a:ln>
                  <a:noFill/>
                </a:ln>
                <a:solidFill>
                  <a:schemeClr val="tx1"/>
                </a:solidFill>
                <a:effectLst/>
                <a:latin typeface="Arial" pitchFamily="34" charset="0"/>
              </a:endParaRPr>
            </a:p>
          </p:txBody>
        </p:sp>
        <p:sp>
          <p:nvSpPr>
            <p:cNvPr id="512021" name="Rectangle 21"/>
            <p:cNvSpPr>
              <a:spLocks noChangeArrowheads="1"/>
            </p:cNvSpPr>
            <p:nvPr/>
          </p:nvSpPr>
          <p:spPr bwMode="auto">
            <a:xfrm>
              <a:off x="3152" y="3610"/>
              <a:ext cx="329"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0000"/>
                  </a:solidFill>
                  <a:effectLst/>
                  <a:latin typeface="Arial" pitchFamily="34" charset="0"/>
                </a:rPr>
                <a:t>10%</a:t>
              </a:r>
              <a:endParaRPr kumimoji="0" lang="en-US" sz="1800" b="0" i="0" u="none" strike="noStrike" cap="none" normalizeH="0" baseline="0" dirty="0">
                <a:ln>
                  <a:noFill/>
                </a:ln>
                <a:solidFill>
                  <a:schemeClr val="tx1"/>
                </a:solidFill>
                <a:effectLst/>
                <a:latin typeface="Arial" pitchFamily="34" charset="0"/>
              </a:endParaRPr>
            </a:p>
          </p:txBody>
        </p:sp>
        <p:sp>
          <p:nvSpPr>
            <p:cNvPr id="512022" name="Rectangle 22"/>
            <p:cNvSpPr>
              <a:spLocks noChangeArrowheads="1"/>
            </p:cNvSpPr>
            <p:nvPr/>
          </p:nvSpPr>
          <p:spPr bwMode="auto">
            <a:xfrm>
              <a:off x="3805" y="3610"/>
              <a:ext cx="329" cy="2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0000"/>
                  </a:solidFill>
                  <a:effectLst/>
                  <a:latin typeface="Arial" pitchFamily="34" charset="0"/>
                </a:rPr>
                <a:t>10%</a:t>
              </a:r>
              <a:endParaRPr kumimoji="0" lang="en-US" sz="1800" b="0" i="0" u="none" strike="noStrike" cap="none" normalizeH="0" baseline="0" dirty="0">
                <a:ln>
                  <a:noFill/>
                </a:ln>
                <a:solidFill>
                  <a:schemeClr val="tx1"/>
                </a:solidFill>
                <a:effectLst/>
                <a:latin typeface="Arial" pitchFamily="34" charset="0"/>
              </a:endParaRPr>
            </a:p>
          </p:txBody>
        </p:sp>
        <p:sp>
          <p:nvSpPr>
            <p:cNvPr id="512023" name="Rectangle 23"/>
            <p:cNvSpPr>
              <a:spLocks noChangeArrowheads="1"/>
            </p:cNvSpPr>
            <p:nvPr/>
          </p:nvSpPr>
          <p:spPr bwMode="auto">
            <a:xfrm>
              <a:off x="1440" y="2880"/>
              <a:ext cx="10"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24" name="Rectangle 24"/>
            <p:cNvSpPr>
              <a:spLocks noChangeArrowheads="1"/>
            </p:cNvSpPr>
            <p:nvPr/>
          </p:nvSpPr>
          <p:spPr bwMode="auto">
            <a:xfrm>
              <a:off x="2191" y="2880"/>
              <a:ext cx="10"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25" name="Rectangle 25"/>
            <p:cNvSpPr>
              <a:spLocks noChangeArrowheads="1"/>
            </p:cNvSpPr>
            <p:nvPr/>
          </p:nvSpPr>
          <p:spPr bwMode="auto">
            <a:xfrm>
              <a:off x="2849" y="2880"/>
              <a:ext cx="10"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26" name="Rectangle 26"/>
            <p:cNvSpPr>
              <a:spLocks noChangeArrowheads="1"/>
            </p:cNvSpPr>
            <p:nvPr/>
          </p:nvSpPr>
          <p:spPr bwMode="auto">
            <a:xfrm>
              <a:off x="3507" y="2880"/>
              <a:ext cx="11"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27" name="Rectangle 27"/>
            <p:cNvSpPr>
              <a:spLocks noChangeArrowheads="1"/>
            </p:cNvSpPr>
            <p:nvPr/>
          </p:nvSpPr>
          <p:spPr bwMode="auto">
            <a:xfrm>
              <a:off x="4166" y="2880"/>
              <a:ext cx="10"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28" name="Rectangle 28"/>
            <p:cNvSpPr>
              <a:spLocks noChangeArrowheads="1"/>
            </p:cNvSpPr>
            <p:nvPr/>
          </p:nvSpPr>
          <p:spPr bwMode="auto">
            <a:xfrm>
              <a:off x="1440" y="3110"/>
              <a:ext cx="2736" cy="4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29" name="Line 29"/>
            <p:cNvSpPr>
              <a:spLocks noChangeShapeType="1"/>
            </p:cNvSpPr>
            <p:nvPr/>
          </p:nvSpPr>
          <p:spPr bwMode="auto">
            <a:xfrm>
              <a:off x="2191" y="2880"/>
              <a:ext cx="1" cy="230"/>
            </a:xfrm>
            <a:prstGeom prst="line">
              <a:avLst/>
            </a:prstGeom>
            <a:no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30" name="Rectangle 30"/>
            <p:cNvSpPr>
              <a:spLocks noChangeArrowheads="1"/>
            </p:cNvSpPr>
            <p:nvPr/>
          </p:nvSpPr>
          <p:spPr bwMode="auto">
            <a:xfrm>
              <a:off x="2191" y="2880"/>
              <a:ext cx="10" cy="23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31" name="Line 31"/>
            <p:cNvSpPr>
              <a:spLocks noChangeShapeType="1"/>
            </p:cNvSpPr>
            <p:nvPr/>
          </p:nvSpPr>
          <p:spPr bwMode="auto">
            <a:xfrm>
              <a:off x="2849" y="2880"/>
              <a:ext cx="1" cy="230"/>
            </a:xfrm>
            <a:prstGeom prst="line">
              <a:avLst/>
            </a:prstGeom>
            <a:no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32" name="Rectangle 32"/>
            <p:cNvSpPr>
              <a:spLocks noChangeArrowheads="1"/>
            </p:cNvSpPr>
            <p:nvPr/>
          </p:nvSpPr>
          <p:spPr bwMode="auto">
            <a:xfrm>
              <a:off x="2849" y="2880"/>
              <a:ext cx="10" cy="23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33" name="Line 33"/>
            <p:cNvSpPr>
              <a:spLocks noChangeShapeType="1"/>
            </p:cNvSpPr>
            <p:nvPr/>
          </p:nvSpPr>
          <p:spPr bwMode="auto">
            <a:xfrm>
              <a:off x="3507" y="2880"/>
              <a:ext cx="1" cy="230"/>
            </a:xfrm>
            <a:prstGeom prst="line">
              <a:avLst/>
            </a:prstGeom>
            <a:no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34" name="Rectangle 34"/>
            <p:cNvSpPr>
              <a:spLocks noChangeArrowheads="1"/>
            </p:cNvSpPr>
            <p:nvPr/>
          </p:nvSpPr>
          <p:spPr bwMode="auto">
            <a:xfrm>
              <a:off x="3507" y="2880"/>
              <a:ext cx="11" cy="23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35" name="Line 35"/>
            <p:cNvSpPr>
              <a:spLocks noChangeShapeType="1"/>
            </p:cNvSpPr>
            <p:nvPr/>
          </p:nvSpPr>
          <p:spPr bwMode="auto">
            <a:xfrm>
              <a:off x="1440" y="3367"/>
              <a:ext cx="2736" cy="1"/>
            </a:xfrm>
            <a:prstGeom prst="line">
              <a:avLst/>
            </a:prstGeom>
            <a:no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36" name="Rectangle 36"/>
            <p:cNvSpPr>
              <a:spLocks noChangeArrowheads="1"/>
            </p:cNvSpPr>
            <p:nvPr/>
          </p:nvSpPr>
          <p:spPr bwMode="auto">
            <a:xfrm>
              <a:off x="1440" y="3367"/>
              <a:ext cx="2736" cy="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37" name="Line 37"/>
            <p:cNvSpPr>
              <a:spLocks noChangeShapeType="1"/>
            </p:cNvSpPr>
            <p:nvPr/>
          </p:nvSpPr>
          <p:spPr bwMode="auto">
            <a:xfrm>
              <a:off x="1440" y="3597"/>
              <a:ext cx="2736" cy="1"/>
            </a:xfrm>
            <a:prstGeom prst="line">
              <a:avLst/>
            </a:prstGeom>
            <a:no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38" name="Rectangle 38"/>
            <p:cNvSpPr>
              <a:spLocks noChangeArrowheads="1"/>
            </p:cNvSpPr>
            <p:nvPr/>
          </p:nvSpPr>
          <p:spPr bwMode="auto">
            <a:xfrm>
              <a:off x="1440" y="3597"/>
              <a:ext cx="2736" cy="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39" name="Line 39"/>
            <p:cNvSpPr>
              <a:spLocks noChangeShapeType="1"/>
            </p:cNvSpPr>
            <p:nvPr/>
          </p:nvSpPr>
          <p:spPr bwMode="auto">
            <a:xfrm>
              <a:off x="2191" y="3150"/>
              <a:ext cx="1" cy="690"/>
            </a:xfrm>
            <a:prstGeom prst="line">
              <a:avLst/>
            </a:prstGeom>
            <a:no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40" name="Rectangle 40"/>
            <p:cNvSpPr>
              <a:spLocks noChangeArrowheads="1"/>
            </p:cNvSpPr>
            <p:nvPr/>
          </p:nvSpPr>
          <p:spPr bwMode="auto">
            <a:xfrm>
              <a:off x="2191" y="3150"/>
              <a:ext cx="10" cy="69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41" name="Line 41"/>
            <p:cNvSpPr>
              <a:spLocks noChangeShapeType="1"/>
            </p:cNvSpPr>
            <p:nvPr/>
          </p:nvSpPr>
          <p:spPr bwMode="auto">
            <a:xfrm>
              <a:off x="2849" y="3150"/>
              <a:ext cx="1" cy="690"/>
            </a:xfrm>
            <a:prstGeom prst="line">
              <a:avLst/>
            </a:prstGeom>
            <a:no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42" name="Rectangle 42"/>
            <p:cNvSpPr>
              <a:spLocks noChangeArrowheads="1"/>
            </p:cNvSpPr>
            <p:nvPr/>
          </p:nvSpPr>
          <p:spPr bwMode="auto">
            <a:xfrm>
              <a:off x="2849" y="3150"/>
              <a:ext cx="10" cy="69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43" name="Line 43"/>
            <p:cNvSpPr>
              <a:spLocks noChangeShapeType="1"/>
            </p:cNvSpPr>
            <p:nvPr/>
          </p:nvSpPr>
          <p:spPr bwMode="auto">
            <a:xfrm>
              <a:off x="3507" y="3150"/>
              <a:ext cx="1" cy="690"/>
            </a:xfrm>
            <a:prstGeom prst="line">
              <a:avLst/>
            </a:prstGeom>
            <a:no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44" name="Rectangle 44"/>
            <p:cNvSpPr>
              <a:spLocks noChangeArrowheads="1"/>
            </p:cNvSpPr>
            <p:nvPr/>
          </p:nvSpPr>
          <p:spPr bwMode="auto">
            <a:xfrm>
              <a:off x="3507" y="3150"/>
              <a:ext cx="11" cy="69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45" name="Line 45"/>
            <p:cNvSpPr>
              <a:spLocks noChangeShapeType="1"/>
            </p:cNvSpPr>
            <p:nvPr/>
          </p:nvSpPr>
          <p:spPr bwMode="auto">
            <a:xfrm>
              <a:off x="1440" y="3840"/>
              <a:ext cx="1" cy="1"/>
            </a:xfrm>
            <a:prstGeom prst="line">
              <a:avLst/>
            </a:prstGeom>
            <a:noFill/>
            <a:ln w="0">
              <a:solidFill>
                <a:srgbClr val="D0D7E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46" name="Rectangle 46"/>
            <p:cNvSpPr>
              <a:spLocks noChangeArrowheads="1"/>
            </p:cNvSpPr>
            <p:nvPr/>
          </p:nvSpPr>
          <p:spPr bwMode="auto">
            <a:xfrm>
              <a:off x="1440" y="3840"/>
              <a:ext cx="10" cy="14"/>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47" name="Line 47"/>
            <p:cNvSpPr>
              <a:spLocks noChangeShapeType="1"/>
            </p:cNvSpPr>
            <p:nvPr/>
          </p:nvSpPr>
          <p:spPr bwMode="auto">
            <a:xfrm>
              <a:off x="2191" y="3840"/>
              <a:ext cx="1" cy="1"/>
            </a:xfrm>
            <a:prstGeom prst="line">
              <a:avLst/>
            </a:prstGeom>
            <a:noFill/>
            <a:ln w="0">
              <a:solidFill>
                <a:srgbClr val="D0D7E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48" name="Rectangle 48"/>
            <p:cNvSpPr>
              <a:spLocks noChangeArrowheads="1"/>
            </p:cNvSpPr>
            <p:nvPr/>
          </p:nvSpPr>
          <p:spPr bwMode="auto">
            <a:xfrm>
              <a:off x="2191" y="3840"/>
              <a:ext cx="10" cy="14"/>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49" name="Line 49"/>
            <p:cNvSpPr>
              <a:spLocks noChangeShapeType="1"/>
            </p:cNvSpPr>
            <p:nvPr/>
          </p:nvSpPr>
          <p:spPr bwMode="auto">
            <a:xfrm>
              <a:off x="2849" y="3840"/>
              <a:ext cx="1" cy="1"/>
            </a:xfrm>
            <a:prstGeom prst="line">
              <a:avLst/>
            </a:prstGeom>
            <a:noFill/>
            <a:ln w="0">
              <a:solidFill>
                <a:srgbClr val="D0D7E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50" name="Rectangle 50"/>
            <p:cNvSpPr>
              <a:spLocks noChangeArrowheads="1"/>
            </p:cNvSpPr>
            <p:nvPr/>
          </p:nvSpPr>
          <p:spPr bwMode="auto">
            <a:xfrm>
              <a:off x="2849" y="3840"/>
              <a:ext cx="10" cy="14"/>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51" name="Line 51"/>
            <p:cNvSpPr>
              <a:spLocks noChangeShapeType="1"/>
            </p:cNvSpPr>
            <p:nvPr/>
          </p:nvSpPr>
          <p:spPr bwMode="auto">
            <a:xfrm>
              <a:off x="3507" y="3840"/>
              <a:ext cx="1" cy="1"/>
            </a:xfrm>
            <a:prstGeom prst="line">
              <a:avLst/>
            </a:prstGeom>
            <a:noFill/>
            <a:ln w="0">
              <a:solidFill>
                <a:srgbClr val="D0D7E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52" name="Rectangle 52"/>
            <p:cNvSpPr>
              <a:spLocks noChangeArrowheads="1"/>
            </p:cNvSpPr>
            <p:nvPr/>
          </p:nvSpPr>
          <p:spPr bwMode="auto">
            <a:xfrm>
              <a:off x="3507" y="3840"/>
              <a:ext cx="11" cy="14"/>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53" name="Line 53"/>
            <p:cNvSpPr>
              <a:spLocks noChangeShapeType="1"/>
            </p:cNvSpPr>
            <p:nvPr/>
          </p:nvSpPr>
          <p:spPr bwMode="auto">
            <a:xfrm>
              <a:off x="4166" y="3840"/>
              <a:ext cx="1" cy="1"/>
            </a:xfrm>
            <a:prstGeom prst="line">
              <a:avLst/>
            </a:prstGeom>
            <a:noFill/>
            <a:ln w="0">
              <a:solidFill>
                <a:srgbClr val="D0D7E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54" name="Rectangle 54"/>
            <p:cNvSpPr>
              <a:spLocks noChangeArrowheads="1"/>
            </p:cNvSpPr>
            <p:nvPr/>
          </p:nvSpPr>
          <p:spPr bwMode="auto">
            <a:xfrm>
              <a:off x="4166" y="3840"/>
              <a:ext cx="10" cy="14"/>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55" name="Line 55"/>
            <p:cNvSpPr>
              <a:spLocks noChangeShapeType="1"/>
            </p:cNvSpPr>
            <p:nvPr/>
          </p:nvSpPr>
          <p:spPr bwMode="auto">
            <a:xfrm>
              <a:off x="4176" y="2880"/>
              <a:ext cx="1" cy="1"/>
            </a:xfrm>
            <a:prstGeom prst="line">
              <a:avLst/>
            </a:prstGeom>
            <a:noFill/>
            <a:ln w="0">
              <a:solidFill>
                <a:srgbClr val="D0D7E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56" name="Rectangle 56"/>
            <p:cNvSpPr>
              <a:spLocks noChangeArrowheads="1"/>
            </p:cNvSpPr>
            <p:nvPr/>
          </p:nvSpPr>
          <p:spPr bwMode="auto">
            <a:xfrm>
              <a:off x="4176" y="2880"/>
              <a:ext cx="10" cy="14"/>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57" name="Line 57"/>
            <p:cNvSpPr>
              <a:spLocks noChangeShapeType="1"/>
            </p:cNvSpPr>
            <p:nvPr/>
          </p:nvSpPr>
          <p:spPr bwMode="auto">
            <a:xfrm>
              <a:off x="4176" y="3123"/>
              <a:ext cx="1" cy="1"/>
            </a:xfrm>
            <a:prstGeom prst="line">
              <a:avLst/>
            </a:prstGeom>
            <a:noFill/>
            <a:ln w="0">
              <a:solidFill>
                <a:srgbClr val="D0D7E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58" name="Rectangle 58"/>
            <p:cNvSpPr>
              <a:spLocks noChangeArrowheads="1"/>
            </p:cNvSpPr>
            <p:nvPr/>
          </p:nvSpPr>
          <p:spPr bwMode="auto">
            <a:xfrm>
              <a:off x="4176" y="3123"/>
              <a:ext cx="10" cy="14"/>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59" name="Line 59"/>
            <p:cNvSpPr>
              <a:spLocks noChangeShapeType="1"/>
            </p:cNvSpPr>
            <p:nvPr/>
          </p:nvSpPr>
          <p:spPr bwMode="auto">
            <a:xfrm>
              <a:off x="4176" y="3367"/>
              <a:ext cx="1" cy="1"/>
            </a:xfrm>
            <a:prstGeom prst="line">
              <a:avLst/>
            </a:prstGeom>
            <a:noFill/>
            <a:ln w="0">
              <a:solidFill>
                <a:srgbClr val="D0D7E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60" name="Rectangle 60"/>
            <p:cNvSpPr>
              <a:spLocks noChangeArrowheads="1"/>
            </p:cNvSpPr>
            <p:nvPr/>
          </p:nvSpPr>
          <p:spPr bwMode="auto">
            <a:xfrm>
              <a:off x="4176" y="3367"/>
              <a:ext cx="10" cy="13"/>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61" name="Line 61"/>
            <p:cNvSpPr>
              <a:spLocks noChangeShapeType="1"/>
            </p:cNvSpPr>
            <p:nvPr/>
          </p:nvSpPr>
          <p:spPr bwMode="auto">
            <a:xfrm>
              <a:off x="4176" y="3597"/>
              <a:ext cx="1" cy="1"/>
            </a:xfrm>
            <a:prstGeom prst="line">
              <a:avLst/>
            </a:prstGeom>
            <a:noFill/>
            <a:ln w="0">
              <a:solidFill>
                <a:srgbClr val="D0D7E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62" name="Rectangle 62"/>
            <p:cNvSpPr>
              <a:spLocks noChangeArrowheads="1"/>
            </p:cNvSpPr>
            <p:nvPr/>
          </p:nvSpPr>
          <p:spPr bwMode="auto">
            <a:xfrm>
              <a:off x="4176" y="3597"/>
              <a:ext cx="10" cy="13"/>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063" name="Line 63"/>
            <p:cNvSpPr>
              <a:spLocks noChangeShapeType="1"/>
            </p:cNvSpPr>
            <p:nvPr/>
          </p:nvSpPr>
          <p:spPr bwMode="auto">
            <a:xfrm flipV="1">
              <a:off x="4176" y="3826"/>
              <a:ext cx="96" cy="1"/>
            </a:xfrm>
            <a:prstGeom prst="line">
              <a:avLst/>
            </a:prstGeom>
            <a:noFill/>
            <a:ln w="0">
              <a:solidFill>
                <a:srgbClr val="D0D7E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64" name="Rectangle 64"/>
            <p:cNvSpPr>
              <a:spLocks noChangeArrowheads="1"/>
            </p:cNvSpPr>
            <p:nvPr/>
          </p:nvSpPr>
          <p:spPr bwMode="auto">
            <a:xfrm>
              <a:off x="4176" y="3827"/>
              <a:ext cx="10" cy="13"/>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67" name="Slide Number Placeholder 4"/>
          <p:cNvSpPr>
            <a:spLocks noGrp="1"/>
          </p:cNvSpPr>
          <p:nvPr>
            <p:ph type="sldNum" sz="quarter" idx="12"/>
          </p:nvPr>
        </p:nvSpPr>
        <p:spPr>
          <a:xfrm>
            <a:off x="3505200" y="6566356"/>
            <a:ext cx="2133600" cy="215444"/>
          </a:xfrm>
        </p:spPr>
        <p:txBody>
          <a:bodyPr/>
          <a:lstStyle/>
          <a:p>
            <a:fld id="{776452DB-E091-4BD2-BF02-B518BA34711A}" type="slidenum">
              <a:rPr/>
              <a:pPr/>
              <a:t>15</a:t>
            </a:fld>
            <a:endParaRPr dirty="0"/>
          </a:p>
        </p:txBody>
      </p:sp>
    </p:spTree>
    <p:extLst>
      <p:ext uri="{BB962C8B-B14F-4D97-AF65-F5344CB8AC3E}">
        <p14:creationId xmlns:p14="http://schemas.microsoft.com/office/powerpoint/2010/main" val="3283230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Rectangle 385"/>
          <p:cNvSpPr/>
          <p:nvPr/>
        </p:nvSpPr>
        <p:spPr>
          <a:xfrm>
            <a:off x="4953000" y="2714625"/>
            <a:ext cx="3657600" cy="17811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p:cNvSpPr/>
          <p:nvPr/>
        </p:nvSpPr>
        <p:spPr>
          <a:xfrm>
            <a:off x="4953000" y="855663"/>
            <a:ext cx="3657600" cy="1757361"/>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p:cNvSpPr/>
          <p:nvPr/>
        </p:nvSpPr>
        <p:spPr>
          <a:xfrm>
            <a:off x="838200" y="4541839"/>
            <a:ext cx="3657600" cy="1782761"/>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382"/>
          <p:cNvSpPr/>
          <p:nvPr/>
        </p:nvSpPr>
        <p:spPr>
          <a:xfrm>
            <a:off x="860425" y="2682875"/>
            <a:ext cx="3635375" cy="173672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p:cNvSpPr/>
          <p:nvPr/>
        </p:nvSpPr>
        <p:spPr>
          <a:xfrm>
            <a:off x="838200" y="855663"/>
            <a:ext cx="3657600" cy="1697037"/>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Input 3: Correlation Illustrations</a:t>
            </a:r>
          </a:p>
        </p:txBody>
      </p:sp>
      <p:sp>
        <p:nvSpPr>
          <p:cNvPr id="7" name="Content Placeholder 6"/>
          <p:cNvSpPr>
            <a:spLocks noGrp="1"/>
          </p:cNvSpPr>
          <p:nvPr>
            <p:ph idx="13"/>
          </p:nvPr>
        </p:nvSpPr>
        <p:spPr>
          <a:xfrm>
            <a:off x="5105400" y="4953000"/>
            <a:ext cx="3733800" cy="1371600"/>
          </a:xfrm>
        </p:spPr>
        <p:txBody>
          <a:bodyPr/>
          <a:lstStyle/>
          <a:p>
            <a:r>
              <a:rPr lang="en-US" sz="1800" dirty="0"/>
              <a:t>The lower the correlation, the greater the risk reduction</a:t>
            </a:r>
          </a:p>
          <a:p>
            <a:endParaRPr lang="en-US" dirty="0"/>
          </a:p>
        </p:txBody>
      </p:sp>
      <p:sp>
        <p:nvSpPr>
          <p:cNvPr id="11" name="Text Box 11"/>
          <p:cNvSpPr txBox="1">
            <a:spLocks noChangeArrowheads="1"/>
          </p:cNvSpPr>
          <p:nvPr/>
        </p:nvSpPr>
        <p:spPr bwMode="auto">
          <a:xfrm>
            <a:off x="1828800" y="4191000"/>
            <a:ext cx="2667000" cy="274638"/>
          </a:xfrm>
          <a:prstGeom prst="rect">
            <a:avLst/>
          </a:prstGeom>
          <a:noFill/>
          <a:ln w="9525">
            <a:noFill/>
            <a:miter lim="800000"/>
            <a:headEnd/>
            <a:tailEnd/>
          </a:ln>
          <a:effectLst/>
        </p:spPr>
        <p:txBody>
          <a:bodyPr>
            <a:spAutoFit/>
          </a:bodyPr>
          <a:lstStyle/>
          <a:p>
            <a:pPr>
              <a:spcBef>
                <a:spcPct val="50000"/>
              </a:spcBef>
            </a:pPr>
            <a:r>
              <a:rPr lang="en-US" sz="1200" dirty="0">
                <a:solidFill>
                  <a:srgbClr val="002060"/>
                </a:solidFill>
              </a:rPr>
              <a:t>Zero Correlation: 0.0</a:t>
            </a:r>
          </a:p>
        </p:txBody>
      </p:sp>
      <p:sp>
        <p:nvSpPr>
          <p:cNvPr id="12" name="Text Box 9"/>
          <p:cNvSpPr txBox="1">
            <a:spLocks noChangeArrowheads="1"/>
          </p:cNvSpPr>
          <p:nvPr/>
        </p:nvSpPr>
        <p:spPr bwMode="auto">
          <a:xfrm>
            <a:off x="1447800" y="2316162"/>
            <a:ext cx="2895600" cy="276999"/>
          </a:xfrm>
          <a:prstGeom prst="rect">
            <a:avLst/>
          </a:prstGeom>
          <a:noFill/>
          <a:ln w="9525">
            <a:noFill/>
            <a:miter lim="800000"/>
            <a:headEnd/>
            <a:tailEnd/>
          </a:ln>
          <a:effectLst/>
        </p:spPr>
        <p:txBody>
          <a:bodyPr wrap="square">
            <a:spAutoFit/>
          </a:bodyPr>
          <a:lstStyle/>
          <a:p>
            <a:pPr>
              <a:spcBef>
                <a:spcPct val="50000"/>
              </a:spcBef>
            </a:pPr>
            <a:r>
              <a:rPr lang="en-US" sz="1200" dirty="0">
                <a:solidFill>
                  <a:srgbClr val="002060"/>
                </a:solidFill>
              </a:rPr>
              <a:t>Perfect Positive Correlation: +1.0</a:t>
            </a:r>
          </a:p>
        </p:txBody>
      </p:sp>
      <p:sp>
        <p:nvSpPr>
          <p:cNvPr id="13" name="Text Box 13"/>
          <p:cNvSpPr txBox="1">
            <a:spLocks noChangeArrowheads="1"/>
          </p:cNvSpPr>
          <p:nvPr/>
        </p:nvSpPr>
        <p:spPr bwMode="auto">
          <a:xfrm>
            <a:off x="1371600" y="6096000"/>
            <a:ext cx="2971800" cy="274638"/>
          </a:xfrm>
          <a:prstGeom prst="rect">
            <a:avLst/>
          </a:prstGeom>
          <a:noFill/>
          <a:ln w="9525">
            <a:noFill/>
            <a:miter lim="800000"/>
            <a:headEnd/>
            <a:tailEnd/>
          </a:ln>
          <a:effectLst/>
        </p:spPr>
        <p:txBody>
          <a:bodyPr wrap="square">
            <a:spAutoFit/>
          </a:bodyPr>
          <a:lstStyle/>
          <a:p>
            <a:pPr>
              <a:spcBef>
                <a:spcPct val="50000"/>
              </a:spcBef>
            </a:pPr>
            <a:r>
              <a:rPr lang="en-US" sz="1200" dirty="0">
                <a:solidFill>
                  <a:srgbClr val="002060"/>
                </a:solidFill>
              </a:rPr>
              <a:t>Perfect Negative Correlation: -1.0</a:t>
            </a:r>
          </a:p>
        </p:txBody>
      </p:sp>
      <p:sp>
        <p:nvSpPr>
          <p:cNvPr id="17" name="Text Box 12"/>
          <p:cNvSpPr txBox="1">
            <a:spLocks noChangeArrowheads="1"/>
          </p:cNvSpPr>
          <p:nvPr/>
        </p:nvSpPr>
        <p:spPr bwMode="auto">
          <a:xfrm>
            <a:off x="5486400" y="4267200"/>
            <a:ext cx="2667000" cy="274638"/>
          </a:xfrm>
          <a:prstGeom prst="rect">
            <a:avLst/>
          </a:prstGeom>
          <a:noFill/>
          <a:ln w="9525">
            <a:noFill/>
            <a:miter lim="800000"/>
            <a:headEnd/>
            <a:tailEnd/>
          </a:ln>
          <a:effectLst/>
        </p:spPr>
        <p:txBody>
          <a:bodyPr>
            <a:spAutoFit/>
          </a:bodyPr>
          <a:lstStyle/>
          <a:p>
            <a:pPr>
              <a:spcBef>
                <a:spcPct val="50000"/>
              </a:spcBef>
            </a:pPr>
            <a:r>
              <a:rPr lang="en-US" sz="1200" dirty="0">
                <a:solidFill>
                  <a:srgbClr val="002060"/>
                </a:solidFill>
              </a:rPr>
              <a:t>Negative Correlation: -0.5</a:t>
            </a:r>
          </a:p>
        </p:txBody>
      </p:sp>
      <p:sp>
        <p:nvSpPr>
          <p:cNvPr id="18" name="Text Box 10"/>
          <p:cNvSpPr txBox="1">
            <a:spLocks noChangeArrowheads="1"/>
          </p:cNvSpPr>
          <p:nvPr/>
        </p:nvSpPr>
        <p:spPr bwMode="auto">
          <a:xfrm>
            <a:off x="5486400" y="2362200"/>
            <a:ext cx="2667000" cy="274638"/>
          </a:xfrm>
          <a:prstGeom prst="rect">
            <a:avLst/>
          </a:prstGeom>
          <a:noFill/>
          <a:ln w="9525">
            <a:noFill/>
            <a:miter lim="800000"/>
            <a:headEnd/>
            <a:tailEnd/>
          </a:ln>
          <a:effectLst/>
        </p:spPr>
        <p:txBody>
          <a:bodyPr>
            <a:spAutoFit/>
          </a:bodyPr>
          <a:lstStyle/>
          <a:p>
            <a:pPr>
              <a:spcBef>
                <a:spcPct val="50000"/>
              </a:spcBef>
            </a:pPr>
            <a:r>
              <a:rPr lang="en-US" sz="1200" dirty="0">
                <a:solidFill>
                  <a:srgbClr val="002060"/>
                </a:solidFill>
              </a:rPr>
              <a:t>Positive Correlation: +0.5</a:t>
            </a:r>
          </a:p>
        </p:txBody>
      </p:sp>
      <p:grpSp>
        <p:nvGrpSpPr>
          <p:cNvPr id="233476" name="Group 4"/>
          <p:cNvGrpSpPr>
            <a:grpSpLocks noChangeAspect="1"/>
          </p:cNvGrpSpPr>
          <p:nvPr/>
        </p:nvGrpSpPr>
        <p:grpSpPr bwMode="auto">
          <a:xfrm>
            <a:off x="990600" y="2438400"/>
            <a:ext cx="3581400" cy="1981200"/>
            <a:chOff x="624" y="1536"/>
            <a:chExt cx="2256" cy="1248"/>
          </a:xfrm>
        </p:grpSpPr>
        <p:sp>
          <p:nvSpPr>
            <p:cNvPr id="233475" name="AutoShape 3"/>
            <p:cNvSpPr>
              <a:spLocks noChangeAspect="1" noChangeArrowheads="1" noTextEdit="1"/>
            </p:cNvSpPr>
            <p:nvPr/>
          </p:nvSpPr>
          <p:spPr bwMode="auto">
            <a:xfrm>
              <a:off x="624" y="1536"/>
              <a:ext cx="2256" cy="1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77" name="Line 5"/>
            <p:cNvSpPr>
              <a:spLocks noChangeShapeType="1"/>
            </p:cNvSpPr>
            <p:nvPr/>
          </p:nvSpPr>
          <p:spPr bwMode="auto">
            <a:xfrm flipV="1">
              <a:off x="781" y="1782"/>
              <a:ext cx="1" cy="67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78" name="Line 6"/>
            <p:cNvSpPr>
              <a:spLocks noChangeShapeType="1"/>
            </p:cNvSpPr>
            <p:nvPr/>
          </p:nvSpPr>
          <p:spPr bwMode="auto">
            <a:xfrm>
              <a:off x="781" y="2452"/>
              <a:ext cx="19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79" name="Line 7"/>
            <p:cNvSpPr>
              <a:spLocks noChangeShapeType="1"/>
            </p:cNvSpPr>
            <p:nvPr/>
          </p:nvSpPr>
          <p:spPr bwMode="auto">
            <a:xfrm>
              <a:off x="781" y="2452"/>
              <a:ext cx="19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80" name="Rectangle 8"/>
            <p:cNvSpPr>
              <a:spLocks noChangeArrowheads="1"/>
            </p:cNvSpPr>
            <p:nvPr/>
          </p:nvSpPr>
          <p:spPr bwMode="auto">
            <a:xfrm>
              <a:off x="1430" y="2569"/>
              <a:ext cx="60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Standard Deviation (Risk)</a:t>
              </a:r>
              <a:endParaRPr kumimoji="0" lang="en-US" sz="1800" b="0" i="0" u="none" strike="noStrike" cap="none" normalizeH="0" baseline="0" dirty="0">
                <a:ln>
                  <a:noFill/>
                </a:ln>
                <a:solidFill>
                  <a:schemeClr val="tx1"/>
                </a:solidFill>
                <a:effectLst/>
                <a:latin typeface="Arial" pitchFamily="34" charset="0"/>
              </a:endParaRPr>
            </a:p>
          </p:txBody>
        </p:sp>
        <p:sp>
          <p:nvSpPr>
            <p:cNvPr id="233481" name="Rectangle 9"/>
            <p:cNvSpPr>
              <a:spLocks noChangeArrowheads="1"/>
            </p:cNvSpPr>
            <p:nvPr/>
          </p:nvSpPr>
          <p:spPr bwMode="auto">
            <a:xfrm>
              <a:off x="624" y="1690"/>
              <a:ext cx="403"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Expected Return</a:t>
              </a:r>
              <a:endParaRPr kumimoji="0" lang="en-US" sz="1800" b="0" i="0" u="none" strike="noStrike" cap="none" normalizeH="0" baseline="0" dirty="0">
                <a:ln>
                  <a:noFill/>
                </a:ln>
                <a:solidFill>
                  <a:schemeClr val="tx1"/>
                </a:solidFill>
                <a:effectLst/>
                <a:latin typeface="Arial" pitchFamily="34" charset="0"/>
              </a:endParaRPr>
            </a:p>
          </p:txBody>
        </p:sp>
        <p:sp>
          <p:nvSpPr>
            <p:cNvPr id="233482" name="Freeform 10"/>
            <p:cNvSpPr>
              <a:spLocks/>
            </p:cNvSpPr>
            <p:nvPr/>
          </p:nvSpPr>
          <p:spPr bwMode="auto">
            <a:xfrm flipV="1">
              <a:off x="1932" y="1833"/>
              <a:ext cx="767" cy="330"/>
            </a:xfrm>
            <a:custGeom>
              <a:avLst/>
              <a:gdLst/>
              <a:ahLst/>
              <a:cxnLst>
                <a:cxn ang="0">
                  <a:pos x="34" y="230"/>
                </a:cxn>
                <a:cxn ang="0">
                  <a:pos x="103" y="400"/>
                </a:cxn>
                <a:cxn ang="0">
                  <a:pos x="172" y="519"/>
                </a:cxn>
                <a:cxn ang="0">
                  <a:pos x="240" y="616"/>
                </a:cxn>
                <a:cxn ang="0">
                  <a:pos x="309" y="700"/>
                </a:cxn>
                <a:cxn ang="0">
                  <a:pos x="378" y="777"/>
                </a:cxn>
                <a:cxn ang="0">
                  <a:pos x="446" y="847"/>
                </a:cxn>
                <a:cxn ang="0">
                  <a:pos x="515" y="913"/>
                </a:cxn>
                <a:cxn ang="0">
                  <a:pos x="584" y="975"/>
                </a:cxn>
                <a:cxn ang="0">
                  <a:pos x="652" y="1034"/>
                </a:cxn>
                <a:cxn ang="0">
                  <a:pos x="721" y="1091"/>
                </a:cxn>
                <a:cxn ang="0">
                  <a:pos x="790" y="1145"/>
                </a:cxn>
                <a:cxn ang="0">
                  <a:pos x="858" y="1197"/>
                </a:cxn>
                <a:cxn ang="0">
                  <a:pos x="927" y="1248"/>
                </a:cxn>
                <a:cxn ang="0">
                  <a:pos x="996" y="1298"/>
                </a:cxn>
                <a:cxn ang="0">
                  <a:pos x="1064" y="1346"/>
                </a:cxn>
                <a:cxn ang="0">
                  <a:pos x="1133" y="1393"/>
                </a:cxn>
                <a:cxn ang="0">
                  <a:pos x="1202" y="1439"/>
                </a:cxn>
                <a:cxn ang="0">
                  <a:pos x="1270" y="1484"/>
                </a:cxn>
                <a:cxn ang="0">
                  <a:pos x="1339" y="1528"/>
                </a:cxn>
                <a:cxn ang="0">
                  <a:pos x="1408" y="1571"/>
                </a:cxn>
                <a:cxn ang="0">
                  <a:pos x="1476" y="1614"/>
                </a:cxn>
                <a:cxn ang="0">
                  <a:pos x="1545" y="1656"/>
                </a:cxn>
                <a:cxn ang="0">
                  <a:pos x="1614" y="1697"/>
                </a:cxn>
                <a:cxn ang="0">
                  <a:pos x="1683" y="1738"/>
                </a:cxn>
                <a:cxn ang="0">
                  <a:pos x="1751" y="1778"/>
                </a:cxn>
                <a:cxn ang="0">
                  <a:pos x="1820" y="1818"/>
                </a:cxn>
                <a:cxn ang="0">
                  <a:pos x="1889" y="1857"/>
                </a:cxn>
                <a:cxn ang="0">
                  <a:pos x="1957" y="1896"/>
                </a:cxn>
                <a:cxn ang="0">
                  <a:pos x="2026" y="1934"/>
                </a:cxn>
                <a:cxn ang="0">
                  <a:pos x="2095" y="1972"/>
                </a:cxn>
                <a:cxn ang="0">
                  <a:pos x="2163" y="2010"/>
                </a:cxn>
                <a:cxn ang="0">
                  <a:pos x="2232" y="2047"/>
                </a:cxn>
                <a:cxn ang="0">
                  <a:pos x="2301" y="2084"/>
                </a:cxn>
                <a:cxn ang="0">
                  <a:pos x="2369" y="2121"/>
                </a:cxn>
                <a:cxn ang="0">
                  <a:pos x="2438" y="2157"/>
                </a:cxn>
                <a:cxn ang="0">
                  <a:pos x="2507" y="2193"/>
                </a:cxn>
                <a:cxn ang="0">
                  <a:pos x="2575" y="2229"/>
                </a:cxn>
                <a:cxn ang="0">
                  <a:pos x="2644" y="2265"/>
                </a:cxn>
                <a:cxn ang="0">
                  <a:pos x="2713" y="2300"/>
                </a:cxn>
                <a:cxn ang="0">
                  <a:pos x="2781" y="2335"/>
                </a:cxn>
                <a:cxn ang="0">
                  <a:pos x="2850" y="2370"/>
                </a:cxn>
                <a:cxn ang="0">
                  <a:pos x="2919" y="2405"/>
                </a:cxn>
                <a:cxn ang="0">
                  <a:pos x="2987" y="2439"/>
                </a:cxn>
                <a:cxn ang="0">
                  <a:pos x="3056" y="2474"/>
                </a:cxn>
                <a:cxn ang="0">
                  <a:pos x="3125" y="2508"/>
                </a:cxn>
                <a:cxn ang="0">
                  <a:pos x="3193" y="2542"/>
                </a:cxn>
                <a:cxn ang="0">
                  <a:pos x="3262" y="2576"/>
                </a:cxn>
                <a:cxn ang="0">
                  <a:pos x="3331" y="2609"/>
                </a:cxn>
                <a:cxn ang="0">
                  <a:pos x="3400" y="2643"/>
                </a:cxn>
              </a:cxnLst>
              <a:rect l="0" t="0" r="r" b="b"/>
              <a:pathLst>
                <a:path w="3400" h="2643">
                  <a:moveTo>
                    <a:pt x="0" y="0"/>
                  </a:moveTo>
                  <a:lnTo>
                    <a:pt x="34" y="230"/>
                  </a:lnTo>
                  <a:lnTo>
                    <a:pt x="69" y="326"/>
                  </a:lnTo>
                  <a:lnTo>
                    <a:pt x="103" y="400"/>
                  </a:lnTo>
                  <a:lnTo>
                    <a:pt x="137" y="463"/>
                  </a:lnTo>
                  <a:lnTo>
                    <a:pt x="172" y="519"/>
                  </a:lnTo>
                  <a:lnTo>
                    <a:pt x="206" y="569"/>
                  </a:lnTo>
                  <a:lnTo>
                    <a:pt x="240" y="616"/>
                  </a:lnTo>
                  <a:lnTo>
                    <a:pt x="275" y="659"/>
                  </a:lnTo>
                  <a:lnTo>
                    <a:pt x="309" y="700"/>
                  </a:lnTo>
                  <a:lnTo>
                    <a:pt x="343" y="739"/>
                  </a:lnTo>
                  <a:lnTo>
                    <a:pt x="378" y="777"/>
                  </a:lnTo>
                  <a:lnTo>
                    <a:pt x="412" y="813"/>
                  </a:lnTo>
                  <a:lnTo>
                    <a:pt x="446" y="847"/>
                  </a:lnTo>
                  <a:lnTo>
                    <a:pt x="481" y="881"/>
                  </a:lnTo>
                  <a:lnTo>
                    <a:pt x="515" y="913"/>
                  </a:lnTo>
                  <a:lnTo>
                    <a:pt x="549" y="944"/>
                  </a:lnTo>
                  <a:lnTo>
                    <a:pt x="584" y="975"/>
                  </a:lnTo>
                  <a:lnTo>
                    <a:pt x="618" y="1005"/>
                  </a:lnTo>
                  <a:lnTo>
                    <a:pt x="652" y="1034"/>
                  </a:lnTo>
                  <a:lnTo>
                    <a:pt x="687" y="1063"/>
                  </a:lnTo>
                  <a:lnTo>
                    <a:pt x="721" y="1091"/>
                  </a:lnTo>
                  <a:lnTo>
                    <a:pt x="755" y="1118"/>
                  </a:lnTo>
                  <a:lnTo>
                    <a:pt x="790" y="1145"/>
                  </a:lnTo>
                  <a:lnTo>
                    <a:pt x="824" y="1171"/>
                  </a:lnTo>
                  <a:lnTo>
                    <a:pt x="858" y="1197"/>
                  </a:lnTo>
                  <a:lnTo>
                    <a:pt x="893" y="1223"/>
                  </a:lnTo>
                  <a:lnTo>
                    <a:pt x="927" y="1248"/>
                  </a:lnTo>
                  <a:lnTo>
                    <a:pt x="961" y="1273"/>
                  </a:lnTo>
                  <a:lnTo>
                    <a:pt x="996" y="1298"/>
                  </a:lnTo>
                  <a:lnTo>
                    <a:pt x="1030" y="1322"/>
                  </a:lnTo>
                  <a:lnTo>
                    <a:pt x="1064" y="1346"/>
                  </a:lnTo>
                  <a:lnTo>
                    <a:pt x="1099" y="1369"/>
                  </a:lnTo>
                  <a:lnTo>
                    <a:pt x="1133" y="1393"/>
                  </a:lnTo>
                  <a:lnTo>
                    <a:pt x="1167" y="1416"/>
                  </a:lnTo>
                  <a:lnTo>
                    <a:pt x="1202" y="1439"/>
                  </a:lnTo>
                  <a:lnTo>
                    <a:pt x="1236" y="1461"/>
                  </a:lnTo>
                  <a:lnTo>
                    <a:pt x="1270" y="1484"/>
                  </a:lnTo>
                  <a:lnTo>
                    <a:pt x="1305" y="1506"/>
                  </a:lnTo>
                  <a:lnTo>
                    <a:pt x="1339" y="1528"/>
                  </a:lnTo>
                  <a:lnTo>
                    <a:pt x="1373" y="1550"/>
                  </a:lnTo>
                  <a:lnTo>
                    <a:pt x="1408" y="1571"/>
                  </a:lnTo>
                  <a:lnTo>
                    <a:pt x="1442" y="1592"/>
                  </a:lnTo>
                  <a:lnTo>
                    <a:pt x="1476" y="1614"/>
                  </a:lnTo>
                  <a:lnTo>
                    <a:pt x="1511" y="1635"/>
                  </a:lnTo>
                  <a:lnTo>
                    <a:pt x="1545" y="1656"/>
                  </a:lnTo>
                  <a:lnTo>
                    <a:pt x="1580" y="1676"/>
                  </a:lnTo>
                  <a:lnTo>
                    <a:pt x="1614" y="1697"/>
                  </a:lnTo>
                  <a:lnTo>
                    <a:pt x="1648" y="1717"/>
                  </a:lnTo>
                  <a:lnTo>
                    <a:pt x="1683" y="1738"/>
                  </a:lnTo>
                  <a:lnTo>
                    <a:pt x="1717" y="1758"/>
                  </a:lnTo>
                  <a:lnTo>
                    <a:pt x="1751" y="1778"/>
                  </a:lnTo>
                  <a:lnTo>
                    <a:pt x="1786" y="1798"/>
                  </a:lnTo>
                  <a:lnTo>
                    <a:pt x="1820" y="1818"/>
                  </a:lnTo>
                  <a:lnTo>
                    <a:pt x="1854" y="1837"/>
                  </a:lnTo>
                  <a:lnTo>
                    <a:pt x="1889" y="1857"/>
                  </a:lnTo>
                  <a:lnTo>
                    <a:pt x="1923" y="1876"/>
                  </a:lnTo>
                  <a:lnTo>
                    <a:pt x="1957" y="1896"/>
                  </a:lnTo>
                  <a:lnTo>
                    <a:pt x="1992" y="1915"/>
                  </a:lnTo>
                  <a:lnTo>
                    <a:pt x="2026" y="1934"/>
                  </a:lnTo>
                  <a:lnTo>
                    <a:pt x="2060" y="1953"/>
                  </a:lnTo>
                  <a:lnTo>
                    <a:pt x="2095" y="1972"/>
                  </a:lnTo>
                  <a:lnTo>
                    <a:pt x="2129" y="1991"/>
                  </a:lnTo>
                  <a:lnTo>
                    <a:pt x="2163" y="2010"/>
                  </a:lnTo>
                  <a:lnTo>
                    <a:pt x="2198" y="2029"/>
                  </a:lnTo>
                  <a:lnTo>
                    <a:pt x="2232" y="2047"/>
                  </a:lnTo>
                  <a:lnTo>
                    <a:pt x="2266" y="2066"/>
                  </a:lnTo>
                  <a:lnTo>
                    <a:pt x="2301" y="2084"/>
                  </a:lnTo>
                  <a:lnTo>
                    <a:pt x="2335" y="2103"/>
                  </a:lnTo>
                  <a:lnTo>
                    <a:pt x="2369" y="2121"/>
                  </a:lnTo>
                  <a:lnTo>
                    <a:pt x="2404" y="2139"/>
                  </a:lnTo>
                  <a:lnTo>
                    <a:pt x="2438" y="2157"/>
                  </a:lnTo>
                  <a:lnTo>
                    <a:pt x="2472" y="2175"/>
                  </a:lnTo>
                  <a:lnTo>
                    <a:pt x="2507" y="2193"/>
                  </a:lnTo>
                  <a:lnTo>
                    <a:pt x="2541" y="2211"/>
                  </a:lnTo>
                  <a:lnTo>
                    <a:pt x="2575" y="2229"/>
                  </a:lnTo>
                  <a:lnTo>
                    <a:pt x="2610" y="2247"/>
                  </a:lnTo>
                  <a:lnTo>
                    <a:pt x="2644" y="2265"/>
                  </a:lnTo>
                  <a:lnTo>
                    <a:pt x="2678" y="2283"/>
                  </a:lnTo>
                  <a:lnTo>
                    <a:pt x="2713" y="2300"/>
                  </a:lnTo>
                  <a:lnTo>
                    <a:pt x="2747" y="2318"/>
                  </a:lnTo>
                  <a:lnTo>
                    <a:pt x="2781" y="2335"/>
                  </a:lnTo>
                  <a:lnTo>
                    <a:pt x="2816" y="2353"/>
                  </a:lnTo>
                  <a:lnTo>
                    <a:pt x="2850" y="2370"/>
                  </a:lnTo>
                  <a:lnTo>
                    <a:pt x="2884" y="2388"/>
                  </a:lnTo>
                  <a:lnTo>
                    <a:pt x="2919" y="2405"/>
                  </a:lnTo>
                  <a:lnTo>
                    <a:pt x="2953" y="2422"/>
                  </a:lnTo>
                  <a:lnTo>
                    <a:pt x="2987" y="2439"/>
                  </a:lnTo>
                  <a:lnTo>
                    <a:pt x="3022" y="2457"/>
                  </a:lnTo>
                  <a:lnTo>
                    <a:pt x="3056" y="2474"/>
                  </a:lnTo>
                  <a:lnTo>
                    <a:pt x="3090" y="2491"/>
                  </a:lnTo>
                  <a:lnTo>
                    <a:pt x="3125" y="2508"/>
                  </a:lnTo>
                  <a:lnTo>
                    <a:pt x="3159" y="2525"/>
                  </a:lnTo>
                  <a:lnTo>
                    <a:pt x="3193" y="2542"/>
                  </a:lnTo>
                  <a:lnTo>
                    <a:pt x="3228" y="2559"/>
                  </a:lnTo>
                  <a:lnTo>
                    <a:pt x="3262" y="2576"/>
                  </a:lnTo>
                  <a:lnTo>
                    <a:pt x="3296" y="2592"/>
                  </a:lnTo>
                  <a:lnTo>
                    <a:pt x="3331" y="2609"/>
                  </a:lnTo>
                  <a:lnTo>
                    <a:pt x="3365" y="2626"/>
                  </a:lnTo>
                  <a:lnTo>
                    <a:pt x="3400" y="2643"/>
                  </a:lnTo>
                </a:path>
              </a:pathLst>
            </a:custGeom>
            <a:noFill/>
            <a:ln w="1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83" name="Rectangle 11"/>
            <p:cNvSpPr>
              <a:spLocks noChangeArrowheads="1"/>
            </p:cNvSpPr>
            <p:nvPr/>
          </p:nvSpPr>
          <p:spPr bwMode="auto">
            <a:xfrm>
              <a:off x="2194" y="2328"/>
              <a:ext cx="50" cy="41"/>
            </a:xfrm>
            <a:prstGeom prst="rect">
              <a:avLst/>
            </a:prstGeom>
            <a:solidFill>
              <a:srgbClr val="008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84" name="Rectangle 12"/>
            <p:cNvSpPr>
              <a:spLocks noChangeArrowheads="1"/>
            </p:cNvSpPr>
            <p:nvPr/>
          </p:nvSpPr>
          <p:spPr bwMode="auto">
            <a:xfrm>
              <a:off x="2674" y="1813"/>
              <a:ext cx="49" cy="41"/>
            </a:xfrm>
            <a:prstGeom prst="rect">
              <a:avLst/>
            </a:prstGeom>
            <a:solidFill>
              <a:srgbClr val="008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85" name="Rectangle 13"/>
            <p:cNvSpPr>
              <a:spLocks noChangeArrowheads="1"/>
            </p:cNvSpPr>
            <p:nvPr/>
          </p:nvSpPr>
          <p:spPr bwMode="auto">
            <a:xfrm>
              <a:off x="1955" y="2070"/>
              <a:ext cx="49" cy="41"/>
            </a:xfrm>
            <a:prstGeom prst="rect">
              <a:avLst/>
            </a:prstGeom>
            <a:solidFill>
              <a:srgbClr val="00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86" name="Line 14"/>
            <p:cNvSpPr>
              <a:spLocks noChangeShapeType="1"/>
            </p:cNvSpPr>
            <p:nvPr/>
          </p:nvSpPr>
          <p:spPr bwMode="auto">
            <a:xfrm>
              <a:off x="781"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87" name="Rectangle 15"/>
            <p:cNvSpPr>
              <a:spLocks noChangeArrowheads="1"/>
            </p:cNvSpPr>
            <p:nvPr/>
          </p:nvSpPr>
          <p:spPr bwMode="auto">
            <a:xfrm>
              <a:off x="734" y="2508"/>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0.0</a:t>
              </a:r>
              <a:endParaRPr kumimoji="0" lang="en-US" sz="1800" b="0" i="0" u="none" strike="noStrike" cap="none" normalizeH="0" baseline="0" dirty="0">
                <a:ln>
                  <a:noFill/>
                </a:ln>
                <a:solidFill>
                  <a:schemeClr val="tx1"/>
                </a:solidFill>
                <a:effectLst/>
                <a:latin typeface="Arial" pitchFamily="34" charset="0"/>
              </a:endParaRPr>
            </a:p>
          </p:txBody>
        </p:sp>
        <p:sp>
          <p:nvSpPr>
            <p:cNvPr id="233488" name="Line 16"/>
            <p:cNvSpPr>
              <a:spLocks noChangeShapeType="1"/>
            </p:cNvSpPr>
            <p:nvPr/>
          </p:nvSpPr>
          <p:spPr bwMode="auto">
            <a:xfrm>
              <a:off x="2699"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89" name="Rectangle 17"/>
            <p:cNvSpPr>
              <a:spLocks noChangeArrowheads="1"/>
            </p:cNvSpPr>
            <p:nvPr/>
          </p:nvSpPr>
          <p:spPr bwMode="auto">
            <a:xfrm>
              <a:off x="2638" y="2508"/>
              <a:ext cx="12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12.0</a:t>
              </a:r>
              <a:endParaRPr kumimoji="0" lang="en-US" sz="1800" b="0" i="0" u="none" strike="noStrike" cap="none" normalizeH="0" baseline="0" dirty="0">
                <a:ln>
                  <a:noFill/>
                </a:ln>
                <a:solidFill>
                  <a:schemeClr val="tx1"/>
                </a:solidFill>
                <a:effectLst/>
                <a:latin typeface="Arial" pitchFamily="34" charset="0"/>
              </a:endParaRPr>
            </a:p>
          </p:txBody>
        </p:sp>
        <p:sp>
          <p:nvSpPr>
            <p:cNvPr id="233490" name="Line 18"/>
            <p:cNvSpPr>
              <a:spLocks noChangeShapeType="1"/>
            </p:cNvSpPr>
            <p:nvPr/>
          </p:nvSpPr>
          <p:spPr bwMode="auto">
            <a:xfrm flipV="1">
              <a:off x="781"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91" name="Line 19"/>
            <p:cNvSpPr>
              <a:spLocks noChangeShapeType="1"/>
            </p:cNvSpPr>
            <p:nvPr/>
          </p:nvSpPr>
          <p:spPr bwMode="auto">
            <a:xfrm flipV="1">
              <a:off x="861"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92" name="Rectangle 20"/>
            <p:cNvSpPr>
              <a:spLocks noChangeArrowheads="1"/>
            </p:cNvSpPr>
            <p:nvPr/>
          </p:nvSpPr>
          <p:spPr bwMode="auto">
            <a:xfrm>
              <a:off x="894" y="2508"/>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1.0</a:t>
              </a:r>
              <a:endParaRPr kumimoji="0" lang="en-US" sz="1800" b="0" i="0" u="none" strike="noStrike" cap="none" normalizeH="0" baseline="0" dirty="0">
                <a:ln>
                  <a:noFill/>
                </a:ln>
                <a:solidFill>
                  <a:schemeClr val="tx1"/>
                </a:solidFill>
                <a:effectLst/>
                <a:latin typeface="Arial" pitchFamily="34" charset="0"/>
              </a:endParaRPr>
            </a:p>
          </p:txBody>
        </p:sp>
        <p:sp>
          <p:nvSpPr>
            <p:cNvPr id="233493" name="Line 21"/>
            <p:cNvSpPr>
              <a:spLocks noChangeShapeType="1"/>
            </p:cNvSpPr>
            <p:nvPr/>
          </p:nvSpPr>
          <p:spPr bwMode="auto">
            <a:xfrm flipV="1">
              <a:off x="941"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94" name="Line 22"/>
            <p:cNvSpPr>
              <a:spLocks noChangeShapeType="1"/>
            </p:cNvSpPr>
            <p:nvPr/>
          </p:nvSpPr>
          <p:spPr bwMode="auto">
            <a:xfrm flipV="1">
              <a:off x="1021"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95" name="Rectangle 23"/>
            <p:cNvSpPr>
              <a:spLocks noChangeArrowheads="1"/>
            </p:cNvSpPr>
            <p:nvPr/>
          </p:nvSpPr>
          <p:spPr bwMode="auto">
            <a:xfrm>
              <a:off x="1054" y="2508"/>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2.0</a:t>
              </a:r>
              <a:endParaRPr kumimoji="0" lang="en-US" sz="1800" b="0" i="0" u="none" strike="noStrike" cap="none" normalizeH="0" baseline="0" dirty="0">
                <a:ln>
                  <a:noFill/>
                </a:ln>
                <a:solidFill>
                  <a:schemeClr val="tx1"/>
                </a:solidFill>
                <a:effectLst/>
                <a:latin typeface="Arial" pitchFamily="34" charset="0"/>
              </a:endParaRPr>
            </a:p>
          </p:txBody>
        </p:sp>
        <p:sp>
          <p:nvSpPr>
            <p:cNvPr id="233496" name="Line 24"/>
            <p:cNvSpPr>
              <a:spLocks noChangeShapeType="1"/>
            </p:cNvSpPr>
            <p:nvPr/>
          </p:nvSpPr>
          <p:spPr bwMode="auto">
            <a:xfrm flipV="1">
              <a:off x="1101"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97" name="Line 25"/>
            <p:cNvSpPr>
              <a:spLocks noChangeShapeType="1"/>
            </p:cNvSpPr>
            <p:nvPr/>
          </p:nvSpPr>
          <p:spPr bwMode="auto">
            <a:xfrm flipV="1">
              <a:off x="1181"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498" name="Rectangle 26"/>
            <p:cNvSpPr>
              <a:spLocks noChangeArrowheads="1"/>
            </p:cNvSpPr>
            <p:nvPr/>
          </p:nvSpPr>
          <p:spPr bwMode="auto">
            <a:xfrm>
              <a:off x="1213" y="2508"/>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3.0</a:t>
              </a:r>
              <a:endParaRPr kumimoji="0" lang="en-US" sz="1800" b="0" i="0" u="none" strike="noStrike" cap="none" normalizeH="0" baseline="0" dirty="0">
                <a:ln>
                  <a:noFill/>
                </a:ln>
                <a:solidFill>
                  <a:schemeClr val="tx1"/>
                </a:solidFill>
                <a:effectLst/>
                <a:latin typeface="Arial" pitchFamily="34" charset="0"/>
              </a:endParaRPr>
            </a:p>
          </p:txBody>
        </p:sp>
        <p:sp>
          <p:nvSpPr>
            <p:cNvPr id="233499" name="Line 27"/>
            <p:cNvSpPr>
              <a:spLocks noChangeShapeType="1"/>
            </p:cNvSpPr>
            <p:nvPr/>
          </p:nvSpPr>
          <p:spPr bwMode="auto">
            <a:xfrm flipV="1">
              <a:off x="1260"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00" name="Line 28"/>
            <p:cNvSpPr>
              <a:spLocks noChangeShapeType="1"/>
            </p:cNvSpPr>
            <p:nvPr/>
          </p:nvSpPr>
          <p:spPr bwMode="auto">
            <a:xfrm flipV="1">
              <a:off x="1340"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01" name="Rectangle 29"/>
            <p:cNvSpPr>
              <a:spLocks noChangeArrowheads="1"/>
            </p:cNvSpPr>
            <p:nvPr/>
          </p:nvSpPr>
          <p:spPr bwMode="auto">
            <a:xfrm>
              <a:off x="1373" y="2508"/>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4.0</a:t>
              </a:r>
              <a:endParaRPr kumimoji="0" lang="en-US" sz="1800" b="0" i="0" u="none" strike="noStrike" cap="none" normalizeH="0" baseline="0" dirty="0">
                <a:ln>
                  <a:noFill/>
                </a:ln>
                <a:solidFill>
                  <a:schemeClr val="tx1"/>
                </a:solidFill>
                <a:effectLst/>
                <a:latin typeface="Arial" pitchFamily="34" charset="0"/>
              </a:endParaRPr>
            </a:p>
          </p:txBody>
        </p:sp>
        <p:sp>
          <p:nvSpPr>
            <p:cNvPr id="233502" name="Line 30"/>
            <p:cNvSpPr>
              <a:spLocks noChangeShapeType="1"/>
            </p:cNvSpPr>
            <p:nvPr/>
          </p:nvSpPr>
          <p:spPr bwMode="auto">
            <a:xfrm flipV="1">
              <a:off x="1420"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03" name="Line 31"/>
            <p:cNvSpPr>
              <a:spLocks noChangeShapeType="1"/>
            </p:cNvSpPr>
            <p:nvPr/>
          </p:nvSpPr>
          <p:spPr bwMode="auto">
            <a:xfrm flipV="1">
              <a:off x="1500"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04" name="Rectangle 32"/>
            <p:cNvSpPr>
              <a:spLocks noChangeArrowheads="1"/>
            </p:cNvSpPr>
            <p:nvPr/>
          </p:nvSpPr>
          <p:spPr bwMode="auto">
            <a:xfrm>
              <a:off x="1533" y="2508"/>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5.0</a:t>
              </a:r>
              <a:endParaRPr kumimoji="0" lang="en-US" sz="1800" b="0" i="0" u="none" strike="noStrike" cap="none" normalizeH="0" baseline="0" dirty="0">
                <a:ln>
                  <a:noFill/>
                </a:ln>
                <a:solidFill>
                  <a:schemeClr val="tx1"/>
                </a:solidFill>
                <a:effectLst/>
                <a:latin typeface="Arial" pitchFamily="34" charset="0"/>
              </a:endParaRPr>
            </a:p>
          </p:txBody>
        </p:sp>
        <p:sp>
          <p:nvSpPr>
            <p:cNvPr id="233505" name="Line 33"/>
            <p:cNvSpPr>
              <a:spLocks noChangeShapeType="1"/>
            </p:cNvSpPr>
            <p:nvPr/>
          </p:nvSpPr>
          <p:spPr bwMode="auto">
            <a:xfrm flipV="1">
              <a:off x="1580"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06" name="Line 34"/>
            <p:cNvSpPr>
              <a:spLocks noChangeShapeType="1"/>
            </p:cNvSpPr>
            <p:nvPr/>
          </p:nvSpPr>
          <p:spPr bwMode="auto">
            <a:xfrm flipV="1">
              <a:off x="1660"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07" name="Rectangle 35"/>
            <p:cNvSpPr>
              <a:spLocks noChangeArrowheads="1"/>
            </p:cNvSpPr>
            <p:nvPr/>
          </p:nvSpPr>
          <p:spPr bwMode="auto">
            <a:xfrm>
              <a:off x="1693" y="2508"/>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6.0</a:t>
              </a:r>
              <a:endParaRPr kumimoji="0" lang="en-US" sz="1800" b="0" i="0" u="none" strike="noStrike" cap="none" normalizeH="0" baseline="0" dirty="0">
                <a:ln>
                  <a:noFill/>
                </a:ln>
                <a:solidFill>
                  <a:schemeClr val="tx1"/>
                </a:solidFill>
                <a:effectLst/>
                <a:latin typeface="Arial" pitchFamily="34" charset="0"/>
              </a:endParaRPr>
            </a:p>
          </p:txBody>
        </p:sp>
        <p:sp>
          <p:nvSpPr>
            <p:cNvPr id="233508" name="Line 36"/>
            <p:cNvSpPr>
              <a:spLocks noChangeShapeType="1"/>
            </p:cNvSpPr>
            <p:nvPr/>
          </p:nvSpPr>
          <p:spPr bwMode="auto">
            <a:xfrm flipV="1">
              <a:off x="1740"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09" name="Line 37"/>
            <p:cNvSpPr>
              <a:spLocks noChangeShapeType="1"/>
            </p:cNvSpPr>
            <p:nvPr/>
          </p:nvSpPr>
          <p:spPr bwMode="auto">
            <a:xfrm flipV="1">
              <a:off x="1820"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10" name="Rectangle 38"/>
            <p:cNvSpPr>
              <a:spLocks noChangeArrowheads="1"/>
            </p:cNvSpPr>
            <p:nvPr/>
          </p:nvSpPr>
          <p:spPr bwMode="auto">
            <a:xfrm>
              <a:off x="1853" y="2508"/>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7.0</a:t>
              </a:r>
              <a:endParaRPr kumimoji="0" lang="en-US" sz="1800" b="0" i="0" u="none" strike="noStrike" cap="none" normalizeH="0" baseline="0" dirty="0">
                <a:ln>
                  <a:noFill/>
                </a:ln>
                <a:solidFill>
                  <a:schemeClr val="tx1"/>
                </a:solidFill>
                <a:effectLst/>
                <a:latin typeface="Arial" pitchFamily="34" charset="0"/>
              </a:endParaRPr>
            </a:p>
          </p:txBody>
        </p:sp>
        <p:sp>
          <p:nvSpPr>
            <p:cNvPr id="233511" name="Line 39"/>
            <p:cNvSpPr>
              <a:spLocks noChangeShapeType="1"/>
            </p:cNvSpPr>
            <p:nvPr/>
          </p:nvSpPr>
          <p:spPr bwMode="auto">
            <a:xfrm flipV="1">
              <a:off x="1900"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12" name="Line 40"/>
            <p:cNvSpPr>
              <a:spLocks noChangeShapeType="1"/>
            </p:cNvSpPr>
            <p:nvPr/>
          </p:nvSpPr>
          <p:spPr bwMode="auto">
            <a:xfrm flipV="1">
              <a:off x="1979"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13" name="Rectangle 41"/>
            <p:cNvSpPr>
              <a:spLocks noChangeArrowheads="1"/>
            </p:cNvSpPr>
            <p:nvPr/>
          </p:nvSpPr>
          <p:spPr bwMode="auto">
            <a:xfrm>
              <a:off x="2012" y="2508"/>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8.0</a:t>
              </a:r>
              <a:endParaRPr kumimoji="0" lang="en-US" sz="1800" b="0" i="0" u="none" strike="noStrike" cap="none" normalizeH="0" baseline="0" dirty="0">
                <a:ln>
                  <a:noFill/>
                </a:ln>
                <a:solidFill>
                  <a:schemeClr val="tx1"/>
                </a:solidFill>
                <a:effectLst/>
                <a:latin typeface="Arial" pitchFamily="34" charset="0"/>
              </a:endParaRPr>
            </a:p>
          </p:txBody>
        </p:sp>
        <p:sp>
          <p:nvSpPr>
            <p:cNvPr id="233514" name="Line 42"/>
            <p:cNvSpPr>
              <a:spLocks noChangeShapeType="1"/>
            </p:cNvSpPr>
            <p:nvPr/>
          </p:nvSpPr>
          <p:spPr bwMode="auto">
            <a:xfrm flipV="1">
              <a:off x="2059"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15" name="Line 43"/>
            <p:cNvSpPr>
              <a:spLocks noChangeShapeType="1"/>
            </p:cNvSpPr>
            <p:nvPr/>
          </p:nvSpPr>
          <p:spPr bwMode="auto">
            <a:xfrm flipV="1">
              <a:off x="2139"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16" name="Rectangle 44"/>
            <p:cNvSpPr>
              <a:spLocks noChangeArrowheads="1"/>
            </p:cNvSpPr>
            <p:nvPr/>
          </p:nvSpPr>
          <p:spPr bwMode="auto">
            <a:xfrm>
              <a:off x="2172" y="2508"/>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9.0</a:t>
              </a:r>
              <a:endParaRPr kumimoji="0" lang="en-US" sz="1800" b="0" i="0" u="none" strike="noStrike" cap="none" normalizeH="0" baseline="0" dirty="0">
                <a:ln>
                  <a:noFill/>
                </a:ln>
                <a:solidFill>
                  <a:schemeClr val="tx1"/>
                </a:solidFill>
                <a:effectLst/>
                <a:latin typeface="Arial" pitchFamily="34" charset="0"/>
              </a:endParaRPr>
            </a:p>
          </p:txBody>
        </p:sp>
        <p:sp>
          <p:nvSpPr>
            <p:cNvPr id="233517" name="Line 45"/>
            <p:cNvSpPr>
              <a:spLocks noChangeShapeType="1"/>
            </p:cNvSpPr>
            <p:nvPr/>
          </p:nvSpPr>
          <p:spPr bwMode="auto">
            <a:xfrm flipV="1">
              <a:off x="2219"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18" name="Line 46"/>
            <p:cNvSpPr>
              <a:spLocks noChangeShapeType="1"/>
            </p:cNvSpPr>
            <p:nvPr/>
          </p:nvSpPr>
          <p:spPr bwMode="auto">
            <a:xfrm flipV="1">
              <a:off x="2299"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19" name="Rectangle 47"/>
            <p:cNvSpPr>
              <a:spLocks noChangeArrowheads="1"/>
            </p:cNvSpPr>
            <p:nvPr/>
          </p:nvSpPr>
          <p:spPr bwMode="auto">
            <a:xfrm>
              <a:off x="2318" y="2508"/>
              <a:ext cx="12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10.0</a:t>
              </a:r>
              <a:endParaRPr kumimoji="0" lang="en-US" sz="1800" b="0" i="0" u="none" strike="noStrike" cap="none" normalizeH="0" baseline="0" dirty="0">
                <a:ln>
                  <a:noFill/>
                </a:ln>
                <a:solidFill>
                  <a:schemeClr val="tx1"/>
                </a:solidFill>
                <a:effectLst/>
                <a:latin typeface="Arial" pitchFamily="34" charset="0"/>
              </a:endParaRPr>
            </a:p>
          </p:txBody>
        </p:sp>
        <p:sp>
          <p:nvSpPr>
            <p:cNvPr id="233520" name="Line 48"/>
            <p:cNvSpPr>
              <a:spLocks noChangeShapeType="1"/>
            </p:cNvSpPr>
            <p:nvPr/>
          </p:nvSpPr>
          <p:spPr bwMode="auto">
            <a:xfrm flipV="1">
              <a:off x="2379"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21" name="Line 49"/>
            <p:cNvSpPr>
              <a:spLocks noChangeShapeType="1"/>
            </p:cNvSpPr>
            <p:nvPr/>
          </p:nvSpPr>
          <p:spPr bwMode="auto">
            <a:xfrm flipV="1">
              <a:off x="2459"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22" name="Rectangle 50"/>
            <p:cNvSpPr>
              <a:spLocks noChangeArrowheads="1"/>
            </p:cNvSpPr>
            <p:nvPr/>
          </p:nvSpPr>
          <p:spPr bwMode="auto">
            <a:xfrm>
              <a:off x="2478" y="2508"/>
              <a:ext cx="12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11.0</a:t>
              </a:r>
              <a:endParaRPr kumimoji="0" lang="en-US" sz="1800" b="0" i="0" u="none" strike="noStrike" cap="none" normalizeH="0" baseline="0" dirty="0">
                <a:ln>
                  <a:noFill/>
                </a:ln>
                <a:solidFill>
                  <a:schemeClr val="tx1"/>
                </a:solidFill>
                <a:effectLst/>
                <a:latin typeface="Arial" pitchFamily="34" charset="0"/>
              </a:endParaRPr>
            </a:p>
          </p:txBody>
        </p:sp>
        <p:sp>
          <p:nvSpPr>
            <p:cNvPr id="233523" name="Line 51"/>
            <p:cNvSpPr>
              <a:spLocks noChangeShapeType="1"/>
            </p:cNvSpPr>
            <p:nvPr/>
          </p:nvSpPr>
          <p:spPr bwMode="auto">
            <a:xfrm flipV="1">
              <a:off x="2539" y="2452"/>
              <a:ext cx="1" cy="5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24" name="Line 52"/>
            <p:cNvSpPr>
              <a:spLocks noChangeShapeType="1"/>
            </p:cNvSpPr>
            <p:nvPr/>
          </p:nvSpPr>
          <p:spPr bwMode="auto">
            <a:xfrm flipV="1">
              <a:off x="2619" y="245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25" name="Rectangle 53"/>
            <p:cNvSpPr>
              <a:spLocks noChangeArrowheads="1"/>
            </p:cNvSpPr>
            <p:nvPr/>
          </p:nvSpPr>
          <p:spPr bwMode="auto">
            <a:xfrm>
              <a:off x="629" y="2421"/>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6.8</a:t>
              </a:r>
              <a:endParaRPr kumimoji="0" lang="en-US" sz="1800" b="0" i="0" u="none" strike="noStrike" cap="none" normalizeH="0" baseline="0" dirty="0">
                <a:ln>
                  <a:noFill/>
                </a:ln>
                <a:solidFill>
                  <a:schemeClr val="tx1"/>
                </a:solidFill>
                <a:effectLst/>
                <a:latin typeface="Arial" pitchFamily="34" charset="0"/>
              </a:endParaRPr>
            </a:p>
          </p:txBody>
        </p:sp>
        <p:sp>
          <p:nvSpPr>
            <p:cNvPr id="233526" name="Line 54"/>
            <p:cNvSpPr>
              <a:spLocks noChangeShapeType="1"/>
            </p:cNvSpPr>
            <p:nvPr/>
          </p:nvSpPr>
          <p:spPr bwMode="auto">
            <a:xfrm>
              <a:off x="723" y="2452"/>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27" name="Rectangle 55"/>
            <p:cNvSpPr>
              <a:spLocks noChangeArrowheads="1"/>
            </p:cNvSpPr>
            <p:nvPr/>
          </p:nvSpPr>
          <p:spPr bwMode="auto">
            <a:xfrm>
              <a:off x="629" y="1751"/>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8.1</a:t>
              </a:r>
              <a:endParaRPr kumimoji="0" lang="en-US" sz="1800" b="0" i="0" u="none" strike="noStrike" cap="none" normalizeH="0" baseline="0" dirty="0">
                <a:ln>
                  <a:noFill/>
                </a:ln>
                <a:solidFill>
                  <a:schemeClr val="tx1"/>
                </a:solidFill>
                <a:effectLst/>
                <a:latin typeface="Arial" pitchFamily="34" charset="0"/>
              </a:endParaRPr>
            </a:p>
          </p:txBody>
        </p:sp>
        <p:sp>
          <p:nvSpPr>
            <p:cNvPr id="233528" name="Line 56"/>
            <p:cNvSpPr>
              <a:spLocks noChangeShapeType="1"/>
            </p:cNvSpPr>
            <p:nvPr/>
          </p:nvSpPr>
          <p:spPr bwMode="auto">
            <a:xfrm>
              <a:off x="723" y="1782"/>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29" name="Line 57"/>
            <p:cNvSpPr>
              <a:spLocks noChangeShapeType="1"/>
            </p:cNvSpPr>
            <p:nvPr/>
          </p:nvSpPr>
          <p:spPr bwMode="auto">
            <a:xfrm>
              <a:off x="752" y="2400"/>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30" name="Rectangle 58"/>
            <p:cNvSpPr>
              <a:spLocks noChangeArrowheads="1"/>
            </p:cNvSpPr>
            <p:nvPr/>
          </p:nvSpPr>
          <p:spPr bwMode="auto">
            <a:xfrm>
              <a:off x="629" y="2318"/>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7.0</a:t>
              </a:r>
              <a:endParaRPr kumimoji="0" lang="en-US" sz="1800" b="0" i="0" u="none" strike="noStrike" cap="none" normalizeH="0" baseline="0" dirty="0">
                <a:ln>
                  <a:noFill/>
                </a:ln>
                <a:solidFill>
                  <a:schemeClr val="tx1"/>
                </a:solidFill>
                <a:effectLst/>
                <a:latin typeface="Arial" pitchFamily="34" charset="0"/>
              </a:endParaRPr>
            </a:p>
          </p:txBody>
        </p:sp>
        <p:sp>
          <p:nvSpPr>
            <p:cNvPr id="233531" name="Line 59"/>
            <p:cNvSpPr>
              <a:spLocks noChangeShapeType="1"/>
            </p:cNvSpPr>
            <p:nvPr/>
          </p:nvSpPr>
          <p:spPr bwMode="auto">
            <a:xfrm>
              <a:off x="723" y="2349"/>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32" name="Line 60"/>
            <p:cNvSpPr>
              <a:spLocks noChangeShapeType="1"/>
            </p:cNvSpPr>
            <p:nvPr/>
          </p:nvSpPr>
          <p:spPr bwMode="auto">
            <a:xfrm>
              <a:off x="752" y="2297"/>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33" name="Rectangle 61"/>
            <p:cNvSpPr>
              <a:spLocks noChangeArrowheads="1"/>
            </p:cNvSpPr>
            <p:nvPr/>
          </p:nvSpPr>
          <p:spPr bwMode="auto">
            <a:xfrm>
              <a:off x="629" y="2215"/>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7.2</a:t>
              </a:r>
              <a:endParaRPr kumimoji="0" lang="en-US" sz="1800" b="0" i="0" u="none" strike="noStrike" cap="none" normalizeH="0" baseline="0" dirty="0">
                <a:ln>
                  <a:noFill/>
                </a:ln>
                <a:solidFill>
                  <a:schemeClr val="tx1"/>
                </a:solidFill>
                <a:effectLst/>
                <a:latin typeface="Arial" pitchFamily="34" charset="0"/>
              </a:endParaRPr>
            </a:p>
          </p:txBody>
        </p:sp>
        <p:sp>
          <p:nvSpPr>
            <p:cNvPr id="233534" name="Line 62"/>
            <p:cNvSpPr>
              <a:spLocks noChangeShapeType="1"/>
            </p:cNvSpPr>
            <p:nvPr/>
          </p:nvSpPr>
          <p:spPr bwMode="auto">
            <a:xfrm>
              <a:off x="723" y="2245"/>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35" name="Line 63"/>
            <p:cNvSpPr>
              <a:spLocks noChangeShapeType="1"/>
            </p:cNvSpPr>
            <p:nvPr/>
          </p:nvSpPr>
          <p:spPr bwMode="auto">
            <a:xfrm>
              <a:off x="752" y="2194"/>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36" name="Rectangle 64"/>
            <p:cNvSpPr>
              <a:spLocks noChangeArrowheads="1"/>
            </p:cNvSpPr>
            <p:nvPr/>
          </p:nvSpPr>
          <p:spPr bwMode="auto">
            <a:xfrm>
              <a:off x="629" y="2112"/>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7.4</a:t>
              </a:r>
              <a:endParaRPr kumimoji="0" lang="en-US" sz="1800" b="0" i="0" u="none" strike="noStrike" cap="none" normalizeH="0" baseline="0" dirty="0">
                <a:ln>
                  <a:noFill/>
                </a:ln>
                <a:solidFill>
                  <a:schemeClr val="tx1"/>
                </a:solidFill>
                <a:effectLst/>
                <a:latin typeface="Arial" pitchFamily="34" charset="0"/>
              </a:endParaRPr>
            </a:p>
          </p:txBody>
        </p:sp>
        <p:sp>
          <p:nvSpPr>
            <p:cNvPr id="233537" name="Line 65"/>
            <p:cNvSpPr>
              <a:spLocks noChangeShapeType="1"/>
            </p:cNvSpPr>
            <p:nvPr/>
          </p:nvSpPr>
          <p:spPr bwMode="auto">
            <a:xfrm>
              <a:off x="723" y="2142"/>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38" name="Line 66"/>
            <p:cNvSpPr>
              <a:spLocks noChangeShapeType="1"/>
            </p:cNvSpPr>
            <p:nvPr/>
          </p:nvSpPr>
          <p:spPr bwMode="auto">
            <a:xfrm>
              <a:off x="752" y="2091"/>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39" name="Rectangle 67"/>
            <p:cNvSpPr>
              <a:spLocks noChangeArrowheads="1"/>
            </p:cNvSpPr>
            <p:nvPr/>
          </p:nvSpPr>
          <p:spPr bwMode="auto">
            <a:xfrm>
              <a:off x="629" y="2009"/>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7.6</a:t>
              </a:r>
              <a:endParaRPr kumimoji="0" lang="en-US" sz="1800" b="0" i="0" u="none" strike="noStrike" cap="none" normalizeH="0" baseline="0" dirty="0">
                <a:ln>
                  <a:noFill/>
                </a:ln>
                <a:solidFill>
                  <a:schemeClr val="tx1"/>
                </a:solidFill>
                <a:effectLst/>
                <a:latin typeface="Arial" pitchFamily="34" charset="0"/>
              </a:endParaRPr>
            </a:p>
          </p:txBody>
        </p:sp>
        <p:sp>
          <p:nvSpPr>
            <p:cNvPr id="233540" name="Line 68"/>
            <p:cNvSpPr>
              <a:spLocks noChangeShapeType="1"/>
            </p:cNvSpPr>
            <p:nvPr/>
          </p:nvSpPr>
          <p:spPr bwMode="auto">
            <a:xfrm>
              <a:off x="723" y="2039"/>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41" name="Line 69"/>
            <p:cNvSpPr>
              <a:spLocks noChangeShapeType="1"/>
            </p:cNvSpPr>
            <p:nvPr/>
          </p:nvSpPr>
          <p:spPr bwMode="auto">
            <a:xfrm>
              <a:off x="752" y="1988"/>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42" name="Rectangle 70"/>
            <p:cNvSpPr>
              <a:spLocks noChangeArrowheads="1"/>
            </p:cNvSpPr>
            <p:nvPr/>
          </p:nvSpPr>
          <p:spPr bwMode="auto">
            <a:xfrm>
              <a:off x="629" y="1906"/>
              <a:ext cx="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7.8</a:t>
              </a:r>
              <a:endParaRPr kumimoji="0" lang="en-US" sz="1800" b="0" i="0" u="none" strike="noStrike" cap="none" normalizeH="0" baseline="0" dirty="0">
                <a:ln>
                  <a:noFill/>
                </a:ln>
                <a:solidFill>
                  <a:schemeClr val="tx1"/>
                </a:solidFill>
                <a:effectLst/>
                <a:latin typeface="Arial" pitchFamily="34" charset="0"/>
              </a:endParaRPr>
            </a:p>
          </p:txBody>
        </p:sp>
        <p:sp>
          <p:nvSpPr>
            <p:cNvPr id="233543" name="Line 71"/>
            <p:cNvSpPr>
              <a:spLocks noChangeShapeType="1"/>
            </p:cNvSpPr>
            <p:nvPr/>
          </p:nvSpPr>
          <p:spPr bwMode="auto">
            <a:xfrm>
              <a:off x="723" y="1936"/>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44" name="Line 72"/>
            <p:cNvSpPr>
              <a:spLocks noChangeShapeType="1"/>
            </p:cNvSpPr>
            <p:nvPr/>
          </p:nvSpPr>
          <p:spPr bwMode="auto">
            <a:xfrm>
              <a:off x="752" y="1885"/>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45" name="Line 73"/>
            <p:cNvSpPr>
              <a:spLocks noChangeShapeType="1"/>
            </p:cNvSpPr>
            <p:nvPr/>
          </p:nvSpPr>
          <p:spPr bwMode="auto">
            <a:xfrm>
              <a:off x="752" y="1833"/>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46" name="Line 74"/>
            <p:cNvSpPr>
              <a:spLocks noChangeShapeType="1"/>
            </p:cNvSpPr>
            <p:nvPr/>
          </p:nvSpPr>
          <p:spPr bwMode="auto">
            <a:xfrm>
              <a:off x="752" y="1782"/>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47" name="Rectangle 75"/>
            <p:cNvSpPr>
              <a:spLocks noChangeArrowheads="1"/>
            </p:cNvSpPr>
            <p:nvPr/>
          </p:nvSpPr>
          <p:spPr bwMode="auto">
            <a:xfrm>
              <a:off x="2132" y="2366"/>
              <a:ext cx="199"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Asset A</a:t>
              </a:r>
              <a:endParaRPr kumimoji="0" lang="en-US" sz="1800" b="0" i="0" u="none" strike="noStrike" cap="none" normalizeH="0" baseline="0" dirty="0">
                <a:ln>
                  <a:noFill/>
                </a:ln>
                <a:solidFill>
                  <a:schemeClr val="tx1"/>
                </a:solidFill>
                <a:effectLst/>
                <a:latin typeface="Arial" pitchFamily="34" charset="0"/>
              </a:endParaRPr>
            </a:p>
          </p:txBody>
        </p:sp>
        <p:sp>
          <p:nvSpPr>
            <p:cNvPr id="233548" name="Rectangle 76"/>
            <p:cNvSpPr>
              <a:spLocks noChangeArrowheads="1"/>
            </p:cNvSpPr>
            <p:nvPr/>
          </p:nvSpPr>
          <p:spPr bwMode="auto">
            <a:xfrm>
              <a:off x="2525" y="1851"/>
              <a:ext cx="199"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Asset B</a:t>
              </a:r>
              <a:endParaRPr kumimoji="0" lang="en-US" sz="1800" b="0" i="0" u="none" strike="noStrike" cap="none" normalizeH="0" baseline="0" dirty="0">
                <a:ln>
                  <a:noFill/>
                </a:ln>
                <a:solidFill>
                  <a:schemeClr val="tx1"/>
                </a:solidFill>
                <a:effectLst/>
                <a:latin typeface="Arial" pitchFamily="34" charset="0"/>
              </a:endParaRPr>
            </a:p>
          </p:txBody>
        </p:sp>
        <p:sp>
          <p:nvSpPr>
            <p:cNvPr id="233549" name="Rectangle 77"/>
            <p:cNvSpPr>
              <a:spLocks noChangeArrowheads="1"/>
            </p:cNvSpPr>
            <p:nvPr/>
          </p:nvSpPr>
          <p:spPr bwMode="auto">
            <a:xfrm>
              <a:off x="1893" y="2108"/>
              <a:ext cx="100"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800" dirty="0">
                  <a:solidFill>
                    <a:srgbClr val="000000"/>
                  </a:solidFill>
                  <a:latin typeface="Arial" pitchFamily="34" charset="0"/>
                </a:rPr>
                <a:t>Mix</a:t>
              </a:r>
              <a:endParaRPr kumimoji="0" lang="en-US" sz="1800" b="0" i="0" u="none" strike="noStrike" cap="none" normalizeH="0" baseline="0" dirty="0">
                <a:ln>
                  <a:noFill/>
                </a:ln>
                <a:solidFill>
                  <a:schemeClr val="tx1"/>
                </a:solidFill>
                <a:effectLst/>
                <a:latin typeface="Arial" pitchFamily="34" charset="0"/>
              </a:endParaRPr>
            </a:p>
          </p:txBody>
        </p:sp>
      </p:grpSp>
      <p:grpSp>
        <p:nvGrpSpPr>
          <p:cNvPr id="233552" name="Group 80"/>
          <p:cNvGrpSpPr>
            <a:grpSpLocks noChangeAspect="1"/>
          </p:cNvGrpSpPr>
          <p:nvPr/>
        </p:nvGrpSpPr>
        <p:grpSpPr bwMode="auto">
          <a:xfrm>
            <a:off x="990600" y="685800"/>
            <a:ext cx="3581400" cy="1866900"/>
            <a:chOff x="624" y="432"/>
            <a:chExt cx="2256" cy="1176"/>
          </a:xfrm>
        </p:grpSpPr>
        <p:sp>
          <p:nvSpPr>
            <p:cNvPr id="233551" name="AutoShape 79"/>
            <p:cNvSpPr>
              <a:spLocks noChangeAspect="1" noChangeArrowheads="1" noTextEdit="1"/>
            </p:cNvSpPr>
            <p:nvPr/>
          </p:nvSpPr>
          <p:spPr bwMode="auto">
            <a:xfrm>
              <a:off x="624" y="432"/>
              <a:ext cx="2256" cy="11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53" name="Line 81"/>
            <p:cNvSpPr>
              <a:spLocks noChangeShapeType="1"/>
            </p:cNvSpPr>
            <p:nvPr/>
          </p:nvSpPr>
          <p:spPr bwMode="auto">
            <a:xfrm flipV="1">
              <a:off x="781" y="663"/>
              <a:ext cx="1" cy="6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54" name="Line 82"/>
            <p:cNvSpPr>
              <a:spLocks noChangeShapeType="1"/>
            </p:cNvSpPr>
            <p:nvPr/>
          </p:nvSpPr>
          <p:spPr bwMode="auto">
            <a:xfrm>
              <a:off x="781" y="1295"/>
              <a:ext cx="19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55" name="Line 83"/>
            <p:cNvSpPr>
              <a:spLocks noChangeShapeType="1"/>
            </p:cNvSpPr>
            <p:nvPr/>
          </p:nvSpPr>
          <p:spPr bwMode="auto">
            <a:xfrm>
              <a:off x="781" y="1295"/>
              <a:ext cx="19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56" name="Rectangle 84"/>
            <p:cNvSpPr>
              <a:spLocks noChangeArrowheads="1"/>
            </p:cNvSpPr>
            <p:nvPr/>
          </p:nvSpPr>
          <p:spPr bwMode="auto">
            <a:xfrm>
              <a:off x="1430" y="1405"/>
              <a:ext cx="60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Standard Deviation (Risk)</a:t>
              </a:r>
              <a:endParaRPr kumimoji="0" lang="en-US" sz="1800" b="0" i="0" u="none" strike="noStrike" cap="none" normalizeH="0" baseline="0" dirty="0">
                <a:ln>
                  <a:noFill/>
                </a:ln>
                <a:solidFill>
                  <a:schemeClr val="tx1"/>
                </a:solidFill>
                <a:effectLst/>
                <a:latin typeface="Arial" pitchFamily="34" charset="0"/>
              </a:endParaRPr>
            </a:p>
          </p:txBody>
        </p:sp>
        <p:sp>
          <p:nvSpPr>
            <p:cNvPr id="233557" name="Rectangle 85"/>
            <p:cNvSpPr>
              <a:spLocks noChangeArrowheads="1"/>
            </p:cNvSpPr>
            <p:nvPr/>
          </p:nvSpPr>
          <p:spPr bwMode="auto">
            <a:xfrm>
              <a:off x="624" y="577"/>
              <a:ext cx="403"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Expected Return</a:t>
              </a:r>
              <a:endParaRPr kumimoji="0" lang="en-US" sz="1800" b="0" i="0" u="none" strike="noStrike" cap="none" normalizeH="0" baseline="0" dirty="0">
                <a:ln>
                  <a:noFill/>
                </a:ln>
                <a:solidFill>
                  <a:schemeClr val="tx1"/>
                </a:solidFill>
                <a:effectLst/>
                <a:latin typeface="Arial" pitchFamily="34" charset="0"/>
              </a:endParaRPr>
            </a:p>
          </p:txBody>
        </p:sp>
        <p:sp>
          <p:nvSpPr>
            <p:cNvPr id="233558" name="Freeform 86"/>
            <p:cNvSpPr>
              <a:spLocks/>
            </p:cNvSpPr>
            <p:nvPr/>
          </p:nvSpPr>
          <p:spPr bwMode="auto">
            <a:xfrm flipV="1">
              <a:off x="2219" y="664"/>
              <a:ext cx="480" cy="573"/>
            </a:xfrm>
            <a:custGeom>
              <a:avLst/>
              <a:gdLst/>
              <a:ahLst/>
              <a:cxnLst>
                <a:cxn ang="0">
                  <a:pos x="21" y="50"/>
                </a:cxn>
                <a:cxn ang="0">
                  <a:pos x="64" y="148"/>
                </a:cxn>
                <a:cxn ang="0">
                  <a:pos x="107" y="247"/>
                </a:cxn>
                <a:cxn ang="0">
                  <a:pos x="150" y="346"/>
                </a:cxn>
                <a:cxn ang="0">
                  <a:pos x="193" y="444"/>
                </a:cxn>
                <a:cxn ang="0">
                  <a:pos x="236" y="543"/>
                </a:cxn>
                <a:cxn ang="0">
                  <a:pos x="279" y="641"/>
                </a:cxn>
                <a:cxn ang="0">
                  <a:pos x="322" y="740"/>
                </a:cxn>
                <a:cxn ang="0">
                  <a:pos x="365" y="838"/>
                </a:cxn>
                <a:cxn ang="0">
                  <a:pos x="408" y="937"/>
                </a:cxn>
                <a:cxn ang="0">
                  <a:pos x="450" y="1036"/>
                </a:cxn>
                <a:cxn ang="0">
                  <a:pos x="493" y="1134"/>
                </a:cxn>
                <a:cxn ang="0">
                  <a:pos x="536" y="1233"/>
                </a:cxn>
                <a:cxn ang="0">
                  <a:pos x="579" y="1331"/>
                </a:cxn>
                <a:cxn ang="0">
                  <a:pos x="622" y="1430"/>
                </a:cxn>
                <a:cxn ang="0">
                  <a:pos x="665" y="1529"/>
                </a:cxn>
                <a:cxn ang="0">
                  <a:pos x="708" y="1627"/>
                </a:cxn>
                <a:cxn ang="0">
                  <a:pos x="751" y="1726"/>
                </a:cxn>
                <a:cxn ang="0">
                  <a:pos x="794" y="1824"/>
                </a:cxn>
                <a:cxn ang="0">
                  <a:pos x="837" y="1923"/>
                </a:cxn>
                <a:cxn ang="0">
                  <a:pos x="880" y="2022"/>
                </a:cxn>
                <a:cxn ang="0">
                  <a:pos x="923" y="2120"/>
                </a:cxn>
                <a:cxn ang="0">
                  <a:pos x="966" y="2219"/>
                </a:cxn>
                <a:cxn ang="0">
                  <a:pos x="1008" y="2317"/>
                </a:cxn>
                <a:cxn ang="0">
                  <a:pos x="1051" y="2416"/>
                </a:cxn>
                <a:cxn ang="0">
                  <a:pos x="1094" y="2514"/>
                </a:cxn>
                <a:cxn ang="0">
                  <a:pos x="1137" y="2613"/>
                </a:cxn>
                <a:cxn ang="0">
                  <a:pos x="1180" y="2712"/>
                </a:cxn>
                <a:cxn ang="0">
                  <a:pos x="1223" y="2810"/>
                </a:cxn>
                <a:cxn ang="0">
                  <a:pos x="1266" y="2909"/>
                </a:cxn>
                <a:cxn ang="0">
                  <a:pos x="1309" y="3007"/>
                </a:cxn>
                <a:cxn ang="0">
                  <a:pos x="1352" y="3106"/>
                </a:cxn>
                <a:cxn ang="0">
                  <a:pos x="1395" y="3205"/>
                </a:cxn>
                <a:cxn ang="0">
                  <a:pos x="1438" y="3303"/>
                </a:cxn>
                <a:cxn ang="0">
                  <a:pos x="1481" y="3402"/>
                </a:cxn>
                <a:cxn ang="0">
                  <a:pos x="1524" y="3500"/>
                </a:cxn>
                <a:cxn ang="0">
                  <a:pos x="1566" y="3599"/>
                </a:cxn>
                <a:cxn ang="0">
                  <a:pos x="1609" y="3697"/>
                </a:cxn>
                <a:cxn ang="0">
                  <a:pos x="1652" y="3796"/>
                </a:cxn>
                <a:cxn ang="0">
                  <a:pos x="1695" y="3895"/>
                </a:cxn>
                <a:cxn ang="0">
                  <a:pos x="1738" y="3993"/>
                </a:cxn>
                <a:cxn ang="0">
                  <a:pos x="1781" y="4092"/>
                </a:cxn>
                <a:cxn ang="0">
                  <a:pos x="1824" y="4190"/>
                </a:cxn>
                <a:cxn ang="0">
                  <a:pos x="1867" y="4289"/>
                </a:cxn>
                <a:cxn ang="0">
                  <a:pos x="1910" y="4388"/>
                </a:cxn>
                <a:cxn ang="0">
                  <a:pos x="1953" y="4486"/>
                </a:cxn>
                <a:cxn ang="0">
                  <a:pos x="1996" y="4585"/>
                </a:cxn>
                <a:cxn ang="0">
                  <a:pos x="2039" y="4683"/>
                </a:cxn>
                <a:cxn ang="0">
                  <a:pos x="2082" y="4782"/>
                </a:cxn>
                <a:cxn ang="0">
                  <a:pos x="2125" y="4880"/>
                </a:cxn>
              </a:cxnLst>
              <a:rect l="0" t="0" r="r" b="b"/>
              <a:pathLst>
                <a:path w="2125" h="4880">
                  <a:moveTo>
                    <a:pt x="0" y="0"/>
                  </a:moveTo>
                  <a:lnTo>
                    <a:pt x="21" y="50"/>
                  </a:lnTo>
                  <a:lnTo>
                    <a:pt x="43" y="99"/>
                  </a:lnTo>
                  <a:lnTo>
                    <a:pt x="64" y="148"/>
                  </a:lnTo>
                  <a:lnTo>
                    <a:pt x="86" y="198"/>
                  </a:lnTo>
                  <a:lnTo>
                    <a:pt x="107" y="247"/>
                  </a:lnTo>
                  <a:lnTo>
                    <a:pt x="129" y="296"/>
                  </a:lnTo>
                  <a:lnTo>
                    <a:pt x="150" y="346"/>
                  </a:lnTo>
                  <a:lnTo>
                    <a:pt x="171" y="395"/>
                  </a:lnTo>
                  <a:lnTo>
                    <a:pt x="193" y="444"/>
                  </a:lnTo>
                  <a:lnTo>
                    <a:pt x="214" y="493"/>
                  </a:lnTo>
                  <a:lnTo>
                    <a:pt x="236" y="543"/>
                  </a:lnTo>
                  <a:lnTo>
                    <a:pt x="257" y="592"/>
                  </a:lnTo>
                  <a:lnTo>
                    <a:pt x="279" y="641"/>
                  </a:lnTo>
                  <a:lnTo>
                    <a:pt x="300" y="691"/>
                  </a:lnTo>
                  <a:lnTo>
                    <a:pt x="322" y="740"/>
                  </a:lnTo>
                  <a:lnTo>
                    <a:pt x="343" y="789"/>
                  </a:lnTo>
                  <a:lnTo>
                    <a:pt x="365" y="838"/>
                  </a:lnTo>
                  <a:lnTo>
                    <a:pt x="386" y="888"/>
                  </a:lnTo>
                  <a:lnTo>
                    <a:pt x="408" y="937"/>
                  </a:lnTo>
                  <a:lnTo>
                    <a:pt x="429" y="986"/>
                  </a:lnTo>
                  <a:lnTo>
                    <a:pt x="450" y="1036"/>
                  </a:lnTo>
                  <a:lnTo>
                    <a:pt x="472" y="1085"/>
                  </a:lnTo>
                  <a:lnTo>
                    <a:pt x="493" y="1134"/>
                  </a:lnTo>
                  <a:lnTo>
                    <a:pt x="515" y="1184"/>
                  </a:lnTo>
                  <a:lnTo>
                    <a:pt x="536" y="1233"/>
                  </a:lnTo>
                  <a:lnTo>
                    <a:pt x="558" y="1282"/>
                  </a:lnTo>
                  <a:lnTo>
                    <a:pt x="579" y="1331"/>
                  </a:lnTo>
                  <a:lnTo>
                    <a:pt x="601" y="1381"/>
                  </a:lnTo>
                  <a:lnTo>
                    <a:pt x="622" y="1430"/>
                  </a:lnTo>
                  <a:lnTo>
                    <a:pt x="644" y="1479"/>
                  </a:lnTo>
                  <a:lnTo>
                    <a:pt x="665" y="1529"/>
                  </a:lnTo>
                  <a:lnTo>
                    <a:pt x="687" y="1578"/>
                  </a:lnTo>
                  <a:lnTo>
                    <a:pt x="708" y="1627"/>
                  </a:lnTo>
                  <a:lnTo>
                    <a:pt x="729" y="1676"/>
                  </a:lnTo>
                  <a:lnTo>
                    <a:pt x="751" y="1726"/>
                  </a:lnTo>
                  <a:lnTo>
                    <a:pt x="772" y="1775"/>
                  </a:lnTo>
                  <a:lnTo>
                    <a:pt x="794" y="1824"/>
                  </a:lnTo>
                  <a:lnTo>
                    <a:pt x="815" y="1874"/>
                  </a:lnTo>
                  <a:lnTo>
                    <a:pt x="837" y="1923"/>
                  </a:lnTo>
                  <a:lnTo>
                    <a:pt x="858" y="1972"/>
                  </a:lnTo>
                  <a:lnTo>
                    <a:pt x="880" y="2022"/>
                  </a:lnTo>
                  <a:lnTo>
                    <a:pt x="901" y="2071"/>
                  </a:lnTo>
                  <a:lnTo>
                    <a:pt x="923" y="2120"/>
                  </a:lnTo>
                  <a:lnTo>
                    <a:pt x="944" y="2169"/>
                  </a:lnTo>
                  <a:lnTo>
                    <a:pt x="966" y="2219"/>
                  </a:lnTo>
                  <a:lnTo>
                    <a:pt x="987" y="2268"/>
                  </a:lnTo>
                  <a:lnTo>
                    <a:pt x="1008" y="2317"/>
                  </a:lnTo>
                  <a:lnTo>
                    <a:pt x="1030" y="2367"/>
                  </a:lnTo>
                  <a:lnTo>
                    <a:pt x="1051" y="2416"/>
                  </a:lnTo>
                  <a:lnTo>
                    <a:pt x="1073" y="2465"/>
                  </a:lnTo>
                  <a:lnTo>
                    <a:pt x="1094" y="2514"/>
                  </a:lnTo>
                  <a:lnTo>
                    <a:pt x="1116" y="2564"/>
                  </a:lnTo>
                  <a:lnTo>
                    <a:pt x="1137" y="2613"/>
                  </a:lnTo>
                  <a:lnTo>
                    <a:pt x="1159" y="2662"/>
                  </a:lnTo>
                  <a:lnTo>
                    <a:pt x="1180" y="2712"/>
                  </a:lnTo>
                  <a:lnTo>
                    <a:pt x="1202" y="2761"/>
                  </a:lnTo>
                  <a:lnTo>
                    <a:pt x="1223" y="2810"/>
                  </a:lnTo>
                  <a:lnTo>
                    <a:pt x="1245" y="2859"/>
                  </a:lnTo>
                  <a:lnTo>
                    <a:pt x="1266" y="2909"/>
                  </a:lnTo>
                  <a:lnTo>
                    <a:pt x="1287" y="2958"/>
                  </a:lnTo>
                  <a:lnTo>
                    <a:pt x="1309" y="3007"/>
                  </a:lnTo>
                  <a:lnTo>
                    <a:pt x="1330" y="3057"/>
                  </a:lnTo>
                  <a:lnTo>
                    <a:pt x="1352" y="3106"/>
                  </a:lnTo>
                  <a:lnTo>
                    <a:pt x="1373" y="3155"/>
                  </a:lnTo>
                  <a:lnTo>
                    <a:pt x="1395" y="3205"/>
                  </a:lnTo>
                  <a:lnTo>
                    <a:pt x="1416" y="3254"/>
                  </a:lnTo>
                  <a:lnTo>
                    <a:pt x="1438" y="3303"/>
                  </a:lnTo>
                  <a:lnTo>
                    <a:pt x="1459" y="3352"/>
                  </a:lnTo>
                  <a:lnTo>
                    <a:pt x="1481" y="3402"/>
                  </a:lnTo>
                  <a:lnTo>
                    <a:pt x="1502" y="3451"/>
                  </a:lnTo>
                  <a:lnTo>
                    <a:pt x="1524" y="3500"/>
                  </a:lnTo>
                  <a:lnTo>
                    <a:pt x="1545" y="3550"/>
                  </a:lnTo>
                  <a:lnTo>
                    <a:pt x="1566" y="3599"/>
                  </a:lnTo>
                  <a:lnTo>
                    <a:pt x="1588" y="3648"/>
                  </a:lnTo>
                  <a:lnTo>
                    <a:pt x="1609" y="3697"/>
                  </a:lnTo>
                  <a:lnTo>
                    <a:pt x="1631" y="3747"/>
                  </a:lnTo>
                  <a:lnTo>
                    <a:pt x="1652" y="3796"/>
                  </a:lnTo>
                  <a:lnTo>
                    <a:pt x="1674" y="3845"/>
                  </a:lnTo>
                  <a:lnTo>
                    <a:pt x="1695" y="3895"/>
                  </a:lnTo>
                  <a:lnTo>
                    <a:pt x="1717" y="3944"/>
                  </a:lnTo>
                  <a:lnTo>
                    <a:pt x="1738" y="3993"/>
                  </a:lnTo>
                  <a:lnTo>
                    <a:pt x="1760" y="4043"/>
                  </a:lnTo>
                  <a:lnTo>
                    <a:pt x="1781" y="4092"/>
                  </a:lnTo>
                  <a:lnTo>
                    <a:pt x="1803" y="4141"/>
                  </a:lnTo>
                  <a:lnTo>
                    <a:pt x="1824" y="4190"/>
                  </a:lnTo>
                  <a:lnTo>
                    <a:pt x="1845" y="4240"/>
                  </a:lnTo>
                  <a:lnTo>
                    <a:pt x="1867" y="4289"/>
                  </a:lnTo>
                  <a:lnTo>
                    <a:pt x="1888" y="4338"/>
                  </a:lnTo>
                  <a:lnTo>
                    <a:pt x="1910" y="4388"/>
                  </a:lnTo>
                  <a:lnTo>
                    <a:pt x="1931" y="4437"/>
                  </a:lnTo>
                  <a:lnTo>
                    <a:pt x="1953" y="4486"/>
                  </a:lnTo>
                  <a:lnTo>
                    <a:pt x="1974" y="4535"/>
                  </a:lnTo>
                  <a:lnTo>
                    <a:pt x="1996" y="4585"/>
                  </a:lnTo>
                  <a:lnTo>
                    <a:pt x="2017" y="4634"/>
                  </a:lnTo>
                  <a:lnTo>
                    <a:pt x="2039" y="4683"/>
                  </a:lnTo>
                  <a:lnTo>
                    <a:pt x="2060" y="4733"/>
                  </a:lnTo>
                  <a:lnTo>
                    <a:pt x="2082" y="4782"/>
                  </a:lnTo>
                  <a:lnTo>
                    <a:pt x="2103" y="4831"/>
                  </a:lnTo>
                  <a:lnTo>
                    <a:pt x="2125" y="4880"/>
                  </a:lnTo>
                </a:path>
              </a:pathLst>
            </a:custGeom>
            <a:noFill/>
            <a:ln w="1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59" name="Rectangle 87"/>
            <p:cNvSpPr>
              <a:spLocks noChangeArrowheads="1"/>
            </p:cNvSpPr>
            <p:nvPr/>
          </p:nvSpPr>
          <p:spPr bwMode="auto">
            <a:xfrm>
              <a:off x="2194" y="1218"/>
              <a:ext cx="50" cy="39"/>
            </a:xfrm>
            <a:prstGeom prst="rect">
              <a:avLst/>
            </a:prstGeom>
            <a:solidFill>
              <a:srgbClr val="008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60" name="Rectangle 88"/>
            <p:cNvSpPr>
              <a:spLocks noChangeArrowheads="1"/>
            </p:cNvSpPr>
            <p:nvPr/>
          </p:nvSpPr>
          <p:spPr bwMode="auto">
            <a:xfrm>
              <a:off x="2674" y="644"/>
              <a:ext cx="49" cy="39"/>
            </a:xfrm>
            <a:prstGeom prst="rect">
              <a:avLst/>
            </a:prstGeom>
            <a:solidFill>
              <a:srgbClr val="008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61" name="Rectangle 89"/>
            <p:cNvSpPr>
              <a:spLocks noChangeArrowheads="1"/>
            </p:cNvSpPr>
            <p:nvPr/>
          </p:nvSpPr>
          <p:spPr bwMode="auto">
            <a:xfrm>
              <a:off x="2434" y="931"/>
              <a:ext cx="50" cy="39"/>
            </a:xfrm>
            <a:prstGeom prst="rect">
              <a:avLst/>
            </a:prstGeom>
            <a:solidFill>
              <a:srgbClr val="00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62" name="Line 90"/>
            <p:cNvSpPr>
              <a:spLocks noChangeShapeType="1"/>
            </p:cNvSpPr>
            <p:nvPr/>
          </p:nvSpPr>
          <p:spPr bwMode="auto">
            <a:xfrm>
              <a:off x="781"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63" name="Rectangle 91"/>
            <p:cNvSpPr>
              <a:spLocks noChangeArrowheads="1"/>
            </p:cNvSpPr>
            <p:nvPr/>
          </p:nvSpPr>
          <p:spPr bwMode="auto">
            <a:xfrm>
              <a:off x="734" y="1348"/>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0.0</a:t>
              </a:r>
              <a:endParaRPr kumimoji="0" lang="en-US" sz="1800" b="0" i="0" u="none" strike="noStrike" cap="none" normalizeH="0" baseline="0" dirty="0">
                <a:ln>
                  <a:noFill/>
                </a:ln>
                <a:solidFill>
                  <a:schemeClr val="tx1"/>
                </a:solidFill>
                <a:effectLst/>
                <a:latin typeface="Arial" pitchFamily="34" charset="0"/>
              </a:endParaRPr>
            </a:p>
          </p:txBody>
        </p:sp>
        <p:sp>
          <p:nvSpPr>
            <p:cNvPr id="233564" name="Line 92"/>
            <p:cNvSpPr>
              <a:spLocks noChangeShapeType="1"/>
            </p:cNvSpPr>
            <p:nvPr/>
          </p:nvSpPr>
          <p:spPr bwMode="auto">
            <a:xfrm>
              <a:off x="2699"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65" name="Rectangle 93"/>
            <p:cNvSpPr>
              <a:spLocks noChangeArrowheads="1"/>
            </p:cNvSpPr>
            <p:nvPr/>
          </p:nvSpPr>
          <p:spPr bwMode="auto">
            <a:xfrm>
              <a:off x="2638" y="1348"/>
              <a:ext cx="122"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12.0</a:t>
              </a:r>
              <a:endParaRPr kumimoji="0" lang="en-US" sz="1800" b="0" i="0" u="none" strike="noStrike" cap="none" normalizeH="0" baseline="0" dirty="0">
                <a:ln>
                  <a:noFill/>
                </a:ln>
                <a:solidFill>
                  <a:schemeClr val="tx1"/>
                </a:solidFill>
                <a:effectLst/>
                <a:latin typeface="Arial" pitchFamily="34" charset="0"/>
              </a:endParaRPr>
            </a:p>
          </p:txBody>
        </p:sp>
        <p:sp>
          <p:nvSpPr>
            <p:cNvPr id="233566" name="Line 94"/>
            <p:cNvSpPr>
              <a:spLocks noChangeShapeType="1"/>
            </p:cNvSpPr>
            <p:nvPr/>
          </p:nvSpPr>
          <p:spPr bwMode="auto">
            <a:xfrm flipV="1">
              <a:off x="781"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67" name="Line 95"/>
            <p:cNvSpPr>
              <a:spLocks noChangeShapeType="1"/>
            </p:cNvSpPr>
            <p:nvPr/>
          </p:nvSpPr>
          <p:spPr bwMode="auto">
            <a:xfrm flipV="1">
              <a:off x="861"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68" name="Rectangle 96"/>
            <p:cNvSpPr>
              <a:spLocks noChangeArrowheads="1"/>
            </p:cNvSpPr>
            <p:nvPr/>
          </p:nvSpPr>
          <p:spPr bwMode="auto">
            <a:xfrm>
              <a:off x="894" y="1348"/>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1.0</a:t>
              </a:r>
              <a:endParaRPr kumimoji="0" lang="en-US" sz="1800" b="0" i="0" u="none" strike="noStrike" cap="none" normalizeH="0" baseline="0" dirty="0">
                <a:ln>
                  <a:noFill/>
                </a:ln>
                <a:solidFill>
                  <a:schemeClr val="tx1"/>
                </a:solidFill>
                <a:effectLst/>
                <a:latin typeface="Arial" pitchFamily="34" charset="0"/>
              </a:endParaRPr>
            </a:p>
          </p:txBody>
        </p:sp>
        <p:sp>
          <p:nvSpPr>
            <p:cNvPr id="233569" name="Line 97"/>
            <p:cNvSpPr>
              <a:spLocks noChangeShapeType="1"/>
            </p:cNvSpPr>
            <p:nvPr/>
          </p:nvSpPr>
          <p:spPr bwMode="auto">
            <a:xfrm flipV="1">
              <a:off x="941"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70" name="Line 98"/>
            <p:cNvSpPr>
              <a:spLocks noChangeShapeType="1"/>
            </p:cNvSpPr>
            <p:nvPr/>
          </p:nvSpPr>
          <p:spPr bwMode="auto">
            <a:xfrm flipV="1">
              <a:off x="1021"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71" name="Rectangle 99"/>
            <p:cNvSpPr>
              <a:spLocks noChangeArrowheads="1"/>
            </p:cNvSpPr>
            <p:nvPr/>
          </p:nvSpPr>
          <p:spPr bwMode="auto">
            <a:xfrm>
              <a:off x="1054" y="1348"/>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2.0</a:t>
              </a:r>
              <a:endParaRPr kumimoji="0" lang="en-US" sz="1800" b="0" i="0" u="none" strike="noStrike" cap="none" normalizeH="0" baseline="0" dirty="0">
                <a:ln>
                  <a:noFill/>
                </a:ln>
                <a:solidFill>
                  <a:schemeClr val="tx1"/>
                </a:solidFill>
                <a:effectLst/>
                <a:latin typeface="Arial" pitchFamily="34" charset="0"/>
              </a:endParaRPr>
            </a:p>
          </p:txBody>
        </p:sp>
        <p:sp>
          <p:nvSpPr>
            <p:cNvPr id="233572" name="Line 100"/>
            <p:cNvSpPr>
              <a:spLocks noChangeShapeType="1"/>
            </p:cNvSpPr>
            <p:nvPr/>
          </p:nvSpPr>
          <p:spPr bwMode="auto">
            <a:xfrm flipV="1">
              <a:off x="1101"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73" name="Line 101"/>
            <p:cNvSpPr>
              <a:spLocks noChangeShapeType="1"/>
            </p:cNvSpPr>
            <p:nvPr/>
          </p:nvSpPr>
          <p:spPr bwMode="auto">
            <a:xfrm flipV="1">
              <a:off x="1181"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74" name="Rectangle 102"/>
            <p:cNvSpPr>
              <a:spLocks noChangeArrowheads="1"/>
            </p:cNvSpPr>
            <p:nvPr/>
          </p:nvSpPr>
          <p:spPr bwMode="auto">
            <a:xfrm>
              <a:off x="1213" y="1348"/>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3.0</a:t>
              </a:r>
              <a:endParaRPr kumimoji="0" lang="en-US" sz="1800" b="0" i="0" u="none" strike="noStrike" cap="none" normalizeH="0" baseline="0" dirty="0">
                <a:ln>
                  <a:noFill/>
                </a:ln>
                <a:solidFill>
                  <a:schemeClr val="tx1"/>
                </a:solidFill>
                <a:effectLst/>
                <a:latin typeface="Arial" pitchFamily="34" charset="0"/>
              </a:endParaRPr>
            </a:p>
          </p:txBody>
        </p:sp>
        <p:sp>
          <p:nvSpPr>
            <p:cNvPr id="233575" name="Line 103"/>
            <p:cNvSpPr>
              <a:spLocks noChangeShapeType="1"/>
            </p:cNvSpPr>
            <p:nvPr/>
          </p:nvSpPr>
          <p:spPr bwMode="auto">
            <a:xfrm flipV="1">
              <a:off x="1260"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76" name="Line 104"/>
            <p:cNvSpPr>
              <a:spLocks noChangeShapeType="1"/>
            </p:cNvSpPr>
            <p:nvPr/>
          </p:nvSpPr>
          <p:spPr bwMode="auto">
            <a:xfrm flipV="1">
              <a:off x="1340"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77" name="Rectangle 105"/>
            <p:cNvSpPr>
              <a:spLocks noChangeArrowheads="1"/>
            </p:cNvSpPr>
            <p:nvPr/>
          </p:nvSpPr>
          <p:spPr bwMode="auto">
            <a:xfrm>
              <a:off x="1373" y="1348"/>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4.0</a:t>
              </a:r>
              <a:endParaRPr kumimoji="0" lang="en-US" sz="1800" b="0" i="0" u="none" strike="noStrike" cap="none" normalizeH="0" baseline="0" dirty="0">
                <a:ln>
                  <a:noFill/>
                </a:ln>
                <a:solidFill>
                  <a:schemeClr val="tx1"/>
                </a:solidFill>
                <a:effectLst/>
                <a:latin typeface="Arial" pitchFamily="34" charset="0"/>
              </a:endParaRPr>
            </a:p>
          </p:txBody>
        </p:sp>
        <p:sp>
          <p:nvSpPr>
            <p:cNvPr id="233578" name="Line 106"/>
            <p:cNvSpPr>
              <a:spLocks noChangeShapeType="1"/>
            </p:cNvSpPr>
            <p:nvPr/>
          </p:nvSpPr>
          <p:spPr bwMode="auto">
            <a:xfrm flipV="1">
              <a:off x="1420"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79" name="Line 107"/>
            <p:cNvSpPr>
              <a:spLocks noChangeShapeType="1"/>
            </p:cNvSpPr>
            <p:nvPr/>
          </p:nvSpPr>
          <p:spPr bwMode="auto">
            <a:xfrm flipV="1">
              <a:off x="1500"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80" name="Rectangle 108"/>
            <p:cNvSpPr>
              <a:spLocks noChangeArrowheads="1"/>
            </p:cNvSpPr>
            <p:nvPr/>
          </p:nvSpPr>
          <p:spPr bwMode="auto">
            <a:xfrm>
              <a:off x="1533" y="1348"/>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5.0</a:t>
              </a:r>
              <a:endParaRPr kumimoji="0" lang="en-US" sz="1800" b="0" i="0" u="none" strike="noStrike" cap="none" normalizeH="0" baseline="0" dirty="0">
                <a:ln>
                  <a:noFill/>
                </a:ln>
                <a:solidFill>
                  <a:schemeClr val="tx1"/>
                </a:solidFill>
                <a:effectLst/>
                <a:latin typeface="Arial" pitchFamily="34" charset="0"/>
              </a:endParaRPr>
            </a:p>
          </p:txBody>
        </p:sp>
        <p:sp>
          <p:nvSpPr>
            <p:cNvPr id="233581" name="Line 109"/>
            <p:cNvSpPr>
              <a:spLocks noChangeShapeType="1"/>
            </p:cNvSpPr>
            <p:nvPr/>
          </p:nvSpPr>
          <p:spPr bwMode="auto">
            <a:xfrm flipV="1">
              <a:off x="1580"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82" name="Line 110"/>
            <p:cNvSpPr>
              <a:spLocks noChangeShapeType="1"/>
            </p:cNvSpPr>
            <p:nvPr/>
          </p:nvSpPr>
          <p:spPr bwMode="auto">
            <a:xfrm flipV="1">
              <a:off x="1660"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83" name="Rectangle 111"/>
            <p:cNvSpPr>
              <a:spLocks noChangeArrowheads="1"/>
            </p:cNvSpPr>
            <p:nvPr/>
          </p:nvSpPr>
          <p:spPr bwMode="auto">
            <a:xfrm>
              <a:off x="1693" y="1348"/>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6.0</a:t>
              </a:r>
              <a:endParaRPr kumimoji="0" lang="en-US" sz="1800" b="0" i="0" u="none" strike="noStrike" cap="none" normalizeH="0" baseline="0" dirty="0">
                <a:ln>
                  <a:noFill/>
                </a:ln>
                <a:solidFill>
                  <a:schemeClr val="tx1"/>
                </a:solidFill>
                <a:effectLst/>
                <a:latin typeface="Arial" pitchFamily="34" charset="0"/>
              </a:endParaRPr>
            </a:p>
          </p:txBody>
        </p:sp>
        <p:sp>
          <p:nvSpPr>
            <p:cNvPr id="233584" name="Line 112"/>
            <p:cNvSpPr>
              <a:spLocks noChangeShapeType="1"/>
            </p:cNvSpPr>
            <p:nvPr/>
          </p:nvSpPr>
          <p:spPr bwMode="auto">
            <a:xfrm flipV="1">
              <a:off x="1740"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85" name="Line 113"/>
            <p:cNvSpPr>
              <a:spLocks noChangeShapeType="1"/>
            </p:cNvSpPr>
            <p:nvPr/>
          </p:nvSpPr>
          <p:spPr bwMode="auto">
            <a:xfrm flipV="1">
              <a:off x="1820"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86" name="Rectangle 114"/>
            <p:cNvSpPr>
              <a:spLocks noChangeArrowheads="1"/>
            </p:cNvSpPr>
            <p:nvPr/>
          </p:nvSpPr>
          <p:spPr bwMode="auto">
            <a:xfrm>
              <a:off x="1853" y="1348"/>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7.0</a:t>
              </a:r>
              <a:endParaRPr kumimoji="0" lang="en-US" sz="1800" b="0" i="0" u="none" strike="noStrike" cap="none" normalizeH="0" baseline="0" dirty="0">
                <a:ln>
                  <a:noFill/>
                </a:ln>
                <a:solidFill>
                  <a:schemeClr val="tx1"/>
                </a:solidFill>
                <a:effectLst/>
                <a:latin typeface="Arial" pitchFamily="34" charset="0"/>
              </a:endParaRPr>
            </a:p>
          </p:txBody>
        </p:sp>
        <p:sp>
          <p:nvSpPr>
            <p:cNvPr id="233587" name="Line 115"/>
            <p:cNvSpPr>
              <a:spLocks noChangeShapeType="1"/>
            </p:cNvSpPr>
            <p:nvPr/>
          </p:nvSpPr>
          <p:spPr bwMode="auto">
            <a:xfrm flipV="1">
              <a:off x="1900"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88" name="Line 116"/>
            <p:cNvSpPr>
              <a:spLocks noChangeShapeType="1"/>
            </p:cNvSpPr>
            <p:nvPr/>
          </p:nvSpPr>
          <p:spPr bwMode="auto">
            <a:xfrm flipV="1">
              <a:off x="1979"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89" name="Rectangle 117"/>
            <p:cNvSpPr>
              <a:spLocks noChangeArrowheads="1"/>
            </p:cNvSpPr>
            <p:nvPr/>
          </p:nvSpPr>
          <p:spPr bwMode="auto">
            <a:xfrm>
              <a:off x="2012" y="1348"/>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8.0</a:t>
              </a:r>
              <a:endParaRPr kumimoji="0" lang="en-US" sz="1800" b="0" i="0" u="none" strike="noStrike" cap="none" normalizeH="0" baseline="0" dirty="0">
                <a:ln>
                  <a:noFill/>
                </a:ln>
                <a:solidFill>
                  <a:schemeClr val="tx1"/>
                </a:solidFill>
                <a:effectLst/>
                <a:latin typeface="Arial" pitchFamily="34" charset="0"/>
              </a:endParaRPr>
            </a:p>
          </p:txBody>
        </p:sp>
        <p:sp>
          <p:nvSpPr>
            <p:cNvPr id="233590" name="Line 118"/>
            <p:cNvSpPr>
              <a:spLocks noChangeShapeType="1"/>
            </p:cNvSpPr>
            <p:nvPr/>
          </p:nvSpPr>
          <p:spPr bwMode="auto">
            <a:xfrm flipV="1">
              <a:off x="2059"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91" name="Line 119"/>
            <p:cNvSpPr>
              <a:spLocks noChangeShapeType="1"/>
            </p:cNvSpPr>
            <p:nvPr/>
          </p:nvSpPr>
          <p:spPr bwMode="auto">
            <a:xfrm flipV="1">
              <a:off x="2139"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92" name="Rectangle 120"/>
            <p:cNvSpPr>
              <a:spLocks noChangeArrowheads="1"/>
            </p:cNvSpPr>
            <p:nvPr/>
          </p:nvSpPr>
          <p:spPr bwMode="auto">
            <a:xfrm>
              <a:off x="2172" y="1348"/>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9.0</a:t>
              </a:r>
              <a:endParaRPr kumimoji="0" lang="en-US" sz="1800" b="0" i="0" u="none" strike="noStrike" cap="none" normalizeH="0" baseline="0" dirty="0">
                <a:ln>
                  <a:noFill/>
                </a:ln>
                <a:solidFill>
                  <a:schemeClr val="tx1"/>
                </a:solidFill>
                <a:effectLst/>
                <a:latin typeface="Arial" pitchFamily="34" charset="0"/>
              </a:endParaRPr>
            </a:p>
          </p:txBody>
        </p:sp>
        <p:sp>
          <p:nvSpPr>
            <p:cNvPr id="233593" name="Line 121"/>
            <p:cNvSpPr>
              <a:spLocks noChangeShapeType="1"/>
            </p:cNvSpPr>
            <p:nvPr/>
          </p:nvSpPr>
          <p:spPr bwMode="auto">
            <a:xfrm flipV="1">
              <a:off x="2219"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94" name="Line 122"/>
            <p:cNvSpPr>
              <a:spLocks noChangeShapeType="1"/>
            </p:cNvSpPr>
            <p:nvPr/>
          </p:nvSpPr>
          <p:spPr bwMode="auto">
            <a:xfrm flipV="1">
              <a:off x="2299"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95" name="Rectangle 123"/>
            <p:cNvSpPr>
              <a:spLocks noChangeArrowheads="1"/>
            </p:cNvSpPr>
            <p:nvPr/>
          </p:nvSpPr>
          <p:spPr bwMode="auto">
            <a:xfrm>
              <a:off x="2318" y="1348"/>
              <a:ext cx="122"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10.0</a:t>
              </a:r>
              <a:endParaRPr kumimoji="0" lang="en-US" sz="1800" b="0" i="0" u="none" strike="noStrike" cap="none" normalizeH="0" baseline="0" dirty="0">
                <a:ln>
                  <a:noFill/>
                </a:ln>
                <a:solidFill>
                  <a:schemeClr val="tx1"/>
                </a:solidFill>
                <a:effectLst/>
                <a:latin typeface="Arial" pitchFamily="34" charset="0"/>
              </a:endParaRPr>
            </a:p>
          </p:txBody>
        </p:sp>
        <p:sp>
          <p:nvSpPr>
            <p:cNvPr id="233596" name="Line 124"/>
            <p:cNvSpPr>
              <a:spLocks noChangeShapeType="1"/>
            </p:cNvSpPr>
            <p:nvPr/>
          </p:nvSpPr>
          <p:spPr bwMode="auto">
            <a:xfrm flipV="1">
              <a:off x="2379"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97" name="Line 125"/>
            <p:cNvSpPr>
              <a:spLocks noChangeShapeType="1"/>
            </p:cNvSpPr>
            <p:nvPr/>
          </p:nvSpPr>
          <p:spPr bwMode="auto">
            <a:xfrm flipV="1">
              <a:off x="2459"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598" name="Rectangle 126"/>
            <p:cNvSpPr>
              <a:spLocks noChangeArrowheads="1"/>
            </p:cNvSpPr>
            <p:nvPr/>
          </p:nvSpPr>
          <p:spPr bwMode="auto">
            <a:xfrm>
              <a:off x="2478" y="1348"/>
              <a:ext cx="122"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11.0</a:t>
              </a:r>
              <a:endParaRPr kumimoji="0" lang="en-US" sz="1800" b="0" i="0" u="none" strike="noStrike" cap="none" normalizeH="0" baseline="0" dirty="0">
                <a:ln>
                  <a:noFill/>
                </a:ln>
                <a:solidFill>
                  <a:schemeClr val="tx1"/>
                </a:solidFill>
                <a:effectLst/>
                <a:latin typeface="Arial" pitchFamily="34" charset="0"/>
              </a:endParaRPr>
            </a:p>
          </p:txBody>
        </p:sp>
        <p:sp>
          <p:nvSpPr>
            <p:cNvPr id="233599" name="Line 127"/>
            <p:cNvSpPr>
              <a:spLocks noChangeShapeType="1"/>
            </p:cNvSpPr>
            <p:nvPr/>
          </p:nvSpPr>
          <p:spPr bwMode="auto">
            <a:xfrm flipV="1">
              <a:off x="2539" y="1295"/>
              <a:ext cx="1" cy="5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00" name="Line 128"/>
            <p:cNvSpPr>
              <a:spLocks noChangeShapeType="1"/>
            </p:cNvSpPr>
            <p:nvPr/>
          </p:nvSpPr>
          <p:spPr bwMode="auto">
            <a:xfrm flipV="1">
              <a:off x="2619" y="1295"/>
              <a:ext cx="1" cy="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01" name="Rectangle 129"/>
            <p:cNvSpPr>
              <a:spLocks noChangeArrowheads="1"/>
            </p:cNvSpPr>
            <p:nvPr/>
          </p:nvSpPr>
          <p:spPr bwMode="auto">
            <a:xfrm>
              <a:off x="629" y="1266"/>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6.9</a:t>
              </a:r>
              <a:endParaRPr kumimoji="0" lang="en-US" sz="1800" b="0" i="0" u="none" strike="noStrike" cap="none" normalizeH="0" baseline="0" dirty="0">
                <a:ln>
                  <a:noFill/>
                </a:ln>
                <a:solidFill>
                  <a:schemeClr val="tx1"/>
                </a:solidFill>
                <a:effectLst/>
                <a:latin typeface="Arial" pitchFamily="34" charset="0"/>
              </a:endParaRPr>
            </a:p>
          </p:txBody>
        </p:sp>
        <p:sp>
          <p:nvSpPr>
            <p:cNvPr id="233602" name="Line 130"/>
            <p:cNvSpPr>
              <a:spLocks noChangeShapeType="1"/>
            </p:cNvSpPr>
            <p:nvPr/>
          </p:nvSpPr>
          <p:spPr bwMode="auto">
            <a:xfrm>
              <a:off x="723" y="1295"/>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03" name="Rectangle 131"/>
            <p:cNvSpPr>
              <a:spLocks noChangeArrowheads="1"/>
            </p:cNvSpPr>
            <p:nvPr/>
          </p:nvSpPr>
          <p:spPr bwMode="auto">
            <a:xfrm>
              <a:off x="629" y="635"/>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8.0</a:t>
              </a:r>
              <a:endParaRPr kumimoji="0" lang="en-US" sz="1800" b="0" i="0" u="none" strike="noStrike" cap="none" normalizeH="0" baseline="0" dirty="0">
                <a:ln>
                  <a:noFill/>
                </a:ln>
                <a:solidFill>
                  <a:schemeClr val="tx1"/>
                </a:solidFill>
                <a:effectLst/>
                <a:latin typeface="Arial" pitchFamily="34" charset="0"/>
              </a:endParaRPr>
            </a:p>
          </p:txBody>
        </p:sp>
        <p:sp>
          <p:nvSpPr>
            <p:cNvPr id="233604" name="Line 132"/>
            <p:cNvSpPr>
              <a:spLocks noChangeShapeType="1"/>
            </p:cNvSpPr>
            <p:nvPr/>
          </p:nvSpPr>
          <p:spPr bwMode="auto">
            <a:xfrm>
              <a:off x="723" y="663"/>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05" name="Line 133"/>
            <p:cNvSpPr>
              <a:spLocks noChangeShapeType="1"/>
            </p:cNvSpPr>
            <p:nvPr/>
          </p:nvSpPr>
          <p:spPr bwMode="auto">
            <a:xfrm>
              <a:off x="752" y="1237"/>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06" name="Rectangle 134"/>
            <p:cNvSpPr>
              <a:spLocks noChangeArrowheads="1"/>
            </p:cNvSpPr>
            <p:nvPr/>
          </p:nvSpPr>
          <p:spPr bwMode="auto">
            <a:xfrm>
              <a:off x="629" y="1151"/>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7.1</a:t>
              </a:r>
              <a:endParaRPr kumimoji="0" lang="en-US" sz="1800" b="0" i="0" u="none" strike="noStrike" cap="none" normalizeH="0" baseline="0" dirty="0">
                <a:ln>
                  <a:noFill/>
                </a:ln>
                <a:solidFill>
                  <a:schemeClr val="tx1"/>
                </a:solidFill>
                <a:effectLst/>
                <a:latin typeface="Arial" pitchFamily="34" charset="0"/>
              </a:endParaRPr>
            </a:p>
          </p:txBody>
        </p:sp>
        <p:sp>
          <p:nvSpPr>
            <p:cNvPr id="233607" name="Line 135"/>
            <p:cNvSpPr>
              <a:spLocks noChangeShapeType="1"/>
            </p:cNvSpPr>
            <p:nvPr/>
          </p:nvSpPr>
          <p:spPr bwMode="auto">
            <a:xfrm>
              <a:off x="723" y="1180"/>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08" name="Line 136"/>
            <p:cNvSpPr>
              <a:spLocks noChangeShapeType="1"/>
            </p:cNvSpPr>
            <p:nvPr/>
          </p:nvSpPr>
          <p:spPr bwMode="auto">
            <a:xfrm>
              <a:off x="752" y="1123"/>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09" name="Rectangle 137"/>
            <p:cNvSpPr>
              <a:spLocks noChangeArrowheads="1"/>
            </p:cNvSpPr>
            <p:nvPr/>
          </p:nvSpPr>
          <p:spPr bwMode="auto">
            <a:xfrm>
              <a:off x="629" y="1036"/>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7.3</a:t>
              </a:r>
              <a:endParaRPr kumimoji="0" lang="en-US" sz="1800" b="0" i="0" u="none" strike="noStrike" cap="none" normalizeH="0" baseline="0" dirty="0">
                <a:ln>
                  <a:noFill/>
                </a:ln>
                <a:solidFill>
                  <a:schemeClr val="tx1"/>
                </a:solidFill>
                <a:effectLst/>
                <a:latin typeface="Arial" pitchFamily="34" charset="0"/>
              </a:endParaRPr>
            </a:p>
          </p:txBody>
        </p:sp>
        <p:sp>
          <p:nvSpPr>
            <p:cNvPr id="233610" name="Line 138"/>
            <p:cNvSpPr>
              <a:spLocks noChangeShapeType="1"/>
            </p:cNvSpPr>
            <p:nvPr/>
          </p:nvSpPr>
          <p:spPr bwMode="auto">
            <a:xfrm>
              <a:off x="723" y="1065"/>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11" name="Line 139"/>
            <p:cNvSpPr>
              <a:spLocks noChangeShapeType="1"/>
            </p:cNvSpPr>
            <p:nvPr/>
          </p:nvSpPr>
          <p:spPr bwMode="auto">
            <a:xfrm>
              <a:off x="752" y="1008"/>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12" name="Rectangle 140"/>
            <p:cNvSpPr>
              <a:spLocks noChangeArrowheads="1"/>
            </p:cNvSpPr>
            <p:nvPr/>
          </p:nvSpPr>
          <p:spPr bwMode="auto">
            <a:xfrm>
              <a:off x="629" y="922"/>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7.5</a:t>
              </a:r>
              <a:endParaRPr kumimoji="0" lang="en-US" sz="1800" b="0" i="0" u="none" strike="noStrike" cap="none" normalizeH="0" baseline="0" dirty="0">
                <a:ln>
                  <a:noFill/>
                </a:ln>
                <a:solidFill>
                  <a:schemeClr val="tx1"/>
                </a:solidFill>
                <a:effectLst/>
                <a:latin typeface="Arial" pitchFamily="34" charset="0"/>
              </a:endParaRPr>
            </a:p>
          </p:txBody>
        </p:sp>
        <p:sp>
          <p:nvSpPr>
            <p:cNvPr id="233613" name="Line 141"/>
            <p:cNvSpPr>
              <a:spLocks noChangeShapeType="1"/>
            </p:cNvSpPr>
            <p:nvPr/>
          </p:nvSpPr>
          <p:spPr bwMode="auto">
            <a:xfrm>
              <a:off x="723" y="950"/>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14" name="Line 142"/>
            <p:cNvSpPr>
              <a:spLocks noChangeShapeType="1"/>
            </p:cNvSpPr>
            <p:nvPr/>
          </p:nvSpPr>
          <p:spPr bwMode="auto">
            <a:xfrm>
              <a:off x="752" y="893"/>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15" name="Rectangle 143"/>
            <p:cNvSpPr>
              <a:spLocks noChangeArrowheads="1"/>
            </p:cNvSpPr>
            <p:nvPr/>
          </p:nvSpPr>
          <p:spPr bwMode="auto">
            <a:xfrm>
              <a:off x="629" y="807"/>
              <a:ext cx="94"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7.7</a:t>
              </a:r>
              <a:endParaRPr kumimoji="0" lang="en-US" sz="1800" b="0" i="0" u="none" strike="noStrike" cap="none" normalizeH="0" baseline="0" dirty="0">
                <a:ln>
                  <a:noFill/>
                </a:ln>
                <a:solidFill>
                  <a:schemeClr val="tx1"/>
                </a:solidFill>
                <a:effectLst/>
                <a:latin typeface="Arial" pitchFamily="34" charset="0"/>
              </a:endParaRPr>
            </a:p>
          </p:txBody>
        </p:sp>
        <p:sp>
          <p:nvSpPr>
            <p:cNvPr id="233616" name="Line 144"/>
            <p:cNvSpPr>
              <a:spLocks noChangeShapeType="1"/>
            </p:cNvSpPr>
            <p:nvPr/>
          </p:nvSpPr>
          <p:spPr bwMode="auto">
            <a:xfrm>
              <a:off x="723" y="836"/>
              <a:ext cx="5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17" name="Line 145"/>
            <p:cNvSpPr>
              <a:spLocks noChangeShapeType="1"/>
            </p:cNvSpPr>
            <p:nvPr/>
          </p:nvSpPr>
          <p:spPr bwMode="auto">
            <a:xfrm>
              <a:off x="752" y="778"/>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18" name="Line 146"/>
            <p:cNvSpPr>
              <a:spLocks noChangeShapeType="1"/>
            </p:cNvSpPr>
            <p:nvPr/>
          </p:nvSpPr>
          <p:spPr bwMode="auto">
            <a:xfrm>
              <a:off x="752" y="721"/>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19" name="Line 147"/>
            <p:cNvSpPr>
              <a:spLocks noChangeShapeType="1"/>
            </p:cNvSpPr>
            <p:nvPr/>
          </p:nvSpPr>
          <p:spPr bwMode="auto">
            <a:xfrm>
              <a:off x="752" y="664"/>
              <a:ext cx="2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20" name="Rectangle 148"/>
            <p:cNvSpPr>
              <a:spLocks noChangeArrowheads="1"/>
            </p:cNvSpPr>
            <p:nvPr/>
          </p:nvSpPr>
          <p:spPr bwMode="auto">
            <a:xfrm>
              <a:off x="2132" y="1163"/>
              <a:ext cx="199"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Asset A</a:t>
              </a:r>
              <a:endParaRPr kumimoji="0" lang="en-US" sz="1800" b="0" i="0" u="none" strike="noStrike" cap="none" normalizeH="0" baseline="0" dirty="0">
                <a:ln>
                  <a:noFill/>
                </a:ln>
                <a:solidFill>
                  <a:schemeClr val="tx1"/>
                </a:solidFill>
                <a:effectLst/>
                <a:latin typeface="Arial" pitchFamily="34" charset="0"/>
              </a:endParaRPr>
            </a:p>
          </p:txBody>
        </p:sp>
        <p:sp>
          <p:nvSpPr>
            <p:cNvPr id="233621" name="Rectangle 149"/>
            <p:cNvSpPr>
              <a:spLocks noChangeArrowheads="1"/>
            </p:cNvSpPr>
            <p:nvPr/>
          </p:nvSpPr>
          <p:spPr bwMode="auto">
            <a:xfrm>
              <a:off x="2525" y="680"/>
              <a:ext cx="199" cy="6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pitchFamily="34" charset="0"/>
                </a:rPr>
                <a:t>Asset B</a:t>
              </a:r>
              <a:endParaRPr kumimoji="0" lang="en-US" sz="1800" b="0" i="0" u="none" strike="noStrike" cap="none" normalizeH="0" baseline="0" dirty="0">
                <a:ln>
                  <a:noFill/>
                </a:ln>
                <a:solidFill>
                  <a:schemeClr val="tx1"/>
                </a:solidFill>
                <a:effectLst/>
                <a:latin typeface="Arial" pitchFamily="34" charset="0"/>
              </a:endParaRPr>
            </a:p>
          </p:txBody>
        </p:sp>
        <p:sp>
          <p:nvSpPr>
            <p:cNvPr id="233622" name="Rectangle 150"/>
            <p:cNvSpPr>
              <a:spLocks noChangeArrowheads="1"/>
            </p:cNvSpPr>
            <p:nvPr/>
          </p:nvSpPr>
          <p:spPr bwMode="auto">
            <a:xfrm>
              <a:off x="2372" y="967"/>
              <a:ext cx="88" cy="6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700" dirty="0">
                  <a:solidFill>
                    <a:srgbClr val="000000"/>
                  </a:solidFill>
                  <a:latin typeface="Arial" pitchFamily="34" charset="0"/>
                </a:rPr>
                <a:t>Mix</a:t>
              </a:r>
              <a:endParaRPr kumimoji="0" lang="en-US" sz="1800" b="0" i="0" u="none" strike="noStrike" cap="none" normalizeH="0" baseline="0" dirty="0">
                <a:ln>
                  <a:noFill/>
                </a:ln>
                <a:solidFill>
                  <a:schemeClr val="tx1"/>
                </a:solidFill>
                <a:effectLst/>
                <a:latin typeface="Arial" pitchFamily="34" charset="0"/>
              </a:endParaRPr>
            </a:p>
          </p:txBody>
        </p:sp>
      </p:grpSp>
      <p:grpSp>
        <p:nvGrpSpPr>
          <p:cNvPr id="233625" name="Group 153"/>
          <p:cNvGrpSpPr>
            <a:grpSpLocks noChangeAspect="1"/>
          </p:cNvGrpSpPr>
          <p:nvPr/>
        </p:nvGrpSpPr>
        <p:grpSpPr bwMode="auto">
          <a:xfrm>
            <a:off x="5029200" y="609600"/>
            <a:ext cx="3505200" cy="2003425"/>
            <a:chOff x="3168" y="384"/>
            <a:chExt cx="2208" cy="1262"/>
          </a:xfrm>
        </p:grpSpPr>
        <p:sp>
          <p:nvSpPr>
            <p:cNvPr id="233624" name="AutoShape 152"/>
            <p:cNvSpPr>
              <a:spLocks noChangeAspect="1" noChangeArrowheads="1" noTextEdit="1"/>
            </p:cNvSpPr>
            <p:nvPr/>
          </p:nvSpPr>
          <p:spPr bwMode="auto">
            <a:xfrm>
              <a:off x="3168" y="384"/>
              <a:ext cx="2208" cy="12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26" name="Line 154"/>
            <p:cNvSpPr>
              <a:spLocks noChangeShapeType="1"/>
            </p:cNvSpPr>
            <p:nvPr/>
          </p:nvSpPr>
          <p:spPr bwMode="auto">
            <a:xfrm flipV="1">
              <a:off x="3322" y="632"/>
              <a:ext cx="1" cy="67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27" name="Line 155"/>
            <p:cNvSpPr>
              <a:spLocks noChangeShapeType="1"/>
            </p:cNvSpPr>
            <p:nvPr/>
          </p:nvSpPr>
          <p:spPr bwMode="auto">
            <a:xfrm>
              <a:off x="3322" y="1310"/>
              <a:ext cx="187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28" name="Line 156"/>
            <p:cNvSpPr>
              <a:spLocks noChangeShapeType="1"/>
            </p:cNvSpPr>
            <p:nvPr/>
          </p:nvSpPr>
          <p:spPr bwMode="auto">
            <a:xfrm>
              <a:off x="3322" y="1310"/>
              <a:ext cx="187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29" name="Rectangle 157"/>
            <p:cNvSpPr>
              <a:spLocks noChangeArrowheads="1"/>
            </p:cNvSpPr>
            <p:nvPr/>
          </p:nvSpPr>
          <p:spPr bwMode="auto">
            <a:xfrm>
              <a:off x="3956" y="1429"/>
              <a:ext cx="5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Standard Deviation (Risk)</a:t>
              </a:r>
              <a:endParaRPr kumimoji="0" lang="en-US" sz="1800" b="0" i="0" u="none" strike="noStrike" cap="none" normalizeH="0" baseline="0" dirty="0">
                <a:ln>
                  <a:noFill/>
                </a:ln>
                <a:solidFill>
                  <a:schemeClr val="tx1"/>
                </a:solidFill>
                <a:effectLst/>
                <a:latin typeface="Arial" pitchFamily="34" charset="0"/>
              </a:endParaRPr>
            </a:p>
          </p:txBody>
        </p:sp>
        <p:sp>
          <p:nvSpPr>
            <p:cNvPr id="233630" name="Rectangle 158"/>
            <p:cNvSpPr>
              <a:spLocks noChangeArrowheads="1"/>
            </p:cNvSpPr>
            <p:nvPr/>
          </p:nvSpPr>
          <p:spPr bwMode="auto">
            <a:xfrm>
              <a:off x="3168" y="539"/>
              <a:ext cx="395"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Expected Return</a:t>
              </a:r>
              <a:endParaRPr kumimoji="0" lang="en-US" sz="1800" b="0" i="0" u="none" strike="noStrike" cap="none" normalizeH="0" baseline="0" dirty="0">
                <a:ln>
                  <a:noFill/>
                </a:ln>
                <a:solidFill>
                  <a:schemeClr val="tx1"/>
                </a:solidFill>
                <a:effectLst/>
                <a:latin typeface="Arial" pitchFamily="34" charset="0"/>
              </a:endParaRPr>
            </a:p>
          </p:txBody>
        </p:sp>
        <p:sp>
          <p:nvSpPr>
            <p:cNvPr id="233631" name="Freeform 159"/>
            <p:cNvSpPr>
              <a:spLocks/>
            </p:cNvSpPr>
            <p:nvPr/>
          </p:nvSpPr>
          <p:spPr bwMode="auto">
            <a:xfrm flipV="1">
              <a:off x="4674" y="684"/>
              <a:ext cx="524" cy="401"/>
            </a:xfrm>
            <a:custGeom>
              <a:avLst/>
              <a:gdLst/>
              <a:ahLst/>
              <a:cxnLst>
                <a:cxn ang="0">
                  <a:pos x="24" y="293"/>
                </a:cxn>
                <a:cxn ang="0">
                  <a:pos x="72" y="508"/>
                </a:cxn>
                <a:cxn ang="0">
                  <a:pos x="120" y="657"/>
                </a:cxn>
                <a:cxn ang="0">
                  <a:pos x="168" y="779"/>
                </a:cxn>
                <a:cxn ang="0">
                  <a:pos x="216" y="884"/>
                </a:cxn>
                <a:cxn ang="0">
                  <a:pos x="264" y="980"/>
                </a:cxn>
                <a:cxn ang="0">
                  <a:pos x="312" y="1067"/>
                </a:cxn>
                <a:cxn ang="0">
                  <a:pos x="360" y="1148"/>
                </a:cxn>
                <a:cxn ang="0">
                  <a:pos x="407" y="1225"/>
                </a:cxn>
                <a:cxn ang="0">
                  <a:pos x="455" y="1297"/>
                </a:cxn>
                <a:cxn ang="0">
                  <a:pos x="503" y="1366"/>
                </a:cxn>
                <a:cxn ang="0">
                  <a:pos x="551" y="1433"/>
                </a:cxn>
                <a:cxn ang="0">
                  <a:pos x="599" y="1496"/>
                </a:cxn>
                <a:cxn ang="0">
                  <a:pos x="647" y="1558"/>
                </a:cxn>
                <a:cxn ang="0">
                  <a:pos x="695" y="1618"/>
                </a:cxn>
                <a:cxn ang="0">
                  <a:pos x="743" y="1676"/>
                </a:cxn>
                <a:cxn ang="0">
                  <a:pos x="791" y="1732"/>
                </a:cxn>
                <a:cxn ang="0">
                  <a:pos x="839" y="1787"/>
                </a:cxn>
                <a:cxn ang="0">
                  <a:pos x="887" y="1841"/>
                </a:cxn>
                <a:cxn ang="0">
                  <a:pos x="935" y="1893"/>
                </a:cxn>
                <a:cxn ang="0">
                  <a:pos x="983" y="1945"/>
                </a:cxn>
                <a:cxn ang="0">
                  <a:pos x="1031" y="1995"/>
                </a:cxn>
                <a:cxn ang="0">
                  <a:pos x="1079" y="2045"/>
                </a:cxn>
                <a:cxn ang="0">
                  <a:pos x="1127" y="2093"/>
                </a:cxn>
                <a:cxn ang="0">
                  <a:pos x="1175" y="2141"/>
                </a:cxn>
                <a:cxn ang="0">
                  <a:pos x="1223" y="2188"/>
                </a:cxn>
                <a:cxn ang="0">
                  <a:pos x="1271" y="2235"/>
                </a:cxn>
                <a:cxn ang="0">
                  <a:pos x="1319" y="2281"/>
                </a:cxn>
                <a:cxn ang="0">
                  <a:pos x="1367" y="2326"/>
                </a:cxn>
                <a:cxn ang="0">
                  <a:pos x="1415" y="2371"/>
                </a:cxn>
                <a:cxn ang="0">
                  <a:pos x="1463" y="2415"/>
                </a:cxn>
                <a:cxn ang="0">
                  <a:pos x="1511" y="2458"/>
                </a:cxn>
                <a:cxn ang="0">
                  <a:pos x="1559" y="2501"/>
                </a:cxn>
                <a:cxn ang="0">
                  <a:pos x="1607" y="2544"/>
                </a:cxn>
                <a:cxn ang="0">
                  <a:pos x="1655" y="2586"/>
                </a:cxn>
                <a:cxn ang="0">
                  <a:pos x="1703" y="2628"/>
                </a:cxn>
                <a:cxn ang="0">
                  <a:pos x="1751" y="2669"/>
                </a:cxn>
                <a:cxn ang="0">
                  <a:pos x="1799" y="2710"/>
                </a:cxn>
                <a:cxn ang="0">
                  <a:pos x="1847" y="2750"/>
                </a:cxn>
                <a:cxn ang="0">
                  <a:pos x="1895" y="2791"/>
                </a:cxn>
                <a:cxn ang="0">
                  <a:pos x="1943" y="2831"/>
                </a:cxn>
                <a:cxn ang="0">
                  <a:pos x="1991" y="2870"/>
                </a:cxn>
                <a:cxn ang="0">
                  <a:pos x="2039" y="2909"/>
                </a:cxn>
                <a:cxn ang="0">
                  <a:pos x="2087" y="2948"/>
                </a:cxn>
                <a:cxn ang="0">
                  <a:pos x="2135" y="2987"/>
                </a:cxn>
                <a:cxn ang="0">
                  <a:pos x="2183" y="3025"/>
                </a:cxn>
                <a:cxn ang="0">
                  <a:pos x="2231" y="3064"/>
                </a:cxn>
                <a:cxn ang="0">
                  <a:pos x="2279" y="3102"/>
                </a:cxn>
                <a:cxn ang="0">
                  <a:pos x="2327" y="3139"/>
                </a:cxn>
                <a:cxn ang="0">
                  <a:pos x="2375" y="3177"/>
                </a:cxn>
              </a:cxnLst>
              <a:rect l="0" t="0" r="r" b="b"/>
              <a:pathLst>
                <a:path w="2375" h="3177">
                  <a:moveTo>
                    <a:pt x="0" y="0"/>
                  </a:moveTo>
                  <a:lnTo>
                    <a:pt x="24" y="293"/>
                  </a:lnTo>
                  <a:lnTo>
                    <a:pt x="48" y="414"/>
                  </a:lnTo>
                  <a:lnTo>
                    <a:pt x="72" y="508"/>
                  </a:lnTo>
                  <a:lnTo>
                    <a:pt x="96" y="587"/>
                  </a:lnTo>
                  <a:lnTo>
                    <a:pt x="120" y="657"/>
                  </a:lnTo>
                  <a:lnTo>
                    <a:pt x="144" y="720"/>
                  </a:lnTo>
                  <a:lnTo>
                    <a:pt x="168" y="779"/>
                  </a:lnTo>
                  <a:lnTo>
                    <a:pt x="192" y="833"/>
                  </a:lnTo>
                  <a:lnTo>
                    <a:pt x="216" y="884"/>
                  </a:lnTo>
                  <a:lnTo>
                    <a:pt x="240" y="933"/>
                  </a:lnTo>
                  <a:lnTo>
                    <a:pt x="264" y="980"/>
                  </a:lnTo>
                  <a:lnTo>
                    <a:pt x="288" y="1024"/>
                  </a:lnTo>
                  <a:lnTo>
                    <a:pt x="312" y="1067"/>
                  </a:lnTo>
                  <a:lnTo>
                    <a:pt x="336" y="1108"/>
                  </a:lnTo>
                  <a:lnTo>
                    <a:pt x="360" y="1148"/>
                  </a:lnTo>
                  <a:lnTo>
                    <a:pt x="383" y="1187"/>
                  </a:lnTo>
                  <a:lnTo>
                    <a:pt x="407" y="1225"/>
                  </a:lnTo>
                  <a:lnTo>
                    <a:pt x="431" y="1261"/>
                  </a:lnTo>
                  <a:lnTo>
                    <a:pt x="455" y="1297"/>
                  </a:lnTo>
                  <a:lnTo>
                    <a:pt x="479" y="1332"/>
                  </a:lnTo>
                  <a:lnTo>
                    <a:pt x="503" y="1366"/>
                  </a:lnTo>
                  <a:lnTo>
                    <a:pt x="527" y="1400"/>
                  </a:lnTo>
                  <a:lnTo>
                    <a:pt x="551" y="1433"/>
                  </a:lnTo>
                  <a:lnTo>
                    <a:pt x="575" y="1465"/>
                  </a:lnTo>
                  <a:lnTo>
                    <a:pt x="599" y="1496"/>
                  </a:lnTo>
                  <a:lnTo>
                    <a:pt x="623" y="1527"/>
                  </a:lnTo>
                  <a:lnTo>
                    <a:pt x="647" y="1558"/>
                  </a:lnTo>
                  <a:lnTo>
                    <a:pt x="671" y="1588"/>
                  </a:lnTo>
                  <a:lnTo>
                    <a:pt x="695" y="1618"/>
                  </a:lnTo>
                  <a:lnTo>
                    <a:pt x="719" y="1647"/>
                  </a:lnTo>
                  <a:lnTo>
                    <a:pt x="743" y="1676"/>
                  </a:lnTo>
                  <a:lnTo>
                    <a:pt x="767" y="1704"/>
                  </a:lnTo>
                  <a:lnTo>
                    <a:pt x="791" y="1732"/>
                  </a:lnTo>
                  <a:lnTo>
                    <a:pt x="815" y="1760"/>
                  </a:lnTo>
                  <a:lnTo>
                    <a:pt x="839" y="1787"/>
                  </a:lnTo>
                  <a:lnTo>
                    <a:pt x="863" y="1814"/>
                  </a:lnTo>
                  <a:lnTo>
                    <a:pt x="887" y="1841"/>
                  </a:lnTo>
                  <a:lnTo>
                    <a:pt x="911" y="1867"/>
                  </a:lnTo>
                  <a:lnTo>
                    <a:pt x="935" y="1893"/>
                  </a:lnTo>
                  <a:lnTo>
                    <a:pt x="959" y="1919"/>
                  </a:lnTo>
                  <a:lnTo>
                    <a:pt x="983" y="1945"/>
                  </a:lnTo>
                  <a:lnTo>
                    <a:pt x="1007" y="1970"/>
                  </a:lnTo>
                  <a:lnTo>
                    <a:pt x="1031" y="1995"/>
                  </a:lnTo>
                  <a:lnTo>
                    <a:pt x="1055" y="2020"/>
                  </a:lnTo>
                  <a:lnTo>
                    <a:pt x="1079" y="2045"/>
                  </a:lnTo>
                  <a:lnTo>
                    <a:pt x="1103" y="2069"/>
                  </a:lnTo>
                  <a:lnTo>
                    <a:pt x="1127" y="2093"/>
                  </a:lnTo>
                  <a:lnTo>
                    <a:pt x="1151" y="2117"/>
                  </a:lnTo>
                  <a:lnTo>
                    <a:pt x="1175" y="2141"/>
                  </a:lnTo>
                  <a:lnTo>
                    <a:pt x="1199" y="2165"/>
                  </a:lnTo>
                  <a:lnTo>
                    <a:pt x="1223" y="2188"/>
                  </a:lnTo>
                  <a:lnTo>
                    <a:pt x="1247" y="2212"/>
                  </a:lnTo>
                  <a:lnTo>
                    <a:pt x="1271" y="2235"/>
                  </a:lnTo>
                  <a:lnTo>
                    <a:pt x="1295" y="2258"/>
                  </a:lnTo>
                  <a:lnTo>
                    <a:pt x="1319" y="2281"/>
                  </a:lnTo>
                  <a:lnTo>
                    <a:pt x="1343" y="2303"/>
                  </a:lnTo>
                  <a:lnTo>
                    <a:pt x="1367" y="2326"/>
                  </a:lnTo>
                  <a:lnTo>
                    <a:pt x="1391" y="2348"/>
                  </a:lnTo>
                  <a:lnTo>
                    <a:pt x="1415" y="2371"/>
                  </a:lnTo>
                  <a:lnTo>
                    <a:pt x="1439" y="2393"/>
                  </a:lnTo>
                  <a:lnTo>
                    <a:pt x="1463" y="2415"/>
                  </a:lnTo>
                  <a:lnTo>
                    <a:pt x="1487" y="2436"/>
                  </a:lnTo>
                  <a:lnTo>
                    <a:pt x="1511" y="2458"/>
                  </a:lnTo>
                  <a:lnTo>
                    <a:pt x="1535" y="2480"/>
                  </a:lnTo>
                  <a:lnTo>
                    <a:pt x="1559" y="2501"/>
                  </a:lnTo>
                  <a:lnTo>
                    <a:pt x="1583" y="2523"/>
                  </a:lnTo>
                  <a:lnTo>
                    <a:pt x="1607" y="2544"/>
                  </a:lnTo>
                  <a:lnTo>
                    <a:pt x="1631" y="2565"/>
                  </a:lnTo>
                  <a:lnTo>
                    <a:pt x="1655" y="2586"/>
                  </a:lnTo>
                  <a:lnTo>
                    <a:pt x="1679" y="2607"/>
                  </a:lnTo>
                  <a:lnTo>
                    <a:pt x="1703" y="2628"/>
                  </a:lnTo>
                  <a:lnTo>
                    <a:pt x="1727" y="2648"/>
                  </a:lnTo>
                  <a:lnTo>
                    <a:pt x="1751" y="2669"/>
                  </a:lnTo>
                  <a:lnTo>
                    <a:pt x="1775" y="2689"/>
                  </a:lnTo>
                  <a:lnTo>
                    <a:pt x="1799" y="2710"/>
                  </a:lnTo>
                  <a:lnTo>
                    <a:pt x="1823" y="2730"/>
                  </a:lnTo>
                  <a:lnTo>
                    <a:pt x="1847" y="2750"/>
                  </a:lnTo>
                  <a:lnTo>
                    <a:pt x="1871" y="2771"/>
                  </a:lnTo>
                  <a:lnTo>
                    <a:pt x="1895" y="2791"/>
                  </a:lnTo>
                  <a:lnTo>
                    <a:pt x="1919" y="2811"/>
                  </a:lnTo>
                  <a:lnTo>
                    <a:pt x="1943" y="2831"/>
                  </a:lnTo>
                  <a:lnTo>
                    <a:pt x="1967" y="2850"/>
                  </a:lnTo>
                  <a:lnTo>
                    <a:pt x="1991" y="2870"/>
                  </a:lnTo>
                  <a:lnTo>
                    <a:pt x="2015" y="2890"/>
                  </a:lnTo>
                  <a:lnTo>
                    <a:pt x="2039" y="2909"/>
                  </a:lnTo>
                  <a:lnTo>
                    <a:pt x="2063" y="2929"/>
                  </a:lnTo>
                  <a:lnTo>
                    <a:pt x="2087" y="2948"/>
                  </a:lnTo>
                  <a:lnTo>
                    <a:pt x="2111" y="2968"/>
                  </a:lnTo>
                  <a:lnTo>
                    <a:pt x="2135" y="2987"/>
                  </a:lnTo>
                  <a:lnTo>
                    <a:pt x="2159" y="3006"/>
                  </a:lnTo>
                  <a:lnTo>
                    <a:pt x="2183" y="3025"/>
                  </a:lnTo>
                  <a:lnTo>
                    <a:pt x="2207" y="3045"/>
                  </a:lnTo>
                  <a:lnTo>
                    <a:pt x="2231" y="3064"/>
                  </a:lnTo>
                  <a:lnTo>
                    <a:pt x="2255" y="3083"/>
                  </a:lnTo>
                  <a:lnTo>
                    <a:pt x="2279" y="3102"/>
                  </a:lnTo>
                  <a:lnTo>
                    <a:pt x="2303" y="3120"/>
                  </a:lnTo>
                  <a:lnTo>
                    <a:pt x="2327" y="3139"/>
                  </a:lnTo>
                  <a:lnTo>
                    <a:pt x="2351" y="3158"/>
                  </a:lnTo>
                  <a:lnTo>
                    <a:pt x="2375" y="3177"/>
                  </a:lnTo>
                </a:path>
              </a:pathLst>
            </a:custGeom>
            <a:noFill/>
            <a:ln w="1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32" name="Rectangle 160"/>
            <p:cNvSpPr>
              <a:spLocks noChangeArrowheads="1"/>
            </p:cNvSpPr>
            <p:nvPr/>
          </p:nvSpPr>
          <p:spPr bwMode="auto">
            <a:xfrm>
              <a:off x="4705" y="1185"/>
              <a:ext cx="49" cy="41"/>
            </a:xfrm>
            <a:prstGeom prst="rect">
              <a:avLst/>
            </a:prstGeom>
            <a:solidFill>
              <a:srgbClr val="008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33" name="Rectangle 161"/>
            <p:cNvSpPr>
              <a:spLocks noChangeArrowheads="1"/>
            </p:cNvSpPr>
            <p:nvPr/>
          </p:nvSpPr>
          <p:spPr bwMode="auto">
            <a:xfrm>
              <a:off x="5174" y="664"/>
              <a:ext cx="49" cy="41"/>
            </a:xfrm>
            <a:prstGeom prst="rect">
              <a:avLst/>
            </a:prstGeom>
            <a:solidFill>
              <a:srgbClr val="008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34" name="Rectangle 162"/>
            <p:cNvSpPr>
              <a:spLocks noChangeArrowheads="1"/>
            </p:cNvSpPr>
            <p:nvPr/>
          </p:nvSpPr>
          <p:spPr bwMode="auto">
            <a:xfrm>
              <a:off x="4724" y="924"/>
              <a:ext cx="49" cy="42"/>
            </a:xfrm>
            <a:prstGeom prst="rect">
              <a:avLst/>
            </a:prstGeom>
            <a:solidFill>
              <a:srgbClr val="00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35" name="Line 163"/>
            <p:cNvSpPr>
              <a:spLocks noChangeShapeType="1"/>
            </p:cNvSpPr>
            <p:nvPr/>
          </p:nvSpPr>
          <p:spPr bwMode="auto">
            <a:xfrm>
              <a:off x="3322"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36" name="Rectangle 164"/>
            <p:cNvSpPr>
              <a:spLocks noChangeArrowheads="1"/>
            </p:cNvSpPr>
            <p:nvPr/>
          </p:nvSpPr>
          <p:spPr bwMode="auto">
            <a:xfrm>
              <a:off x="3276" y="1367"/>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0.0</a:t>
              </a:r>
              <a:endParaRPr kumimoji="0" lang="en-US" sz="1800" b="0" i="0" u="none" strike="noStrike" cap="none" normalizeH="0" baseline="0" dirty="0">
                <a:ln>
                  <a:noFill/>
                </a:ln>
                <a:solidFill>
                  <a:schemeClr val="tx1"/>
                </a:solidFill>
                <a:effectLst/>
                <a:latin typeface="Arial" pitchFamily="34" charset="0"/>
              </a:endParaRPr>
            </a:p>
          </p:txBody>
        </p:sp>
        <p:sp>
          <p:nvSpPr>
            <p:cNvPr id="233637" name="Line 165"/>
            <p:cNvSpPr>
              <a:spLocks noChangeShapeType="1"/>
            </p:cNvSpPr>
            <p:nvPr/>
          </p:nvSpPr>
          <p:spPr bwMode="auto">
            <a:xfrm>
              <a:off x="5198"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38" name="Rectangle 166"/>
            <p:cNvSpPr>
              <a:spLocks noChangeArrowheads="1"/>
            </p:cNvSpPr>
            <p:nvPr/>
          </p:nvSpPr>
          <p:spPr bwMode="auto">
            <a:xfrm>
              <a:off x="5139" y="1367"/>
              <a:ext cx="118"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12.0</a:t>
              </a:r>
              <a:endParaRPr kumimoji="0" lang="en-US" sz="1800" b="0" i="0" u="none" strike="noStrike" cap="none" normalizeH="0" baseline="0" dirty="0">
                <a:ln>
                  <a:noFill/>
                </a:ln>
                <a:solidFill>
                  <a:schemeClr val="tx1"/>
                </a:solidFill>
                <a:effectLst/>
                <a:latin typeface="Arial" pitchFamily="34" charset="0"/>
              </a:endParaRPr>
            </a:p>
          </p:txBody>
        </p:sp>
        <p:sp>
          <p:nvSpPr>
            <p:cNvPr id="233639" name="Line 167"/>
            <p:cNvSpPr>
              <a:spLocks noChangeShapeType="1"/>
            </p:cNvSpPr>
            <p:nvPr/>
          </p:nvSpPr>
          <p:spPr bwMode="auto">
            <a:xfrm flipV="1">
              <a:off x="3322"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40" name="Line 168"/>
            <p:cNvSpPr>
              <a:spLocks noChangeShapeType="1"/>
            </p:cNvSpPr>
            <p:nvPr/>
          </p:nvSpPr>
          <p:spPr bwMode="auto">
            <a:xfrm flipV="1">
              <a:off x="3400"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41" name="Rectangle 169"/>
            <p:cNvSpPr>
              <a:spLocks noChangeArrowheads="1"/>
            </p:cNvSpPr>
            <p:nvPr/>
          </p:nvSpPr>
          <p:spPr bwMode="auto">
            <a:xfrm>
              <a:off x="3432" y="1367"/>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1.0</a:t>
              </a:r>
              <a:endParaRPr kumimoji="0" lang="en-US" sz="1800" b="0" i="0" u="none" strike="noStrike" cap="none" normalizeH="0" baseline="0" dirty="0">
                <a:ln>
                  <a:noFill/>
                </a:ln>
                <a:solidFill>
                  <a:schemeClr val="tx1"/>
                </a:solidFill>
                <a:effectLst/>
                <a:latin typeface="Arial" pitchFamily="34" charset="0"/>
              </a:endParaRPr>
            </a:p>
          </p:txBody>
        </p:sp>
        <p:sp>
          <p:nvSpPr>
            <p:cNvPr id="233642" name="Line 170"/>
            <p:cNvSpPr>
              <a:spLocks noChangeShapeType="1"/>
            </p:cNvSpPr>
            <p:nvPr/>
          </p:nvSpPr>
          <p:spPr bwMode="auto">
            <a:xfrm flipV="1">
              <a:off x="3478"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43" name="Line 171"/>
            <p:cNvSpPr>
              <a:spLocks noChangeShapeType="1"/>
            </p:cNvSpPr>
            <p:nvPr/>
          </p:nvSpPr>
          <p:spPr bwMode="auto">
            <a:xfrm flipV="1">
              <a:off x="3556"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44" name="Rectangle 172"/>
            <p:cNvSpPr>
              <a:spLocks noChangeArrowheads="1"/>
            </p:cNvSpPr>
            <p:nvPr/>
          </p:nvSpPr>
          <p:spPr bwMode="auto">
            <a:xfrm>
              <a:off x="3589" y="1367"/>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2.0</a:t>
              </a:r>
              <a:endParaRPr kumimoji="0" lang="en-US" sz="1800" b="0" i="0" u="none" strike="noStrike" cap="none" normalizeH="0" baseline="0" dirty="0">
                <a:ln>
                  <a:noFill/>
                </a:ln>
                <a:solidFill>
                  <a:schemeClr val="tx1"/>
                </a:solidFill>
                <a:effectLst/>
                <a:latin typeface="Arial" pitchFamily="34" charset="0"/>
              </a:endParaRPr>
            </a:p>
          </p:txBody>
        </p:sp>
        <p:sp>
          <p:nvSpPr>
            <p:cNvPr id="233645" name="Line 173"/>
            <p:cNvSpPr>
              <a:spLocks noChangeShapeType="1"/>
            </p:cNvSpPr>
            <p:nvPr/>
          </p:nvSpPr>
          <p:spPr bwMode="auto">
            <a:xfrm flipV="1">
              <a:off x="3635"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46" name="Line 174"/>
            <p:cNvSpPr>
              <a:spLocks noChangeShapeType="1"/>
            </p:cNvSpPr>
            <p:nvPr/>
          </p:nvSpPr>
          <p:spPr bwMode="auto">
            <a:xfrm flipV="1">
              <a:off x="3713"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47" name="Rectangle 175"/>
            <p:cNvSpPr>
              <a:spLocks noChangeArrowheads="1"/>
            </p:cNvSpPr>
            <p:nvPr/>
          </p:nvSpPr>
          <p:spPr bwMode="auto">
            <a:xfrm>
              <a:off x="3745" y="1367"/>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3.0</a:t>
              </a:r>
              <a:endParaRPr kumimoji="0" lang="en-US" sz="1800" b="0" i="0" u="none" strike="noStrike" cap="none" normalizeH="0" baseline="0" dirty="0">
                <a:ln>
                  <a:noFill/>
                </a:ln>
                <a:solidFill>
                  <a:schemeClr val="tx1"/>
                </a:solidFill>
                <a:effectLst/>
                <a:latin typeface="Arial" pitchFamily="34" charset="0"/>
              </a:endParaRPr>
            </a:p>
          </p:txBody>
        </p:sp>
        <p:sp>
          <p:nvSpPr>
            <p:cNvPr id="233648" name="Line 176"/>
            <p:cNvSpPr>
              <a:spLocks noChangeShapeType="1"/>
            </p:cNvSpPr>
            <p:nvPr/>
          </p:nvSpPr>
          <p:spPr bwMode="auto">
            <a:xfrm flipV="1">
              <a:off x="3791"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49" name="Line 177"/>
            <p:cNvSpPr>
              <a:spLocks noChangeShapeType="1"/>
            </p:cNvSpPr>
            <p:nvPr/>
          </p:nvSpPr>
          <p:spPr bwMode="auto">
            <a:xfrm flipV="1">
              <a:off x="3869"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50" name="Rectangle 178"/>
            <p:cNvSpPr>
              <a:spLocks noChangeArrowheads="1"/>
            </p:cNvSpPr>
            <p:nvPr/>
          </p:nvSpPr>
          <p:spPr bwMode="auto">
            <a:xfrm>
              <a:off x="3901" y="1367"/>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4.0</a:t>
              </a:r>
              <a:endParaRPr kumimoji="0" lang="en-US" sz="1800" b="0" i="0" u="none" strike="noStrike" cap="none" normalizeH="0" baseline="0" dirty="0">
                <a:ln>
                  <a:noFill/>
                </a:ln>
                <a:solidFill>
                  <a:schemeClr val="tx1"/>
                </a:solidFill>
                <a:effectLst/>
                <a:latin typeface="Arial" pitchFamily="34" charset="0"/>
              </a:endParaRPr>
            </a:p>
          </p:txBody>
        </p:sp>
        <p:sp>
          <p:nvSpPr>
            <p:cNvPr id="233651" name="Line 179"/>
            <p:cNvSpPr>
              <a:spLocks noChangeShapeType="1"/>
            </p:cNvSpPr>
            <p:nvPr/>
          </p:nvSpPr>
          <p:spPr bwMode="auto">
            <a:xfrm flipV="1">
              <a:off x="3947"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52" name="Line 180"/>
            <p:cNvSpPr>
              <a:spLocks noChangeShapeType="1"/>
            </p:cNvSpPr>
            <p:nvPr/>
          </p:nvSpPr>
          <p:spPr bwMode="auto">
            <a:xfrm flipV="1">
              <a:off x="4026"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53" name="Rectangle 181"/>
            <p:cNvSpPr>
              <a:spLocks noChangeArrowheads="1"/>
            </p:cNvSpPr>
            <p:nvPr/>
          </p:nvSpPr>
          <p:spPr bwMode="auto">
            <a:xfrm>
              <a:off x="4058" y="1367"/>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5.0</a:t>
              </a:r>
              <a:endParaRPr kumimoji="0" lang="en-US" sz="1800" b="0" i="0" u="none" strike="noStrike" cap="none" normalizeH="0" baseline="0" dirty="0">
                <a:ln>
                  <a:noFill/>
                </a:ln>
                <a:solidFill>
                  <a:schemeClr val="tx1"/>
                </a:solidFill>
                <a:effectLst/>
                <a:latin typeface="Arial" pitchFamily="34" charset="0"/>
              </a:endParaRPr>
            </a:p>
          </p:txBody>
        </p:sp>
        <p:sp>
          <p:nvSpPr>
            <p:cNvPr id="233654" name="Line 182"/>
            <p:cNvSpPr>
              <a:spLocks noChangeShapeType="1"/>
            </p:cNvSpPr>
            <p:nvPr/>
          </p:nvSpPr>
          <p:spPr bwMode="auto">
            <a:xfrm flipV="1">
              <a:off x="4104"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55" name="Line 183"/>
            <p:cNvSpPr>
              <a:spLocks noChangeShapeType="1"/>
            </p:cNvSpPr>
            <p:nvPr/>
          </p:nvSpPr>
          <p:spPr bwMode="auto">
            <a:xfrm flipV="1">
              <a:off x="4182"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56" name="Rectangle 184"/>
            <p:cNvSpPr>
              <a:spLocks noChangeArrowheads="1"/>
            </p:cNvSpPr>
            <p:nvPr/>
          </p:nvSpPr>
          <p:spPr bwMode="auto">
            <a:xfrm>
              <a:off x="4214" y="1367"/>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6.0</a:t>
              </a:r>
              <a:endParaRPr kumimoji="0" lang="en-US" sz="1800" b="0" i="0" u="none" strike="noStrike" cap="none" normalizeH="0" baseline="0" dirty="0">
                <a:ln>
                  <a:noFill/>
                </a:ln>
                <a:solidFill>
                  <a:schemeClr val="tx1"/>
                </a:solidFill>
                <a:effectLst/>
                <a:latin typeface="Arial" pitchFamily="34" charset="0"/>
              </a:endParaRPr>
            </a:p>
          </p:txBody>
        </p:sp>
        <p:sp>
          <p:nvSpPr>
            <p:cNvPr id="233657" name="Line 185"/>
            <p:cNvSpPr>
              <a:spLocks noChangeShapeType="1"/>
            </p:cNvSpPr>
            <p:nvPr/>
          </p:nvSpPr>
          <p:spPr bwMode="auto">
            <a:xfrm flipV="1">
              <a:off x="4260"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58" name="Line 186"/>
            <p:cNvSpPr>
              <a:spLocks noChangeShapeType="1"/>
            </p:cNvSpPr>
            <p:nvPr/>
          </p:nvSpPr>
          <p:spPr bwMode="auto">
            <a:xfrm flipV="1">
              <a:off x="4338"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59" name="Rectangle 187"/>
            <p:cNvSpPr>
              <a:spLocks noChangeArrowheads="1"/>
            </p:cNvSpPr>
            <p:nvPr/>
          </p:nvSpPr>
          <p:spPr bwMode="auto">
            <a:xfrm>
              <a:off x="4370" y="1367"/>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7.0</a:t>
              </a:r>
              <a:endParaRPr kumimoji="0" lang="en-US" sz="1800" b="0" i="0" u="none" strike="noStrike" cap="none" normalizeH="0" baseline="0" dirty="0">
                <a:ln>
                  <a:noFill/>
                </a:ln>
                <a:solidFill>
                  <a:schemeClr val="tx1"/>
                </a:solidFill>
                <a:effectLst/>
                <a:latin typeface="Arial" pitchFamily="34" charset="0"/>
              </a:endParaRPr>
            </a:p>
          </p:txBody>
        </p:sp>
        <p:sp>
          <p:nvSpPr>
            <p:cNvPr id="233660" name="Line 188"/>
            <p:cNvSpPr>
              <a:spLocks noChangeShapeType="1"/>
            </p:cNvSpPr>
            <p:nvPr/>
          </p:nvSpPr>
          <p:spPr bwMode="auto">
            <a:xfrm flipV="1">
              <a:off x="4416"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61" name="Line 189"/>
            <p:cNvSpPr>
              <a:spLocks noChangeShapeType="1"/>
            </p:cNvSpPr>
            <p:nvPr/>
          </p:nvSpPr>
          <p:spPr bwMode="auto">
            <a:xfrm flipV="1">
              <a:off x="4495"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62" name="Rectangle 190"/>
            <p:cNvSpPr>
              <a:spLocks noChangeArrowheads="1"/>
            </p:cNvSpPr>
            <p:nvPr/>
          </p:nvSpPr>
          <p:spPr bwMode="auto">
            <a:xfrm>
              <a:off x="4527" y="1367"/>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8.0</a:t>
              </a:r>
              <a:endParaRPr kumimoji="0" lang="en-US" sz="1800" b="0" i="0" u="none" strike="noStrike" cap="none" normalizeH="0" baseline="0" dirty="0">
                <a:ln>
                  <a:noFill/>
                </a:ln>
                <a:solidFill>
                  <a:schemeClr val="tx1"/>
                </a:solidFill>
                <a:effectLst/>
                <a:latin typeface="Arial" pitchFamily="34" charset="0"/>
              </a:endParaRPr>
            </a:p>
          </p:txBody>
        </p:sp>
        <p:sp>
          <p:nvSpPr>
            <p:cNvPr id="233663" name="Line 191"/>
            <p:cNvSpPr>
              <a:spLocks noChangeShapeType="1"/>
            </p:cNvSpPr>
            <p:nvPr/>
          </p:nvSpPr>
          <p:spPr bwMode="auto">
            <a:xfrm flipV="1">
              <a:off x="4573"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64" name="Line 192"/>
            <p:cNvSpPr>
              <a:spLocks noChangeShapeType="1"/>
            </p:cNvSpPr>
            <p:nvPr/>
          </p:nvSpPr>
          <p:spPr bwMode="auto">
            <a:xfrm flipV="1">
              <a:off x="4651"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65" name="Rectangle 193"/>
            <p:cNvSpPr>
              <a:spLocks noChangeArrowheads="1"/>
            </p:cNvSpPr>
            <p:nvPr/>
          </p:nvSpPr>
          <p:spPr bwMode="auto">
            <a:xfrm>
              <a:off x="4683" y="1367"/>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9.0</a:t>
              </a:r>
              <a:endParaRPr kumimoji="0" lang="en-US" sz="1800" b="0" i="0" u="none" strike="noStrike" cap="none" normalizeH="0" baseline="0" dirty="0">
                <a:ln>
                  <a:noFill/>
                </a:ln>
                <a:solidFill>
                  <a:schemeClr val="tx1"/>
                </a:solidFill>
                <a:effectLst/>
                <a:latin typeface="Arial" pitchFamily="34" charset="0"/>
              </a:endParaRPr>
            </a:p>
          </p:txBody>
        </p:sp>
        <p:sp>
          <p:nvSpPr>
            <p:cNvPr id="233666" name="Line 194"/>
            <p:cNvSpPr>
              <a:spLocks noChangeShapeType="1"/>
            </p:cNvSpPr>
            <p:nvPr/>
          </p:nvSpPr>
          <p:spPr bwMode="auto">
            <a:xfrm flipV="1">
              <a:off x="4729"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67" name="Line 195"/>
            <p:cNvSpPr>
              <a:spLocks noChangeShapeType="1"/>
            </p:cNvSpPr>
            <p:nvPr/>
          </p:nvSpPr>
          <p:spPr bwMode="auto">
            <a:xfrm flipV="1">
              <a:off x="4807"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68" name="Rectangle 196"/>
            <p:cNvSpPr>
              <a:spLocks noChangeArrowheads="1"/>
            </p:cNvSpPr>
            <p:nvPr/>
          </p:nvSpPr>
          <p:spPr bwMode="auto">
            <a:xfrm>
              <a:off x="4827" y="1367"/>
              <a:ext cx="118"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10.0</a:t>
              </a:r>
              <a:endParaRPr kumimoji="0" lang="en-US" sz="1800" b="0" i="0" u="none" strike="noStrike" cap="none" normalizeH="0" baseline="0" dirty="0">
                <a:ln>
                  <a:noFill/>
                </a:ln>
                <a:solidFill>
                  <a:schemeClr val="tx1"/>
                </a:solidFill>
                <a:effectLst/>
                <a:latin typeface="Arial" pitchFamily="34" charset="0"/>
              </a:endParaRPr>
            </a:p>
          </p:txBody>
        </p:sp>
        <p:sp>
          <p:nvSpPr>
            <p:cNvPr id="233669" name="Line 197"/>
            <p:cNvSpPr>
              <a:spLocks noChangeShapeType="1"/>
            </p:cNvSpPr>
            <p:nvPr/>
          </p:nvSpPr>
          <p:spPr bwMode="auto">
            <a:xfrm flipV="1">
              <a:off x="4886"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70" name="Line 198"/>
            <p:cNvSpPr>
              <a:spLocks noChangeShapeType="1"/>
            </p:cNvSpPr>
            <p:nvPr/>
          </p:nvSpPr>
          <p:spPr bwMode="auto">
            <a:xfrm flipV="1">
              <a:off x="4964"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71" name="Rectangle 199"/>
            <p:cNvSpPr>
              <a:spLocks noChangeArrowheads="1"/>
            </p:cNvSpPr>
            <p:nvPr/>
          </p:nvSpPr>
          <p:spPr bwMode="auto">
            <a:xfrm>
              <a:off x="4983" y="1367"/>
              <a:ext cx="118"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11.0</a:t>
              </a:r>
              <a:endParaRPr kumimoji="0" lang="en-US" sz="1800" b="0" i="0" u="none" strike="noStrike" cap="none" normalizeH="0" baseline="0" dirty="0">
                <a:ln>
                  <a:noFill/>
                </a:ln>
                <a:solidFill>
                  <a:schemeClr val="tx1"/>
                </a:solidFill>
                <a:effectLst/>
                <a:latin typeface="Arial" pitchFamily="34" charset="0"/>
              </a:endParaRPr>
            </a:p>
          </p:txBody>
        </p:sp>
        <p:sp>
          <p:nvSpPr>
            <p:cNvPr id="233672" name="Line 200"/>
            <p:cNvSpPr>
              <a:spLocks noChangeShapeType="1"/>
            </p:cNvSpPr>
            <p:nvPr/>
          </p:nvSpPr>
          <p:spPr bwMode="auto">
            <a:xfrm flipV="1">
              <a:off x="5042" y="1310"/>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73" name="Line 201"/>
            <p:cNvSpPr>
              <a:spLocks noChangeShapeType="1"/>
            </p:cNvSpPr>
            <p:nvPr/>
          </p:nvSpPr>
          <p:spPr bwMode="auto">
            <a:xfrm flipV="1">
              <a:off x="5120" y="1310"/>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74" name="Rectangle 202"/>
            <p:cNvSpPr>
              <a:spLocks noChangeArrowheads="1"/>
            </p:cNvSpPr>
            <p:nvPr/>
          </p:nvSpPr>
          <p:spPr bwMode="auto">
            <a:xfrm>
              <a:off x="3173" y="127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6.8</a:t>
              </a:r>
              <a:endParaRPr kumimoji="0" lang="en-US" sz="1800" b="0" i="0" u="none" strike="noStrike" cap="none" normalizeH="0" baseline="0" dirty="0">
                <a:ln>
                  <a:noFill/>
                </a:ln>
                <a:solidFill>
                  <a:schemeClr val="tx1"/>
                </a:solidFill>
                <a:effectLst/>
                <a:latin typeface="Arial" pitchFamily="34" charset="0"/>
              </a:endParaRPr>
            </a:p>
          </p:txBody>
        </p:sp>
        <p:sp>
          <p:nvSpPr>
            <p:cNvPr id="233675" name="Line 203"/>
            <p:cNvSpPr>
              <a:spLocks noChangeShapeType="1"/>
            </p:cNvSpPr>
            <p:nvPr/>
          </p:nvSpPr>
          <p:spPr bwMode="auto">
            <a:xfrm>
              <a:off x="3265" y="1310"/>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76" name="Rectangle 204"/>
            <p:cNvSpPr>
              <a:spLocks noChangeArrowheads="1"/>
            </p:cNvSpPr>
            <p:nvPr/>
          </p:nvSpPr>
          <p:spPr bwMode="auto">
            <a:xfrm>
              <a:off x="3173" y="601"/>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8.1</a:t>
              </a:r>
              <a:endParaRPr kumimoji="0" lang="en-US" sz="1800" b="0" i="0" u="none" strike="noStrike" cap="none" normalizeH="0" baseline="0" dirty="0">
                <a:ln>
                  <a:noFill/>
                </a:ln>
                <a:solidFill>
                  <a:schemeClr val="tx1"/>
                </a:solidFill>
                <a:effectLst/>
                <a:latin typeface="Arial" pitchFamily="34" charset="0"/>
              </a:endParaRPr>
            </a:p>
          </p:txBody>
        </p:sp>
        <p:sp>
          <p:nvSpPr>
            <p:cNvPr id="233677" name="Line 205"/>
            <p:cNvSpPr>
              <a:spLocks noChangeShapeType="1"/>
            </p:cNvSpPr>
            <p:nvPr/>
          </p:nvSpPr>
          <p:spPr bwMode="auto">
            <a:xfrm>
              <a:off x="3265" y="632"/>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78" name="Line 206"/>
            <p:cNvSpPr>
              <a:spLocks noChangeShapeType="1"/>
            </p:cNvSpPr>
            <p:nvPr/>
          </p:nvSpPr>
          <p:spPr bwMode="auto">
            <a:xfrm>
              <a:off x="3294" y="1258"/>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79" name="Rectangle 207"/>
            <p:cNvSpPr>
              <a:spLocks noChangeArrowheads="1"/>
            </p:cNvSpPr>
            <p:nvPr/>
          </p:nvSpPr>
          <p:spPr bwMode="auto">
            <a:xfrm>
              <a:off x="3173" y="1175"/>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7.0</a:t>
              </a:r>
              <a:endParaRPr kumimoji="0" lang="en-US" sz="1800" b="0" i="0" u="none" strike="noStrike" cap="none" normalizeH="0" baseline="0" dirty="0">
                <a:ln>
                  <a:noFill/>
                </a:ln>
                <a:solidFill>
                  <a:schemeClr val="tx1"/>
                </a:solidFill>
                <a:effectLst/>
                <a:latin typeface="Arial" pitchFamily="34" charset="0"/>
              </a:endParaRPr>
            </a:p>
          </p:txBody>
        </p:sp>
        <p:sp>
          <p:nvSpPr>
            <p:cNvPr id="233680" name="Line 208"/>
            <p:cNvSpPr>
              <a:spLocks noChangeShapeType="1"/>
            </p:cNvSpPr>
            <p:nvPr/>
          </p:nvSpPr>
          <p:spPr bwMode="auto">
            <a:xfrm>
              <a:off x="3265" y="1206"/>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81" name="Line 209"/>
            <p:cNvSpPr>
              <a:spLocks noChangeShapeType="1"/>
            </p:cNvSpPr>
            <p:nvPr/>
          </p:nvSpPr>
          <p:spPr bwMode="auto">
            <a:xfrm>
              <a:off x="3294" y="1154"/>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82" name="Rectangle 210"/>
            <p:cNvSpPr>
              <a:spLocks noChangeArrowheads="1"/>
            </p:cNvSpPr>
            <p:nvPr/>
          </p:nvSpPr>
          <p:spPr bwMode="auto">
            <a:xfrm>
              <a:off x="3173" y="1070"/>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7.2</a:t>
              </a:r>
              <a:endParaRPr kumimoji="0" lang="en-US" sz="1800" b="0" i="0" u="none" strike="noStrike" cap="none" normalizeH="0" baseline="0" dirty="0">
                <a:ln>
                  <a:noFill/>
                </a:ln>
                <a:solidFill>
                  <a:schemeClr val="tx1"/>
                </a:solidFill>
                <a:effectLst/>
                <a:latin typeface="Arial" pitchFamily="34" charset="0"/>
              </a:endParaRPr>
            </a:p>
          </p:txBody>
        </p:sp>
        <p:sp>
          <p:nvSpPr>
            <p:cNvPr id="233683" name="Line 211"/>
            <p:cNvSpPr>
              <a:spLocks noChangeShapeType="1"/>
            </p:cNvSpPr>
            <p:nvPr/>
          </p:nvSpPr>
          <p:spPr bwMode="auto">
            <a:xfrm>
              <a:off x="3265" y="1101"/>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84" name="Line 212"/>
            <p:cNvSpPr>
              <a:spLocks noChangeShapeType="1"/>
            </p:cNvSpPr>
            <p:nvPr/>
          </p:nvSpPr>
          <p:spPr bwMode="auto">
            <a:xfrm>
              <a:off x="3294" y="1049"/>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85" name="Rectangle 213"/>
            <p:cNvSpPr>
              <a:spLocks noChangeArrowheads="1"/>
            </p:cNvSpPr>
            <p:nvPr/>
          </p:nvSpPr>
          <p:spPr bwMode="auto">
            <a:xfrm>
              <a:off x="3173" y="966"/>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7.4</a:t>
              </a:r>
              <a:endParaRPr kumimoji="0" lang="en-US" sz="1800" b="0" i="0" u="none" strike="noStrike" cap="none" normalizeH="0" baseline="0" dirty="0">
                <a:ln>
                  <a:noFill/>
                </a:ln>
                <a:solidFill>
                  <a:schemeClr val="tx1"/>
                </a:solidFill>
                <a:effectLst/>
                <a:latin typeface="Arial" pitchFamily="34" charset="0"/>
              </a:endParaRPr>
            </a:p>
          </p:txBody>
        </p:sp>
        <p:sp>
          <p:nvSpPr>
            <p:cNvPr id="233686" name="Line 214"/>
            <p:cNvSpPr>
              <a:spLocks noChangeShapeType="1"/>
            </p:cNvSpPr>
            <p:nvPr/>
          </p:nvSpPr>
          <p:spPr bwMode="auto">
            <a:xfrm>
              <a:off x="3265" y="997"/>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87" name="Line 215"/>
            <p:cNvSpPr>
              <a:spLocks noChangeShapeType="1"/>
            </p:cNvSpPr>
            <p:nvPr/>
          </p:nvSpPr>
          <p:spPr bwMode="auto">
            <a:xfrm>
              <a:off x="3294" y="945"/>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88" name="Rectangle 216"/>
            <p:cNvSpPr>
              <a:spLocks noChangeArrowheads="1"/>
            </p:cNvSpPr>
            <p:nvPr/>
          </p:nvSpPr>
          <p:spPr bwMode="auto">
            <a:xfrm>
              <a:off x="3173" y="862"/>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7.6</a:t>
              </a:r>
              <a:endParaRPr kumimoji="0" lang="en-US" sz="1800" b="0" i="0" u="none" strike="noStrike" cap="none" normalizeH="0" baseline="0" dirty="0">
                <a:ln>
                  <a:noFill/>
                </a:ln>
                <a:solidFill>
                  <a:schemeClr val="tx1"/>
                </a:solidFill>
                <a:effectLst/>
                <a:latin typeface="Arial" pitchFamily="34" charset="0"/>
              </a:endParaRPr>
            </a:p>
          </p:txBody>
        </p:sp>
        <p:sp>
          <p:nvSpPr>
            <p:cNvPr id="233689" name="Line 217"/>
            <p:cNvSpPr>
              <a:spLocks noChangeShapeType="1"/>
            </p:cNvSpPr>
            <p:nvPr/>
          </p:nvSpPr>
          <p:spPr bwMode="auto">
            <a:xfrm>
              <a:off x="3265" y="893"/>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90" name="Line 218"/>
            <p:cNvSpPr>
              <a:spLocks noChangeShapeType="1"/>
            </p:cNvSpPr>
            <p:nvPr/>
          </p:nvSpPr>
          <p:spPr bwMode="auto">
            <a:xfrm>
              <a:off x="3294" y="841"/>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91" name="Rectangle 219"/>
            <p:cNvSpPr>
              <a:spLocks noChangeArrowheads="1"/>
            </p:cNvSpPr>
            <p:nvPr/>
          </p:nvSpPr>
          <p:spPr bwMode="auto">
            <a:xfrm>
              <a:off x="3173" y="758"/>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7.8</a:t>
              </a:r>
              <a:endParaRPr kumimoji="0" lang="en-US" sz="1800" b="0" i="0" u="none" strike="noStrike" cap="none" normalizeH="0" baseline="0" dirty="0">
                <a:ln>
                  <a:noFill/>
                </a:ln>
                <a:solidFill>
                  <a:schemeClr val="tx1"/>
                </a:solidFill>
                <a:effectLst/>
                <a:latin typeface="Arial" pitchFamily="34" charset="0"/>
              </a:endParaRPr>
            </a:p>
          </p:txBody>
        </p:sp>
        <p:sp>
          <p:nvSpPr>
            <p:cNvPr id="233692" name="Line 220"/>
            <p:cNvSpPr>
              <a:spLocks noChangeShapeType="1"/>
            </p:cNvSpPr>
            <p:nvPr/>
          </p:nvSpPr>
          <p:spPr bwMode="auto">
            <a:xfrm>
              <a:off x="3265" y="789"/>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93" name="Line 221"/>
            <p:cNvSpPr>
              <a:spLocks noChangeShapeType="1"/>
            </p:cNvSpPr>
            <p:nvPr/>
          </p:nvSpPr>
          <p:spPr bwMode="auto">
            <a:xfrm>
              <a:off x="3294" y="737"/>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94" name="Line 222"/>
            <p:cNvSpPr>
              <a:spLocks noChangeShapeType="1"/>
            </p:cNvSpPr>
            <p:nvPr/>
          </p:nvSpPr>
          <p:spPr bwMode="auto">
            <a:xfrm>
              <a:off x="3294" y="684"/>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95" name="Line 223"/>
            <p:cNvSpPr>
              <a:spLocks noChangeShapeType="1"/>
            </p:cNvSpPr>
            <p:nvPr/>
          </p:nvSpPr>
          <p:spPr bwMode="auto">
            <a:xfrm>
              <a:off x="3294" y="632"/>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696" name="Rectangle 224"/>
            <p:cNvSpPr>
              <a:spLocks noChangeArrowheads="1"/>
            </p:cNvSpPr>
            <p:nvPr/>
          </p:nvSpPr>
          <p:spPr bwMode="auto">
            <a:xfrm>
              <a:off x="4644" y="1223"/>
              <a:ext cx="1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Asset A</a:t>
              </a:r>
              <a:endParaRPr kumimoji="0" lang="en-US" sz="1800" b="0" i="0" u="none" strike="noStrike" cap="none" normalizeH="0" baseline="0" dirty="0">
                <a:ln>
                  <a:noFill/>
                </a:ln>
                <a:solidFill>
                  <a:schemeClr val="tx1"/>
                </a:solidFill>
                <a:effectLst/>
                <a:latin typeface="Arial" pitchFamily="34" charset="0"/>
              </a:endParaRPr>
            </a:p>
          </p:txBody>
        </p:sp>
        <p:sp>
          <p:nvSpPr>
            <p:cNvPr id="233697" name="Rectangle 225"/>
            <p:cNvSpPr>
              <a:spLocks noChangeArrowheads="1"/>
            </p:cNvSpPr>
            <p:nvPr/>
          </p:nvSpPr>
          <p:spPr bwMode="auto">
            <a:xfrm>
              <a:off x="5028" y="702"/>
              <a:ext cx="1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Asset B</a:t>
              </a:r>
              <a:endParaRPr kumimoji="0" lang="en-US" sz="1800" b="0" i="0" u="none" strike="noStrike" cap="none" normalizeH="0" baseline="0" dirty="0">
                <a:ln>
                  <a:noFill/>
                </a:ln>
                <a:solidFill>
                  <a:schemeClr val="tx1"/>
                </a:solidFill>
                <a:effectLst/>
                <a:latin typeface="Arial" pitchFamily="34" charset="0"/>
              </a:endParaRPr>
            </a:p>
          </p:txBody>
        </p:sp>
        <p:sp>
          <p:nvSpPr>
            <p:cNvPr id="233698" name="Rectangle 226"/>
            <p:cNvSpPr>
              <a:spLocks noChangeArrowheads="1"/>
            </p:cNvSpPr>
            <p:nvPr/>
          </p:nvSpPr>
          <p:spPr bwMode="auto">
            <a:xfrm>
              <a:off x="4664" y="963"/>
              <a:ext cx="100"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800" dirty="0">
                  <a:solidFill>
                    <a:srgbClr val="000000"/>
                  </a:solidFill>
                  <a:latin typeface="Arial" pitchFamily="34" charset="0"/>
                </a:rPr>
                <a:t>Mix</a:t>
              </a:r>
              <a:endParaRPr kumimoji="0" lang="en-US" sz="1800" b="0" i="0" u="none" strike="noStrike" cap="none" normalizeH="0" baseline="0" dirty="0">
                <a:ln>
                  <a:noFill/>
                </a:ln>
                <a:solidFill>
                  <a:schemeClr val="tx1"/>
                </a:solidFill>
                <a:effectLst/>
                <a:latin typeface="Arial" pitchFamily="34" charset="0"/>
              </a:endParaRPr>
            </a:p>
          </p:txBody>
        </p:sp>
      </p:grpSp>
      <p:grpSp>
        <p:nvGrpSpPr>
          <p:cNvPr id="233701" name="Group 229"/>
          <p:cNvGrpSpPr>
            <a:grpSpLocks noChangeAspect="1"/>
          </p:cNvGrpSpPr>
          <p:nvPr/>
        </p:nvGrpSpPr>
        <p:grpSpPr bwMode="auto">
          <a:xfrm>
            <a:off x="5029200" y="2492375"/>
            <a:ext cx="3505200" cy="2003425"/>
            <a:chOff x="3168" y="1536"/>
            <a:chExt cx="2208" cy="1262"/>
          </a:xfrm>
        </p:grpSpPr>
        <p:sp>
          <p:nvSpPr>
            <p:cNvPr id="233700" name="AutoShape 228"/>
            <p:cNvSpPr>
              <a:spLocks noChangeAspect="1" noChangeArrowheads="1" noTextEdit="1"/>
            </p:cNvSpPr>
            <p:nvPr/>
          </p:nvSpPr>
          <p:spPr bwMode="auto">
            <a:xfrm>
              <a:off x="3168" y="1536"/>
              <a:ext cx="2208" cy="12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02" name="Line 230"/>
            <p:cNvSpPr>
              <a:spLocks noChangeShapeType="1"/>
            </p:cNvSpPr>
            <p:nvPr/>
          </p:nvSpPr>
          <p:spPr bwMode="auto">
            <a:xfrm flipV="1">
              <a:off x="3322" y="1784"/>
              <a:ext cx="1" cy="67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03" name="Line 231"/>
            <p:cNvSpPr>
              <a:spLocks noChangeShapeType="1"/>
            </p:cNvSpPr>
            <p:nvPr/>
          </p:nvSpPr>
          <p:spPr bwMode="auto">
            <a:xfrm>
              <a:off x="3322" y="2462"/>
              <a:ext cx="187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04" name="Line 232"/>
            <p:cNvSpPr>
              <a:spLocks noChangeShapeType="1"/>
            </p:cNvSpPr>
            <p:nvPr/>
          </p:nvSpPr>
          <p:spPr bwMode="auto">
            <a:xfrm>
              <a:off x="3322" y="2462"/>
              <a:ext cx="187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05" name="Rectangle 233"/>
            <p:cNvSpPr>
              <a:spLocks noChangeArrowheads="1"/>
            </p:cNvSpPr>
            <p:nvPr/>
          </p:nvSpPr>
          <p:spPr bwMode="auto">
            <a:xfrm>
              <a:off x="3956" y="2581"/>
              <a:ext cx="5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Standard Deviation (Risk)</a:t>
              </a:r>
              <a:endParaRPr kumimoji="0" lang="en-US" sz="1800" b="0" i="0" u="none" strike="noStrike" cap="none" normalizeH="0" baseline="0" dirty="0">
                <a:ln>
                  <a:noFill/>
                </a:ln>
                <a:solidFill>
                  <a:schemeClr val="tx1"/>
                </a:solidFill>
                <a:effectLst/>
                <a:latin typeface="Arial" pitchFamily="34" charset="0"/>
              </a:endParaRPr>
            </a:p>
          </p:txBody>
        </p:sp>
        <p:sp>
          <p:nvSpPr>
            <p:cNvPr id="233706" name="Rectangle 234"/>
            <p:cNvSpPr>
              <a:spLocks noChangeArrowheads="1"/>
            </p:cNvSpPr>
            <p:nvPr/>
          </p:nvSpPr>
          <p:spPr bwMode="auto">
            <a:xfrm>
              <a:off x="3168" y="1691"/>
              <a:ext cx="395"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Expected Return</a:t>
              </a:r>
              <a:endParaRPr kumimoji="0" lang="en-US" sz="1800" b="0" i="0" u="none" strike="noStrike" cap="none" normalizeH="0" baseline="0" dirty="0">
                <a:ln>
                  <a:noFill/>
                </a:ln>
                <a:solidFill>
                  <a:schemeClr val="tx1"/>
                </a:solidFill>
                <a:effectLst/>
                <a:latin typeface="Arial" pitchFamily="34" charset="0"/>
              </a:endParaRPr>
            </a:p>
          </p:txBody>
        </p:sp>
        <p:sp>
          <p:nvSpPr>
            <p:cNvPr id="233707" name="Freeform 235"/>
            <p:cNvSpPr>
              <a:spLocks/>
            </p:cNvSpPr>
            <p:nvPr/>
          </p:nvSpPr>
          <p:spPr bwMode="auto">
            <a:xfrm flipV="1">
              <a:off x="4123" y="1836"/>
              <a:ext cx="1075" cy="310"/>
            </a:xfrm>
            <a:custGeom>
              <a:avLst/>
              <a:gdLst/>
              <a:ahLst/>
              <a:cxnLst>
                <a:cxn ang="0">
                  <a:pos x="49" y="192"/>
                </a:cxn>
                <a:cxn ang="0">
                  <a:pos x="147" y="334"/>
                </a:cxn>
                <a:cxn ang="0">
                  <a:pos x="246" y="434"/>
                </a:cxn>
                <a:cxn ang="0">
                  <a:pos x="344" y="517"/>
                </a:cxn>
                <a:cxn ang="0">
                  <a:pos x="442" y="590"/>
                </a:cxn>
                <a:cxn ang="0">
                  <a:pos x="541" y="657"/>
                </a:cxn>
                <a:cxn ang="0">
                  <a:pos x="639" y="718"/>
                </a:cxn>
                <a:cxn ang="0">
                  <a:pos x="737" y="776"/>
                </a:cxn>
                <a:cxn ang="0">
                  <a:pos x="836" y="832"/>
                </a:cxn>
                <a:cxn ang="0">
                  <a:pos x="934" y="884"/>
                </a:cxn>
                <a:cxn ang="0">
                  <a:pos x="1032" y="935"/>
                </a:cxn>
                <a:cxn ang="0">
                  <a:pos x="1131" y="985"/>
                </a:cxn>
                <a:cxn ang="0">
                  <a:pos x="1229" y="1033"/>
                </a:cxn>
                <a:cxn ang="0">
                  <a:pos x="1327" y="1079"/>
                </a:cxn>
                <a:cxn ang="0">
                  <a:pos x="1426" y="1125"/>
                </a:cxn>
                <a:cxn ang="0">
                  <a:pos x="1524" y="1170"/>
                </a:cxn>
                <a:cxn ang="0">
                  <a:pos x="1623" y="1213"/>
                </a:cxn>
                <a:cxn ang="0">
                  <a:pos x="1721" y="1257"/>
                </a:cxn>
                <a:cxn ang="0">
                  <a:pos x="1819" y="1299"/>
                </a:cxn>
                <a:cxn ang="0">
                  <a:pos x="1918" y="1341"/>
                </a:cxn>
                <a:cxn ang="0">
                  <a:pos x="2016" y="1382"/>
                </a:cxn>
                <a:cxn ang="0">
                  <a:pos x="2114" y="1423"/>
                </a:cxn>
                <a:cxn ang="0">
                  <a:pos x="2213" y="1463"/>
                </a:cxn>
                <a:cxn ang="0">
                  <a:pos x="2311" y="1503"/>
                </a:cxn>
                <a:cxn ang="0">
                  <a:pos x="2409" y="1543"/>
                </a:cxn>
                <a:cxn ang="0">
                  <a:pos x="2508" y="1582"/>
                </a:cxn>
                <a:cxn ang="0">
                  <a:pos x="2606" y="1621"/>
                </a:cxn>
                <a:cxn ang="0">
                  <a:pos x="2705" y="1659"/>
                </a:cxn>
                <a:cxn ang="0">
                  <a:pos x="2803" y="1697"/>
                </a:cxn>
                <a:cxn ang="0">
                  <a:pos x="2901" y="1735"/>
                </a:cxn>
                <a:cxn ang="0">
                  <a:pos x="3000" y="1773"/>
                </a:cxn>
                <a:cxn ang="0">
                  <a:pos x="3098" y="1810"/>
                </a:cxn>
                <a:cxn ang="0">
                  <a:pos x="3196" y="1848"/>
                </a:cxn>
                <a:cxn ang="0">
                  <a:pos x="3295" y="1885"/>
                </a:cxn>
                <a:cxn ang="0">
                  <a:pos x="3393" y="1921"/>
                </a:cxn>
                <a:cxn ang="0">
                  <a:pos x="3491" y="1958"/>
                </a:cxn>
                <a:cxn ang="0">
                  <a:pos x="3590" y="1994"/>
                </a:cxn>
                <a:cxn ang="0">
                  <a:pos x="3688" y="2031"/>
                </a:cxn>
                <a:cxn ang="0">
                  <a:pos x="3787" y="2067"/>
                </a:cxn>
                <a:cxn ang="0">
                  <a:pos x="3885" y="2103"/>
                </a:cxn>
                <a:cxn ang="0">
                  <a:pos x="3983" y="2139"/>
                </a:cxn>
                <a:cxn ang="0">
                  <a:pos x="4082" y="2174"/>
                </a:cxn>
                <a:cxn ang="0">
                  <a:pos x="4180" y="2210"/>
                </a:cxn>
                <a:cxn ang="0">
                  <a:pos x="4278" y="2245"/>
                </a:cxn>
                <a:cxn ang="0">
                  <a:pos x="4377" y="2281"/>
                </a:cxn>
                <a:cxn ang="0">
                  <a:pos x="4475" y="2316"/>
                </a:cxn>
                <a:cxn ang="0">
                  <a:pos x="4573" y="2351"/>
                </a:cxn>
                <a:cxn ang="0">
                  <a:pos x="4672" y="2386"/>
                </a:cxn>
                <a:cxn ang="0">
                  <a:pos x="4770" y="2421"/>
                </a:cxn>
                <a:cxn ang="0">
                  <a:pos x="4868" y="2456"/>
                </a:cxn>
              </a:cxnLst>
              <a:rect l="0" t="0" r="r" b="b"/>
              <a:pathLst>
                <a:path w="4869" h="2456">
                  <a:moveTo>
                    <a:pt x="0" y="0"/>
                  </a:moveTo>
                  <a:lnTo>
                    <a:pt x="49" y="192"/>
                  </a:lnTo>
                  <a:lnTo>
                    <a:pt x="98" y="272"/>
                  </a:lnTo>
                  <a:lnTo>
                    <a:pt x="147" y="334"/>
                  </a:lnTo>
                  <a:lnTo>
                    <a:pt x="196" y="387"/>
                  </a:lnTo>
                  <a:lnTo>
                    <a:pt x="246" y="434"/>
                  </a:lnTo>
                  <a:lnTo>
                    <a:pt x="295" y="477"/>
                  </a:lnTo>
                  <a:lnTo>
                    <a:pt x="344" y="517"/>
                  </a:lnTo>
                  <a:lnTo>
                    <a:pt x="393" y="555"/>
                  </a:lnTo>
                  <a:lnTo>
                    <a:pt x="442" y="590"/>
                  </a:lnTo>
                  <a:lnTo>
                    <a:pt x="491" y="624"/>
                  </a:lnTo>
                  <a:lnTo>
                    <a:pt x="541" y="657"/>
                  </a:lnTo>
                  <a:lnTo>
                    <a:pt x="590" y="688"/>
                  </a:lnTo>
                  <a:lnTo>
                    <a:pt x="639" y="718"/>
                  </a:lnTo>
                  <a:lnTo>
                    <a:pt x="688" y="748"/>
                  </a:lnTo>
                  <a:lnTo>
                    <a:pt x="737" y="776"/>
                  </a:lnTo>
                  <a:lnTo>
                    <a:pt x="786" y="804"/>
                  </a:lnTo>
                  <a:lnTo>
                    <a:pt x="836" y="832"/>
                  </a:lnTo>
                  <a:lnTo>
                    <a:pt x="885" y="858"/>
                  </a:lnTo>
                  <a:lnTo>
                    <a:pt x="934" y="884"/>
                  </a:lnTo>
                  <a:lnTo>
                    <a:pt x="983" y="910"/>
                  </a:lnTo>
                  <a:lnTo>
                    <a:pt x="1032" y="935"/>
                  </a:lnTo>
                  <a:lnTo>
                    <a:pt x="1082" y="960"/>
                  </a:lnTo>
                  <a:lnTo>
                    <a:pt x="1131" y="985"/>
                  </a:lnTo>
                  <a:lnTo>
                    <a:pt x="1180" y="1009"/>
                  </a:lnTo>
                  <a:lnTo>
                    <a:pt x="1229" y="1033"/>
                  </a:lnTo>
                  <a:lnTo>
                    <a:pt x="1278" y="1056"/>
                  </a:lnTo>
                  <a:lnTo>
                    <a:pt x="1327" y="1079"/>
                  </a:lnTo>
                  <a:lnTo>
                    <a:pt x="1377" y="1102"/>
                  </a:lnTo>
                  <a:lnTo>
                    <a:pt x="1426" y="1125"/>
                  </a:lnTo>
                  <a:lnTo>
                    <a:pt x="1475" y="1147"/>
                  </a:lnTo>
                  <a:lnTo>
                    <a:pt x="1524" y="1170"/>
                  </a:lnTo>
                  <a:lnTo>
                    <a:pt x="1573" y="1192"/>
                  </a:lnTo>
                  <a:lnTo>
                    <a:pt x="1623" y="1213"/>
                  </a:lnTo>
                  <a:lnTo>
                    <a:pt x="1672" y="1235"/>
                  </a:lnTo>
                  <a:lnTo>
                    <a:pt x="1721" y="1257"/>
                  </a:lnTo>
                  <a:lnTo>
                    <a:pt x="1770" y="1278"/>
                  </a:lnTo>
                  <a:lnTo>
                    <a:pt x="1819" y="1299"/>
                  </a:lnTo>
                  <a:lnTo>
                    <a:pt x="1868" y="1320"/>
                  </a:lnTo>
                  <a:lnTo>
                    <a:pt x="1918" y="1341"/>
                  </a:lnTo>
                  <a:lnTo>
                    <a:pt x="1967" y="1362"/>
                  </a:lnTo>
                  <a:lnTo>
                    <a:pt x="2016" y="1382"/>
                  </a:lnTo>
                  <a:lnTo>
                    <a:pt x="2065" y="1403"/>
                  </a:lnTo>
                  <a:lnTo>
                    <a:pt x="2114" y="1423"/>
                  </a:lnTo>
                  <a:lnTo>
                    <a:pt x="2164" y="1443"/>
                  </a:lnTo>
                  <a:lnTo>
                    <a:pt x="2213" y="1463"/>
                  </a:lnTo>
                  <a:lnTo>
                    <a:pt x="2262" y="1483"/>
                  </a:lnTo>
                  <a:lnTo>
                    <a:pt x="2311" y="1503"/>
                  </a:lnTo>
                  <a:lnTo>
                    <a:pt x="2360" y="1523"/>
                  </a:lnTo>
                  <a:lnTo>
                    <a:pt x="2409" y="1543"/>
                  </a:lnTo>
                  <a:lnTo>
                    <a:pt x="2459" y="1562"/>
                  </a:lnTo>
                  <a:lnTo>
                    <a:pt x="2508" y="1582"/>
                  </a:lnTo>
                  <a:lnTo>
                    <a:pt x="2557" y="1601"/>
                  </a:lnTo>
                  <a:lnTo>
                    <a:pt x="2606" y="1621"/>
                  </a:lnTo>
                  <a:lnTo>
                    <a:pt x="2655" y="1640"/>
                  </a:lnTo>
                  <a:lnTo>
                    <a:pt x="2705" y="1659"/>
                  </a:lnTo>
                  <a:lnTo>
                    <a:pt x="2754" y="1678"/>
                  </a:lnTo>
                  <a:lnTo>
                    <a:pt x="2803" y="1697"/>
                  </a:lnTo>
                  <a:lnTo>
                    <a:pt x="2852" y="1716"/>
                  </a:lnTo>
                  <a:lnTo>
                    <a:pt x="2901" y="1735"/>
                  </a:lnTo>
                  <a:lnTo>
                    <a:pt x="2950" y="1754"/>
                  </a:lnTo>
                  <a:lnTo>
                    <a:pt x="3000" y="1773"/>
                  </a:lnTo>
                  <a:lnTo>
                    <a:pt x="3049" y="1792"/>
                  </a:lnTo>
                  <a:lnTo>
                    <a:pt x="3098" y="1810"/>
                  </a:lnTo>
                  <a:lnTo>
                    <a:pt x="3147" y="1829"/>
                  </a:lnTo>
                  <a:lnTo>
                    <a:pt x="3196" y="1848"/>
                  </a:lnTo>
                  <a:lnTo>
                    <a:pt x="3246" y="1866"/>
                  </a:lnTo>
                  <a:lnTo>
                    <a:pt x="3295" y="1885"/>
                  </a:lnTo>
                  <a:lnTo>
                    <a:pt x="3344" y="1903"/>
                  </a:lnTo>
                  <a:lnTo>
                    <a:pt x="3393" y="1921"/>
                  </a:lnTo>
                  <a:lnTo>
                    <a:pt x="3442" y="1940"/>
                  </a:lnTo>
                  <a:lnTo>
                    <a:pt x="3491" y="1958"/>
                  </a:lnTo>
                  <a:lnTo>
                    <a:pt x="3541" y="1976"/>
                  </a:lnTo>
                  <a:lnTo>
                    <a:pt x="3590" y="1994"/>
                  </a:lnTo>
                  <a:lnTo>
                    <a:pt x="3639" y="2013"/>
                  </a:lnTo>
                  <a:lnTo>
                    <a:pt x="3688" y="2031"/>
                  </a:lnTo>
                  <a:lnTo>
                    <a:pt x="3737" y="2049"/>
                  </a:lnTo>
                  <a:lnTo>
                    <a:pt x="3787" y="2067"/>
                  </a:lnTo>
                  <a:lnTo>
                    <a:pt x="3836" y="2085"/>
                  </a:lnTo>
                  <a:lnTo>
                    <a:pt x="3885" y="2103"/>
                  </a:lnTo>
                  <a:lnTo>
                    <a:pt x="3934" y="2121"/>
                  </a:lnTo>
                  <a:lnTo>
                    <a:pt x="3983" y="2139"/>
                  </a:lnTo>
                  <a:lnTo>
                    <a:pt x="4032" y="2156"/>
                  </a:lnTo>
                  <a:lnTo>
                    <a:pt x="4082" y="2174"/>
                  </a:lnTo>
                  <a:lnTo>
                    <a:pt x="4131" y="2192"/>
                  </a:lnTo>
                  <a:lnTo>
                    <a:pt x="4180" y="2210"/>
                  </a:lnTo>
                  <a:lnTo>
                    <a:pt x="4229" y="2228"/>
                  </a:lnTo>
                  <a:lnTo>
                    <a:pt x="4278" y="2245"/>
                  </a:lnTo>
                  <a:lnTo>
                    <a:pt x="4328" y="2263"/>
                  </a:lnTo>
                  <a:lnTo>
                    <a:pt x="4377" y="2281"/>
                  </a:lnTo>
                  <a:lnTo>
                    <a:pt x="4426" y="2298"/>
                  </a:lnTo>
                  <a:lnTo>
                    <a:pt x="4475" y="2316"/>
                  </a:lnTo>
                  <a:lnTo>
                    <a:pt x="4524" y="2333"/>
                  </a:lnTo>
                  <a:lnTo>
                    <a:pt x="4573" y="2351"/>
                  </a:lnTo>
                  <a:lnTo>
                    <a:pt x="4623" y="2368"/>
                  </a:lnTo>
                  <a:lnTo>
                    <a:pt x="4672" y="2386"/>
                  </a:lnTo>
                  <a:lnTo>
                    <a:pt x="4721" y="2403"/>
                  </a:lnTo>
                  <a:lnTo>
                    <a:pt x="4770" y="2421"/>
                  </a:lnTo>
                  <a:lnTo>
                    <a:pt x="4819" y="2438"/>
                  </a:lnTo>
                  <a:lnTo>
                    <a:pt x="4868" y="2456"/>
                  </a:lnTo>
                  <a:lnTo>
                    <a:pt x="4869" y="2456"/>
                  </a:lnTo>
                </a:path>
              </a:pathLst>
            </a:custGeom>
            <a:noFill/>
            <a:ln w="1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08" name="Rectangle 236"/>
            <p:cNvSpPr>
              <a:spLocks noChangeArrowheads="1"/>
            </p:cNvSpPr>
            <p:nvPr/>
          </p:nvSpPr>
          <p:spPr bwMode="auto">
            <a:xfrm>
              <a:off x="4705" y="2337"/>
              <a:ext cx="49" cy="41"/>
            </a:xfrm>
            <a:prstGeom prst="rect">
              <a:avLst/>
            </a:prstGeom>
            <a:solidFill>
              <a:srgbClr val="008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09" name="Rectangle 237"/>
            <p:cNvSpPr>
              <a:spLocks noChangeArrowheads="1"/>
            </p:cNvSpPr>
            <p:nvPr/>
          </p:nvSpPr>
          <p:spPr bwMode="auto">
            <a:xfrm>
              <a:off x="5174" y="1816"/>
              <a:ext cx="49" cy="41"/>
            </a:xfrm>
            <a:prstGeom prst="rect">
              <a:avLst/>
            </a:prstGeom>
            <a:solidFill>
              <a:srgbClr val="008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10" name="Rectangle 238"/>
            <p:cNvSpPr>
              <a:spLocks noChangeArrowheads="1"/>
            </p:cNvSpPr>
            <p:nvPr/>
          </p:nvSpPr>
          <p:spPr bwMode="auto">
            <a:xfrm>
              <a:off x="4143" y="2076"/>
              <a:ext cx="49" cy="42"/>
            </a:xfrm>
            <a:prstGeom prst="rect">
              <a:avLst/>
            </a:prstGeom>
            <a:solidFill>
              <a:srgbClr val="00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11" name="Line 239"/>
            <p:cNvSpPr>
              <a:spLocks noChangeShapeType="1"/>
            </p:cNvSpPr>
            <p:nvPr/>
          </p:nvSpPr>
          <p:spPr bwMode="auto">
            <a:xfrm>
              <a:off x="3322"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12" name="Rectangle 240"/>
            <p:cNvSpPr>
              <a:spLocks noChangeArrowheads="1"/>
            </p:cNvSpPr>
            <p:nvPr/>
          </p:nvSpPr>
          <p:spPr bwMode="auto">
            <a:xfrm>
              <a:off x="3276" y="25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0.0</a:t>
              </a:r>
              <a:endParaRPr kumimoji="0" lang="en-US" sz="1800" b="0" i="0" u="none" strike="noStrike" cap="none" normalizeH="0" baseline="0" dirty="0">
                <a:ln>
                  <a:noFill/>
                </a:ln>
                <a:solidFill>
                  <a:schemeClr val="tx1"/>
                </a:solidFill>
                <a:effectLst/>
                <a:latin typeface="Arial" pitchFamily="34" charset="0"/>
              </a:endParaRPr>
            </a:p>
          </p:txBody>
        </p:sp>
        <p:sp>
          <p:nvSpPr>
            <p:cNvPr id="233713" name="Line 241"/>
            <p:cNvSpPr>
              <a:spLocks noChangeShapeType="1"/>
            </p:cNvSpPr>
            <p:nvPr/>
          </p:nvSpPr>
          <p:spPr bwMode="auto">
            <a:xfrm>
              <a:off x="5198"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14" name="Rectangle 242"/>
            <p:cNvSpPr>
              <a:spLocks noChangeArrowheads="1"/>
            </p:cNvSpPr>
            <p:nvPr/>
          </p:nvSpPr>
          <p:spPr bwMode="auto">
            <a:xfrm>
              <a:off x="5139" y="2519"/>
              <a:ext cx="118"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12.0</a:t>
              </a:r>
              <a:endParaRPr kumimoji="0" lang="en-US" sz="1800" b="0" i="0" u="none" strike="noStrike" cap="none" normalizeH="0" baseline="0" dirty="0">
                <a:ln>
                  <a:noFill/>
                </a:ln>
                <a:solidFill>
                  <a:schemeClr val="tx1"/>
                </a:solidFill>
                <a:effectLst/>
                <a:latin typeface="Arial" pitchFamily="34" charset="0"/>
              </a:endParaRPr>
            </a:p>
          </p:txBody>
        </p:sp>
        <p:sp>
          <p:nvSpPr>
            <p:cNvPr id="233715" name="Line 243"/>
            <p:cNvSpPr>
              <a:spLocks noChangeShapeType="1"/>
            </p:cNvSpPr>
            <p:nvPr/>
          </p:nvSpPr>
          <p:spPr bwMode="auto">
            <a:xfrm flipV="1">
              <a:off x="3322"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16" name="Line 244"/>
            <p:cNvSpPr>
              <a:spLocks noChangeShapeType="1"/>
            </p:cNvSpPr>
            <p:nvPr/>
          </p:nvSpPr>
          <p:spPr bwMode="auto">
            <a:xfrm flipV="1">
              <a:off x="3400"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17" name="Rectangle 245"/>
            <p:cNvSpPr>
              <a:spLocks noChangeArrowheads="1"/>
            </p:cNvSpPr>
            <p:nvPr/>
          </p:nvSpPr>
          <p:spPr bwMode="auto">
            <a:xfrm>
              <a:off x="3432" y="25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1.0</a:t>
              </a:r>
              <a:endParaRPr kumimoji="0" lang="en-US" sz="1800" b="0" i="0" u="none" strike="noStrike" cap="none" normalizeH="0" baseline="0" dirty="0">
                <a:ln>
                  <a:noFill/>
                </a:ln>
                <a:solidFill>
                  <a:schemeClr val="tx1"/>
                </a:solidFill>
                <a:effectLst/>
                <a:latin typeface="Arial" pitchFamily="34" charset="0"/>
              </a:endParaRPr>
            </a:p>
          </p:txBody>
        </p:sp>
        <p:sp>
          <p:nvSpPr>
            <p:cNvPr id="233718" name="Line 246"/>
            <p:cNvSpPr>
              <a:spLocks noChangeShapeType="1"/>
            </p:cNvSpPr>
            <p:nvPr/>
          </p:nvSpPr>
          <p:spPr bwMode="auto">
            <a:xfrm flipV="1">
              <a:off x="3478"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19" name="Line 247"/>
            <p:cNvSpPr>
              <a:spLocks noChangeShapeType="1"/>
            </p:cNvSpPr>
            <p:nvPr/>
          </p:nvSpPr>
          <p:spPr bwMode="auto">
            <a:xfrm flipV="1">
              <a:off x="3556"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20" name="Rectangle 248"/>
            <p:cNvSpPr>
              <a:spLocks noChangeArrowheads="1"/>
            </p:cNvSpPr>
            <p:nvPr/>
          </p:nvSpPr>
          <p:spPr bwMode="auto">
            <a:xfrm>
              <a:off x="3589" y="25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2.0</a:t>
              </a:r>
              <a:endParaRPr kumimoji="0" lang="en-US" sz="1800" b="0" i="0" u="none" strike="noStrike" cap="none" normalizeH="0" baseline="0" dirty="0">
                <a:ln>
                  <a:noFill/>
                </a:ln>
                <a:solidFill>
                  <a:schemeClr val="tx1"/>
                </a:solidFill>
                <a:effectLst/>
                <a:latin typeface="Arial" pitchFamily="34" charset="0"/>
              </a:endParaRPr>
            </a:p>
          </p:txBody>
        </p:sp>
        <p:sp>
          <p:nvSpPr>
            <p:cNvPr id="233721" name="Line 249"/>
            <p:cNvSpPr>
              <a:spLocks noChangeShapeType="1"/>
            </p:cNvSpPr>
            <p:nvPr/>
          </p:nvSpPr>
          <p:spPr bwMode="auto">
            <a:xfrm flipV="1">
              <a:off x="3635"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22" name="Line 250"/>
            <p:cNvSpPr>
              <a:spLocks noChangeShapeType="1"/>
            </p:cNvSpPr>
            <p:nvPr/>
          </p:nvSpPr>
          <p:spPr bwMode="auto">
            <a:xfrm flipV="1">
              <a:off x="3713"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23" name="Rectangle 251"/>
            <p:cNvSpPr>
              <a:spLocks noChangeArrowheads="1"/>
            </p:cNvSpPr>
            <p:nvPr/>
          </p:nvSpPr>
          <p:spPr bwMode="auto">
            <a:xfrm>
              <a:off x="3745" y="25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3.0</a:t>
              </a:r>
              <a:endParaRPr kumimoji="0" lang="en-US" sz="1800" b="0" i="0" u="none" strike="noStrike" cap="none" normalizeH="0" baseline="0" dirty="0">
                <a:ln>
                  <a:noFill/>
                </a:ln>
                <a:solidFill>
                  <a:schemeClr val="tx1"/>
                </a:solidFill>
                <a:effectLst/>
                <a:latin typeface="Arial" pitchFamily="34" charset="0"/>
              </a:endParaRPr>
            </a:p>
          </p:txBody>
        </p:sp>
        <p:sp>
          <p:nvSpPr>
            <p:cNvPr id="233724" name="Line 252"/>
            <p:cNvSpPr>
              <a:spLocks noChangeShapeType="1"/>
            </p:cNvSpPr>
            <p:nvPr/>
          </p:nvSpPr>
          <p:spPr bwMode="auto">
            <a:xfrm flipV="1">
              <a:off x="3791"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25" name="Line 253"/>
            <p:cNvSpPr>
              <a:spLocks noChangeShapeType="1"/>
            </p:cNvSpPr>
            <p:nvPr/>
          </p:nvSpPr>
          <p:spPr bwMode="auto">
            <a:xfrm flipV="1">
              <a:off x="3869"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26" name="Rectangle 254"/>
            <p:cNvSpPr>
              <a:spLocks noChangeArrowheads="1"/>
            </p:cNvSpPr>
            <p:nvPr/>
          </p:nvSpPr>
          <p:spPr bwMode="auto">
            <a:xfrm>
              <a:off x="3901" y="25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4.0</a:t>
              </a:r>
              <a:endParaRPr kumimoji="0" lang="en-US" sz="1800" b="0" i="0" u="none" strike="noStrike" cap="none" normalizeH="0" baseline="0" dirty="0">
                <a:ln>
                  <a:noFill/>
                </a:ln>
                <a:solidFill>
                  <a:schemeClr val="tx1"/>
                </a:solidFill>
                <a:effectLst/>
                <a:latin typeface="Arial" pitchFamily="34" charset="0"/>
              </a:endParaRPr>
            </a:p>
          </p:txBody>
        </p:sp>
        <p:sp>
          <p:nvSpPr>
            <p:cNvPr id="233727" name="Line 255"/>
            <p:cNvSpPr>
              <a:spLocks noChangeShapeType="1"/>
            </p:cNvSpPr>
            <p:nvPr/>
          </p:nvSpPr>
          <p:spPr bwMode="auto">
            <a:xfrm flipV="1">
              <a:off x="3947"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28" name="Line 256"/>
            <p:cNvSpPr>
              <a:spLocks noChangeShapeType="1"/>
            </p:cNvSpPr>
            <p:nvPr/>
          </p:nvSpPr>
          <p:spPr bwMode="auto">
            <a:xfrm flipV="1">
              <a:off x="4026"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29" name="Rectangle 257"/>
            <p:cNvSpPr>
              <a:spLocks noChangeArrowheads="1"/>
            </p:cNvSpPr>
            <p:nvPr/>
          </p:nvSpPr>
          <p:spPr bwMode="auto">
            <a:xfrm>
              <a:off x="4058" y="25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5.0</a:t>
              </a:r>
              <a:endParaRPr kumimoji="0" lang="en-US" sz="1800" b="0" i="0" u="none" strike="noStrike" cap="none" normalizeH="0" baseline="0" dirty="0">
                <a:ln>
                  <a:noFill/>
                </a:ln>
                <a:solidFill>
                  <a:schemeClr val="tx1"/>
                </a:solidFill>
                <a:effectLst/>
                <a:latin typeface="Arial" pitchFamily="34" charset="0"/>
              </a:endParaRPr>
            </a:p>
          </p:txBody>
        </p:sp>
        <p:sp>
          <p:nvSpPr>
            <p:cNvPr id="233730" name="Line 258"/>
            <p:cNvSpPr>
              <a:spLocks noChangeShapeType="1"/>
            </p:cNvSpPr>
            <p:nvPr/>
          </p:nvSpPr>
          <p:spPr bwMode="auto">
            <a:xfrm flipV="1">
              <a:off x="4104"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31" name="Line 259"/>
            <p:cNvSpPr>
              <a:spLocks noChangeShapeType="1"/>
            </p:cNvSpPr>
            <p:nvPr/>
          </p:nvSpPr>
          <p:spPr bwMode="auto">
            <a:xfrm flipV="1">
              <a:off x="4182"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32" name="Rectangle 260"/>
            <p:cNvSpPr>
              <a:spLocks noChangeArrowheads="1"/>
            </p:cNvSpPr>
            <p:nvPr/>
          </p:nvSpPr>
          <p:spPr bwMode="auto">
            <a:xfrm>
              <a:off x="4214" y="25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6.0</a:t>
              </a:r>
              <a:endParaRPr kumimoji="0" lang="en-US" sz="1800" b="0" i="0" u="none" strike="noStrike" cap="none" normalizeH="0" baseline="0" dirty="0">
                <a:ln>
                  <a:noFill/>
                </a:ln>
                <a:solidFill>
                  <a:schemeClr val="tx1"/>
                </a:solidFill>
                <a:effectLst/>
                <a:latin typeface="Arial" pitchFamily="34" charset="0"/>
              </a:endParaRPr>
            </a:p>
          </p:txBody>
        </p:sp>
        <p:sp>
          <p:nvSpPr>
            <p:cNvPr id="233733" name="Line 261"/>
            <p:cNvSpPr>
              <a:spLocks noChangeShapeType="1"/>
            </p:cNvSpPr>
            <p:nvPr/>
          </p:nvSpPr>
          <p:spPr bwMode="auto">
            <a:xfrm flipV="1">
              <a:off x="4260"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34" name="Line 262"/>
            <p:cNvSpPr>
              <a:spLocks noChangeShapeType="1"/>
            </p:cNvSpPr>
            <p:nvPr/>
          </p:nvSpPr>
          <p:spPr bwMode="auto">
            <a:xfrm flipV="1">
              <a:off x="4338"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35" name="Rectangle 263"/>
            <p:cNvSpPr>
              <a:spLocks noChangeArrowheads="1"/>
            </p:cNvSpPr>
            <p:nvPr/>
          </p:nvSpPr>
          <p:spPr bwMode="auto">
            <a:xfrm>
              <a:off x="4370" y="25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7.0</a:t>
              </a:r>
              <a:endParaRPr kumimoji="0" lang="en-US" sz="1800" b="0" i="0" u="none" strike="noStrike" cap="none" normalizeH="0" baseline="0" dirty="0">
                <a:ln>
                  <a:noFill/>
                </a:ln>
                <a:solidFill>
                  <a:schemeClr val="tx1"/>
                </a:solidFill>
                <a:effectLst/>
                <a:latin typeface="Arial" pitchFamily="34" charset="0"/>
              </a:endParaRPr>
            </a:p>
          </p:txBody>
        </p:sp>
        <p:sp>
          <p:nvSpPr>
            <p:cNvPr id="233736" name="Line 264"/>
            <p:cNvSpPr>
              <a:spLocks noChangeShapeType="1"/>
            </p:cNvSpPr>
            <p:nvPr/>
          </p:nvSpPr>
          <p:spPr bwMode="auto">
            <a:xfrm flipV="1">
              <a:off x="4416"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37" name="Line 265"/>
            <p:cNvSpPr>
              <a:spLocks noChangeShapeType="1"/>
            </p:cNvSpPr>
            <p:nvPr/>
          </p:nvSpPr>
          <p:spPr bwMode="auto">
            <a:xfrm flipV="1">
              <a:off x="4495"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38" name="Rectangle 266"/>
            <p:cNvSpPr>
              <a:spLocks noChangeArrowheads="1"/>
            </p:cNvSpPr>
            <p:nvPr/>
          </p:nvSpPr>
          <p:spPr bwMode="auto">
            <a:xfrm>
              <a:off x="4527" y="25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8.0</a:t>
              </a:r>
              <a:endParaRPr kumimoji="0" lang="en-US" sz="1800" b="0" i="0" u="none" strike="noStrike" cap="none" normalizeH="0" baseline="0" dirty="0">
                <a:ln>
                  <a:noFill/>
                </a:ln>
                <a:solidFill>
                  <a:schemeClr val="tx1"/>
                </a:solidFill>
                <a:effectLst/>
                <a:latin typeface="Arial" pitchFamily="34" charset="0"/>
              </a:endParaRPr>
            </a:p>
          </p:txBody>
        </p:sp>
        <p:sp>
          <p:nvSpPr>
            <p:cNvPr id="233739" name="Line 267"/>
            <p:cNvSpPr>
              <a:spLocks noChangeShapeType="1"/>
            </p:cNvSpPr>
            <p:nvPr/>
          </p:nvSpPr>
          <p:spPr bwMode="auto">
            <a:xfrm flipV="1">
              <a:off x="4573"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40" name="Line 268"/>
            <p:cNvSpPr>
              <a:spLocks noChangeShapeType="1"/>
            </p:cNvSpPr>
            <p:nvPr/>
          </p:nvSpPr>
          <p:spPr bwMode="auto">
            <a:xfrm flipV="1">
              <a:off x="4651"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41" name="Rectangle 269"/>
            <p:cNvSpPr>
              <a:spLocks noChangeArrowheads="1"/>
            </p:cNvSpPr>
            <p:nvPr/>
          </p:nvSpPr>
          <p:spPr bwMode="auto">
            <a:xfrm>
              <a:off x="4683" y="25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9.0</a:t>
              </a:r>
              <a:endParaRPr kumimoji="0" lang="en-US" sz="1800" b="0" i="0" u="none" strike="noStrike" cap="none" normalizeH="0" baseline="0" dirty="0">
                <a:ln>
                  <a:noFill/>
                </a:ln>
                <a:solidFill>
                  <a:schemeClr val="tx1"/>
                </a:solidFill>
                <a:effectLst/>
                <a:latin typeface="Arial" pitchFamily="34" charset="0"/>
              </a:endParaRPr>
            </a:p>
          </p:txBody>
        </p:sp>
        <p:sp>
          <p:nvSpPr>
            <p:cNvPr id="233742" name="Line 270"/>
            <p:cNvSpPr>
              <a:spLocks noChangeShapeType="1"/>
            </p:cNvSpPr>
            <p:nvPr/>
          </p:nvSpPr>
          <p:spPr bwMode="auto">
            <a:xfrm flipV="1">
              <a:off x="4729"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43" name="Line 271"/>
            <p:cNvSpPr>
              <a:spLocks noChangeShapeType="1"/>
            </p:cNvSpPr>
            <p:nvPr/>
          </p:nvSpPr>
          <p:spPr bwMode="auto">
            <a:xfrm flipV="1">
              <a:off x="4807"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44" name="Rectangle 272"/>
            <p:cNvSpPr>
              <a:spLocks noChangeArrowheads="1"/>
            </p:cNvSpPr>
            <p:nvPr/>
          </p:nvSpPr>
          <p:spPr bwMode="auto">
            <a:xfrm>
              <a:off x="4827" y="2519"/>
              <a:ext cx="118"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10.0</a:t>
              </a:r>
              <a:endParaRPr kumimoji="0" lang="en-US" sz="1800" b="0" i="0" u="none" strike="noStrike" cap="none" normalizeH="0" baseline="0" dirty="0">
                <a:ln>
                  <a:noFill/>
                </a:ln>
                <a:solidFill>
                  <a:schemeClr val="tx1"/>
                </a:solidFill>
                <a:effectLst/>
                <a:latin typeface="Arial" pitchFamily="34" charset="0"/>
              </a:endParaRPr>
            </a:p>
          </p:txBody>
        </p:sp>
        <p:sp>
          <p:nvSpPr>
            <p:cNvPr id="233745" name="Line 273"/>
            <p:cNvSpPr>
              <a:spLocks noChangeShapeType="1"/>
            </p:cNvSpPr>
            <p:nvPr/>
          </p:nvSpPr>
          <p:spPr bwMode="auto">
            <a:xfrm flipV="1">
              <a:off x="4886"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46" name="Line 274"/>
            <p:cNvSpPr>
              <a:spLocks noChangeShapeType="1"/>
            </p:cNvSpPr>
            <p:nvPr/>
          </p:nvSpPr>
          <p:spPr bwMode="auto">
            <a:xfrm flipV="1">
              <a:off x="4964"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47" name="Rectangle 275"/>
            <p:cNvSpPr>
              <a:spLocks noChangeArrowheads="1"/>
            </p:cNvSpPr>
            <p:nvPr/>
          </p:nvSpPr>
          <p:spPr bwMode="auto">
            <a:xfrm>
              <a:off x="4983" y="2519"/>
              <a:ext cx="118"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11.0</a:t>
              </a:r>
              <a:endParaRPr kumimoji="0" lang="en-US" sz="1800" b="0" i="0" u="none" strike="noStrike" cap="none" normalizeH="0" baseline="0" dirty="0">
                <a:ln>
                  <a:noFill/>
                </a:ln>
                <a:solidFill>
                  <a:schemeClr val="tx1"/>
                </a:solidFill>
                <a:effectLst/>
                <a:latin typeface="Arial" pitchFamily="34" charset="0"/>
              </a:endParaRPr>
            </a:p>
          </p:txBody>
        </p:sp>
        <p:sp>
          <p:nvSpPr>
            <p:cNvPr id="233748" name="Line 276"/>
            <p:cNvSpPr>
              <a:spLocks noChangeShapeType="1"/>
            </p:cNvSpPr>
            <p:nvPr/>
          </p:nvSpPr>
          <p:spPr bwMode="auto">
            <a:xfrm flipV="1">
              <a:off x="5042" y="24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49" name="Line 277"/>
            <p:cNvSpPr>
              <a:spLocks noChangeShapeType="1"/>
            </p:cNvSpPr>
            <p:nvPr/>
          </p:nvSpPr>
          <p:spPr bwMode="auto">
            <a:xfrm flipV="1">
              <a:off x="5120" y="24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50" name="Rectangle 278"/>
            <p:cNvSpPr>
              <a:spLocks noChangeArrowheads="1"/>
            </p:cNvSpPr>
            <p:nvPr/>
          </p:nvSpPr>
          <p:spPr bwMode="auto">
            <a:xfrm>
              <a:off x="3173" y="2431"/>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6.8</a:t>
              </a:r>
              <a:endParaRPr kumimoji="0" lang="en-US" sz="1800" b="0" i="0" u="none" strike="noStrike" cap="none" normalizeH="0" baseline="0" dirty="0">
                <a:ln>
                  <a:noFill/>
                </a:ln>
                <a:solidFill>
                  <a:schemeClr val="tx1"/>
                </a:solidFill>
                <a:effectLst/>
                <a:latin typeface="Arial" pitchFamily="34" charset="0"/>
              </a:endParaRPr>
            </a:p>
          </p:txBody>
        </p:sp>
        <p:sp>
          <p:nvSpPr>
            <p:cNvPr id="233751" name="Line 279"/>
            <p:cNvSpPr>
              <a:spLocks noChangeShapeType="1"/>
            </p:cNvSpPr>
            <p:nvPr/>
          </p:nvSpPr>
          <p:spPr bwMode="auto">
            <a:xfrm>
              <a:off x="3265" y="2462"/>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52" name="Rectangle 280"/>
            <p:cNvSpPr>
              <a:spLocks noChangeArrowheads="1"/>
            </p:cNvSpPr>
            <p:nvPr/>
          </p:nvSpPr>
          <p:spPr bwMode="auto">
            <a:xfrm>
              <a:off x="3173" y="1753"/>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8.1</a:t>
              </a:r>
              <a:endParaRPr kumimoji="0" lang="en-US" sz="1800" b="0" i="0" u="none" strike="noStrike" cap="none" normalizeH="0" baseline="0" dirty="0">
                <a:ln>
                  <a:noFill/>
                </a:ln>
                <a:solidFill>
                  <a:schemeClr val="tx1"/>
                </a:solidFill>
                <a:effectLst/>
                <a:latin typeface="Arial" pitchFamily="34" charset="0"/>
              </a:endParaRPr>
            </a:p>
          </p:txBody>
        </p:sp>
        <p:sp>
          <p:nvSpPr>
            <p:cNvPr id="233753" name="Line 281"/>
            <p:cNvSpPr>
              <a:spLocks noChangeShapeType="1"/>
            </p:cNvSpPr>
            <p:nvPr/>
          </p:nvSpPr>
          <p:spPr bwMode="auto">
            <a:xfrm>
              <a:off x="3265" y="1784"/>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54" name="Line 282"/>
            <p:cNvSpPr>
              <a:spLocks noChangeShapeType="1"/>
            </p:cNvSpPr>
            <p:nvPr/>
          </p:nvSpPr>
          <p:spPr bwMode="auto">
            <a:xfrm>
              <a:off x="3294" y="2410"/>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55" name="Rectangle 283"/>
            <p:cNvSpPr>
              <a:spLocks noChangeArrowheads="1"/>
            </p:cNvSpPr>
            <p:nvPr/>
          </p:nvSpPr>
          <p:spPr bwMode="auto">
            <a:xfrm>
              <a:off x="3173" y="2327"/>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7.0</a:t>
              </a:r>
              <a:endParaRPr kumimoji="0" lang="en-US" sz="1800" b="0" i="0" u="none" strike="noStrike" cap="none" normalizeH="0" baseline="0" dirty="0">
                <a:ln>
                  <a:noFill/>
                </a:ln>
                <a:solidFill>
                  <a:schemeClr val="tx1"/>
                </a:solidFill>
                <a:effectLst/>
                <a:latin typeface="Arial" pitchFamily="34" charset="0"/>
              </a:endParaRPr>
            </a:p>
          </p:txBody>
        </p:sp>
        <p:sp>
          <p:nvSpPr>
            <p:cNvPr id="233756" name="Line 284"/>
            <p:cNvSpPr>
              <a:spLocks noChangeShapeType="1"/>
            </p:cNvSpPr>
            <p:nvPr/>
          </p:nvSpPr>
          <p:spPr bwMode="auto">
            <a:xfrm>
              <a:off x="3265" y="2358"/>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57" name="Line 285"/>
            <p:cNvSpPr>
              <a:spLocks noChangeShapeType="1"/>
            </p:cNvSpPr>
            <p:nvPr/>
          </p:nvSpPr>
          <p:spPr bwMode="auto">
            <a:xfrm>
              <a:off x="3294" y="2306"/>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58" name="Rectangle 286"/>
            <p:cNvSpPr>
              <a:spLocks noChangeArrowheads="1"/>
            </p:cNvSpPr>
            <p:nvPr/>
          </p:nvSpPr>
          <p:spPr bwMode="auto">
            <a:xfrm>
              <a:off x="3173" y="2222"/>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7.2</a:t>
              </a:r>
              <a:endParaRPr kumimoji="0" lang="en-US" sz="1800" b="0" i="0" u="none" strike="noStrike" cap="none" normalizeH="0" baseline="0" dirty="0">
                <a:ln>
                  <a:noFill/>
                </a:ln>
                <a:solidFill>
                  <a:schemeClr val="tx1"/>
                </a:solidFill>
                <a:effectLst/>
                <a:latin typeface="Arial" pitchFamily="34" charset="0"/>
              </a:endParaRPr>
            </a:p>
          </p:txBody>
        </p:sp>
        <p:sp>
          <p:nvSpPr>
            <p:cNvPr id="233759" name="Line 287"/>
            <p:cNvSpPr>
              <a:spLocks noChangeShapeType="1"/>
            </p:cNvSpPr>
            <p:nvPr/>
          </p:nvSpPr>
          <p:spPr bwMode="auto">
            <a:xfrm>
              <a:off x="3265" y="2253"/>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60" name="Line 288"/>
            <p:cNvSpPr>
              <a:spLocks noChangeShapeType="1"/>
            </p:cNvSpPr>
            <p:nvPr/>
          </p:nvSpPr>
          <p:spPr bwMode="auto">
            <a:xfrm>
              <a:off x="3294" y="2201"/>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61" name="Rectangle 289"/>
            <p:cNvSpPr>
              <a:spLocks noChangeArrowheads="1"/>
            </p:cNvSpPr>
            <p:nvPr/>
          </p:nvSpPr>
          <p:spPr bwMode="auto">
            <a:xfrm>
              <a:off x="3173" y="2118"/>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7.4</a:t>
              </a:r>
              <a:endParaRPr kumimoji="0" lang="en-US" sz="1800" b="0" i="0" u="none" strike="noStrike" cap="none" normalizeH="0" baseline="0" dirty="0">
                <a:ln>
                  <a:noFill/>
                </a:ln>
                <a:solidFill>
                  <a:schemeClr val="tx1"/>
                </a:solidFill>
                <a:effectLst/>
                <a:latin typeface="Arial" pitchFamily="34" charset="0"/>
              </a:endParaRPr>
            </a:p>
          </p:txBody>
        </p:sp>
        <p:sp>
          <p:nvSpPr>
            <p:cNvPr id="233762" name="Line 290"/>
            <p:cNvSpPr>
              <a:spLocks noChangeShapeType="1"/>
            </p:cNvSpPr>
            <p:nvPr/>
          </p:nvSpPr>
          <p:spPr bwMode="auto">
            <a:xfrm>
              <a:off x="3265" y="2149"/>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63" name="Line 291"/>
            <p:cNvSpPr>
              <a:spLocks noChangeShapeType="1"/>
            </p:cNvSpPr>
            <p:nvPr/>
          </p:nvSpPr>
          <p:spPr bwMode="auto">
            <a:xfrm>
              <a:off x="3294" y="2097"/>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64" name="Rectangle 292"/>
            <p:cNvSpPr>
              <a:spLocks noChangeArrowheads="1"/>
            </p:cNvSpPr>
            <p:nvPr/>
          </p:nvSpPr>
          <p:spPr bwMode="auto">
            <a:xfrm>
              <a:off x="3173" y="2014"/>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7.6</a:t>
              </a:r>
              <a:endParaRPr kumimoji="0" lang="en-US" sz="1800" b="0" i="0" u="none" strike="noStrike" cap="none" normalizeH="0" baseline="0" dirty="0">
                <a:ln>
                  <a:noFill/>
                </a:ln>
                <a:solidFill>
                  <a:schemeClr val="tx1"/>
                </a:solidFill>
                <a:effectLst/>
                <a:latin typeface="Arial" pitchFamily="34" charset="0"/>
              </a:endParaRPr>
            </a:p>
          </p:txBody>
        </p:sp>
        <p:sp>
          <p:nvSpPr>
            <p:cNvPr id="233765" name="Line 293"/>
            <p:cNvSpPr>
              <a:spLocks noChangeShapeType="1"/>
            </p:cNvSpPr>
            <p:nvPr/>
          </p:nvSpPr>
          <p:spPr bwMode="auto">
            <a:xfrm>
              <a:off x="3265" y="2045"/>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66" name="Line 294"/>
            <p:cNvSpPr>
              <a:spLocks noChangeShapeType="1"/>
            </p:cNvSpPr>
            <p:nvPr/>
          </p:nvSpPr>
          <p:spPr bwMode="auto">
            <a:xfrm>
              <a:off x="3294" y="1993"/>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67" name="Rectangle 295"/>
            <p:cNvSpPr>
              <a:spLocks noChangeArrowheads="1"/>
            </p:cNvSpPr>
            <p:nvPr/>
          </p:nvSpPr>
          <p:spPr bwMode="auto">
            <a:xfrm>
              <a:off x="3173" y="1910"/>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7.8</a:t>
              </a:r>
              <a:endParaRPr kumimoji="0" lang="en-US" sz="1800" b="0" i="0" u="none" strike="noStrike" cap="none" normalizeH="0" baseline="0" dirty="0">
                <a:ln>
                  <a:noFill/>
                </a:ln>
                <a:solidFill>
                  <a:schemeClr val="tx1"/>
                </a:solidFill>
                <a:effectLst/>
                <a:latin typeface="Arial" pitchFamily="34" charset="0"/>
              </a:endParaRPr>
            </a:p>
          </p:txBody>
        </p:sp>
        <p:sp>
          <p:nvSpPr>
            <p:cNvPr id="233768" name="Line 296"/>
            <p:cNvSpPr>
              <a:spLocks noChangeShapeType="1"/>
            </p:cNvSpPr>
            <p:nvPr/>
          </p:nvSpPr>
          <p:spPr bwMode="auto">
            <a:xfrm>
              <a:off x="3265" y="1941"/>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69" name="Line 297"/>
            <p:cNvSpPr>
              <a:spLocks noChangeShapeType="1"/>
            </p:cNvSpPr>
            <p:nvPr/>
          </p:nvSpPr>
          <p:spPr bwMode="auto">
            <a:xfrm>
              <a:off x="3294" y="1889"/>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70" name="Line 298"/>
            <p:cNvSpPr>
              <a:spLocks noChangeShapeType="1"/>
            </p:cNvSpPr>
            <p:nvPr/>
          </p:nvSpPr>
          <p:spPr bwMode="auto">
            <a:xfrm>
              <a:off x="3294" y="1836"/>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71" name="Line 299"/>
            <p:cNvSpPr>
              <a:spLocks noChangeShapeType="1"/>
            </p:cNvSpPr>
            <p:nvPr/>
          </p:nvSpPr>
          <p:spPr bwMode="auto">
            <a:xfrm>
              <a:off x="3294" y="1784"/>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72" name="Rectangle 300"/>
            <p:cNvSpPr>
              <a:spLocks noChangeArrowheads="1"/>
            </p:cNvSpPr>
            <p:nvPr/>
          </p:nvSpPr>
          <p:spPr bwMode="auto">
            <a:xfrm>
              <a:off x="4644" y="2375"/>
              <a:ext cx="1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Asset A</a:t>
              </a:r>
              <a:endParaRPr kumimoji="0" lang="en-US" sz="1800" b="0" i="0" u="none" strike="noStrike" cap="none" normalizeH="0" baseline="0" dirty="0">
                <a:ln>
                  <a:noFill/>
                </a:ln>
                <a:solidFill>
                  <a:schemeClr val="tx1"/>
                </a:solidFill>
                <a:effectLst/>
                <a:latin typeface="Arial" pitchFamily="34" charset="0"/>
              </a:endParaRPr>
            </a:p>
          </p:txBody>
        </p:sp>
        <p:sp>
          <p:nvSpPr>
            <p:cNvPr id="233773" name="Rectangle 301"/>
            <p:cNvSpPr>
              <a:spLocks noChangeArrowheads="1"/>
            </p:cNvSpPr>
            <p:nvPr/>
          </p:nvSpPr>
          <p:spPr bwMode="auto">
            <a:xfrm>
              <a:off x="5028" y="1854"/>
              <a:ext cx="1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Asset B</a:t>
              </a:r>
              <a:endParaRPr kumimoji="0" lang="en-US" sz="1800" b="0" i="0" u="none" strike="noStrike" cap="none" normalizeH="0" baseline="0" dirty="0">
                <a:ln>
                  <a:noFill/>
                </a:ln>
                <a:solidFill>
                  <a:schemeClr val="tx1"/>
                </a:solidFill>
                <a:effectLst/>
                <a:latin typeface="Arial" pitchFamily="34" charset="0"/>
              </a:endParaRPr>
            </a:p>
          </p:txBody>
        </p:sp>
        <p:sp>
          <p:nvSpPr>
            <p:cNvPr id="233774" name="Rectangle 302"/>
            <p:cNvSpPr>
              <a:spLocks noChangeArrowheads="1"/>
            </p:cNvSpPr>
            <p:nvPr/>
          </p:nvSpPr>
          <p:spPr bwMode="auto">
            <a:xfrm>
              <a:off x="4083" y="2115"/>
              <a:ext cx="100"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800" dirty="0">
                  <a:solidFill>
                    <a:srgbClr val="000000"/>
                  </a:solidFill>
                  <a:latin typeface="Arial" pitchFamily="34" charset="0"/>
                </a:rPr>
                <a:t>Mix</a:t>
              </a:r>
              <a:endParaRPr kumimoji="0" lang="en-US" sz="1800" b="0" i="0" u="none" strike="noStrike" cap="none" normalizeH="0" baseline="0" dirty="0">
                <a:ln>
                  <a:noFill/>
                </a:ln>
                <a:solidFill>
                  <a:schemeClr val="tx1"/>
                </a:solidFill>
                <a:effectLst/>
                <a:latin typeface="Arial" pitchFamily="34" charset="0"/>
              </a:endParaRPr>
            </a:p>
          </p:txBody>
        </p:sp>
      </p:grpSp>
      <p:grpSp>
        <p:nvGrpSpPr>
          <p:cNvPr id="233777" name="Group 305"/>
          <p:cNvGrpSpPr>
            <a:grpSpLocks noChangeAspect="1"/>
          </p:cNvGrpSpPr>
          <p:nvPr/>
        </p:nvGrpSpPr>
        <p:grpSpPr bwMode="auto">
          <a:xfrm>
            <a:off x="1066800" y="4343400"/>
            <a:ext cx="3505200" cy="2003425"/>
            <a:chOff x="672" y="2736"/>
            <a:chExt cx="2208" cy="1262"/>
          </a:xfrm>
        </p:grpSpPr>
        <p:sp>
          <p:nvSpPr>
            <p:cNvPr id="233776" name="AutoShape 304"/>
            <p:cNvSpPr>
              <a:spLocks noChangeAspect="1" noChangeArrowheads="1" noTextEdit="1"/>
            </p:cNvSpPr>
            <p:nvPr/>
          </p:nvSpPr>
          <p:spPr bwMode="auto">
            <a:xfrm>
              <a:off x="672" y="2736"/>
              <a:ext cx="2208" cy="12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78" name="Line 306"/>
            <p:cNvSpPr>
              <a:spLocks noChangeShapeType="1"/>
            </p:cNvSpPr>
            <p:nvPr/>
          </p:nvSpPr>
          <p:spPr bwMode="auto">
            <a:xfrm flipV="1">
              <a:off x="826" y="2984"/>
              <a:ext cx="1" cy="67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79" name="Line 307"/>
            <p:cNvSpPr>
              <a:spLocks noChangeShapeType="1"/>
            </p:cNvSpPr>
            <p:nvPr/>
          </p:nvSpPr>
          <p:spPr bwMode="auto">
            <a:xfrm>
              <a:off x="826" y="3662"/>
              <a:ext cx="187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80" name="Line 308"/>
            <p:cNvSpPr>
              <a:spLocks noChangeShapeType="1"/>
            </p:cNvSpPr>
            <p:nvPr/>
          </p:nvSpPr>
          <p:spPr bwMode="auto">
            <a:xfrm>
              <a:off x="826" y="3662"/>
              <a:ext cx="187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81" name="Rectangle 309"/>
            <p:cNvSpPr>
              <a:spLocks noChangeArrowheads="1"/>
            </p:cNvSpPr>
            <p:nvPr/>
          </p:nvSpPr>
          <p:spPr bwMode="auto">
            <a:xfrm>
              <a:off x="1460" y="3781"/>
              <a:ext cx="5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Standard Deviation (Risk)</a:t>
              </a:r>
              <a:endParaRPr kumimoji="0" lang="en-US" sz="1800" b="0" i="0" u="none" strike="noStrike" cap="none" normalizeH="0" baseline="0" dirty="0">
                <a:ln>
                  <a:noFill/>
                </a:ln>
                <a:solidFill>
                  <a:schemeClr val="tx1"/>
                </a:solidFill>
                <a:effectLst/>
                <a:latin typeface="Arial" pitchFamily="34" charset="0"/>
              </a:endParaRPr>
            </a:p>
          </p:txBody>
        </p:sp>
        <p:sp>
          <p:nvSpPr>
            <p:cNvPr id="233782" name="Rectangle 310"/>
            <p:cNvSpPr>
              <a:spLocks noChangeArrowheads="1"/>
            </p:cNvSpPr>
            <p:nvPr/>
          </p:nvSpPr>
          <p:spPr bwMode="auto">
            <a:xfrm>
              <a:off x="672" y="2891"/>
              <a:ext cx="395"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Expected Return</a:t>
              </a:r>
              <a:endParaRPr kumimoji="0" lang="en-US" sz="1800" b="0" i="0" u="none" strike="noStrike" cap="none" normalizeH="0" baseline="0" dirty="0">
                <a:ln>
                  <a:noFill/>
                </a:ln>
                <a:solidFill>
                  <a:schemeClr val="tx1"/>
                </a:solidFill>
                <a:effectLst/>
                <a:latin typeface="Arial" pitchFamily="34" charset="0"/>
              </a:endParaRPr>
            </a:p>
          </p:txBody>
        </p:sp>
        <p:sp>
          <p:nvSpPr>
            <p:cNvPr id="233783" name="Freeform 311"/>
            <p:cNvSpPr>
              <a:spLocks/>
            </p:cNvSpPr>
            <p:nvPr/>
          </p:nvSpPr>
          <p:spPr bwMode="auto">
            <a:xfrm flipV="1">
              <a:off x="826" y="2984"/>
              <a:ext cx="1876" cy="352"/>
            </a:xfrm>
            <a:custGeom>
              <a:avLst/>
              <a:gdLst/>
              <a:ahLst/>
              <a:cxnLst>
                <a:cxn ang="0">
                  <a:pos x="85" y="28"/>
                </a:cxn>
                <a:cxn ang="0">
                  <a:pos x="257" y="84"/>
                </a:cxn>
                <a:cxn ang="0">
                  <a:pos x="429" y="141"/>
                </a:cxn>
                <a:cxn ang="0">
                  <a:pos x="600" y="197"/>
                </a:cxn>
                <a:cxn ang="0">
                  <a:pos x="772" y="253"/>
                </a:cxn>
                <a:cxn ang="0">
                  <a:pos x="944" y="310"/>
                </a:cxn>
                <a:cxn ang="0">
                  <a:pos x="1116" y="366"/>
                </a:cxn>
                <a:cxn ang="0">
                  <a:pos x="1287" y="422"/>
                </a:cxn>
                <a:cxn ang="0">
                  <a:pos x="1459" y="479"/>
                </a:cxn>
                <a:cxn ang="0">
                  <a:pos x="1631" y="535"/>
                </a:cxn>
                <a:cxn ang="0">
                  <a:pos x="1802" y="591"/>
                </a:cxn>
                <a:cxn ang="0">
                  <a:pos x="1974" y="648"/>
                </a:cxn>
                <a:cxn ang="0">
                  <a:pos x="2146" y="704"/>
                </a:cxn>
                <a:cxn ang="0">
                  <a:pos x="2317" y="760"/>
                </a:cxn>
                <a:cxn ang="0">
                  <a:pos x="2489" y="817"/>
                </a:cxn>
                <a:cxn ang="0">
                  <a:pos x="2661" y="873"/>
                </a:cxn>
                <a:cxn ang="0">
                  <a:pos x="2833" y="929"/>
                </a:cxn>
                <a:cxn ang="0">
                  <a:pos x="3004" y="986"/>
                </a:cxn>
                <a:cxn ang="0">
                  <a:pos x="3176" y="1042"/>
                </a:cxn>
                <a:cxn ang="0">
                  <a:pos x="3348" y="1098"/>
                </a:cxn>
                <a:cxn ang="0">
                  <a:pos x="3519" y="1155"/>
                </a:cxn>
                <a:cxn ang="0">
                  <a:pos x="3691" y="1211"/>
                </a:cxn>
                <a:cxn ang="0">
                  <a:pos x="3863" y="1267"/>
                </a:cxn>
                <a:cxn ang="0">
                  <a:pos x="4034" y="1324"/>
                </a:cxn>
                <a:cxn ang="0">
                  <a:pos x="4206" y="1380"/>
                </a:cxn>
                <a:cxn ang="0">
                  <a:pos x="4378" y="1436"/>
                </a:cxn>
                <a:cxn ang="0">
                  <a:pos x="4549" y="1493"/>
                </a:cxn>
                <a:cxn ang="0">
                  <a:pos x="4721" y="1549"/>
                </a:cxn>
                <a:cxn ang="0">
                  <a:pos x="4893" y="1605"/>
                </a:cxn>
                <a:cxn ang="0">
                  <a:pos x="5065" y="1662"/>
                </a:cxn>
                <a:cxn ang="0">
                  <a:pos x="5236" y="1718"/>
                </a:cxn>
                <a:cxn ang="0">
                  <a:pos x="5408" y="1774"/>
                </a:cxn>
                <a:cxn ang="0">
                  <a:pos x="5580" y="1831"/>
                </a:cxn>
                <a:cxn ang="0">
                  <a:pos x="5751" y="1887"/>
                </a:cxn>
                <a:cxn ang="0">
                  <a:pos x="5923" y="1943"/>
                </a:cxn>
                <a:cxn ang="0">
                  <a:pos x="6095" y="2000"/>
                </a:cxn>
                <a:cxn ang="0">
                  <a:pos x="6266" y="2056"/>
                </a:cxn>
                <a:cxn ang="0">
                  <a:pos x="6438" y="2112"/>
                </a:cxn>
                <a:cxn ang="0">
                  <a:pos x="6610" y="2169"/>
                </a:cxn>
                <a:cxn ang="0">
                  <a:pos x="6782" y="2225"/>
                </a:cxn>
                <a:cxn ang="0">
                  <a:pos x="6953" y="2281"/>
                </a:cxn>
                <a:cxn ang="0">
                  <a:pos x="7125" y="2338"/>
                </a:cxn>
                <a:cxn ang="0">
                  <a:pos x="7297" y="2394"/>
                </a:cxn>
                <a:cxn ang="0">
                  <a:pos x="7468" y="2450"/>
                </a:cxn>
                <a:cxn ang="0">
                  <a:pos x="7640" y="2507"/>
                </a:cxn>
                <a:cxn ang="0">
                  <a:pos x="7812" y="2563"/>
                </a:cxn>
                <a:cxn ang="0">
                  <a:pos x="7983" y="2619"/>
                </a:cxn>
                <a:cxn ang="0">
                  <a:pos x="8155" y="2676"/>
                </a:cxn>
                <a:cxn ang="0">
                  <a:pos x="8327" y="2732"/>
                </a:cxn>
                <a:cxn ang="0">
                  <a:pos x="8498" y="2788"/>
                </a:cxn>
              </a:cxnLst>
              <a:rect l="0" t="0" r="r" b="b"/>
              <a:pathLst>
                <a:path w="8499" h="2788">
                  <a:moveTo>
                    <a:pt x="0" y="0"/>
                  </a:moveTo>
                  <a:lnTo>
                    <a:pt x="85" y="28"/>
                  </a:lnTo>
                  <a:lnTo>
                    <a:pt x="171" y="56"/>
                  </a:lnTo>
                  <a:lnTo>
                    <a:pt x="257" y="84"/>
                  </a:lnTo>
                  <a:lnTo>
                    <a:pt x="343" y="113"/>
                  </a:lnTo>
                  <a:lnTo>
                    <a:pt x="429" y="141"/>
                  </a:lnTo>
                  <a:lnTo>
                    <a:pt x="515" y="169"/>
                  </a:lnTo>
                  <a:lnTo>
                    <a:pt x="600" y="197"/>
                  </a:lnTo>
                  <a:lnTo>
                    <a:pt x="686" y="225"/>
                  </a:lnTo>
                  <a:lnTo>
                    <a:pt x="772" y="253"/>
                  </a:lnTo>
                  <a:lnTo>
                    <a:pt x="858" y="282"/>
                  </a:lnTo>
                  <a:lnTo>
                    <a:pt x="944" y="310"/>
                  </a:lnTo>
                  <a:lnTo>
                    <a:pt x="1030" y="338"/>
                  </a:lnTo>
                  <a:lnTo>
                    <a:pt x="1116" y="366"/>
                  </a:lnTo>
                  <a:lnTo>
                    <a:pt x="1201" y="394"/>
                  </a:lnTo>
                  <a:lnTo>
                    <a:pt x="1287" y="422"/>
                  </a:lnTo>
                  <a:lnTo>
                    <a:pt x="1373" y="451"/>
                  </a:lnTo>
                  <a:lnTo>
                    <a:pt x="1459" y="479"/>
                  </a:lnTo>
                  <a:lnTo>
                    <a:pt x="1545" y="507"/>
                  </a:lnTo>
                  <a:lnTo>
                    <a:pt x="1631" y="535"/>
                  </a:lnTo>
                  <a:lnTo>
                    <a:pt x="1716" y="563"/>
                  </a:lnTo>
                  <a:lnTo>
                    <a:pt x="1802" y="591"/>
                  </a:lnTo>
                  <a:lnTo>
                    <a:pt x="1888" y="620"/>
                  </a:lnTo>
                  <a:lnTo>
                    <a:pt x="1974" y="648"/>
                  </a:lnTo>
                  <a:lnTo>
                    <a:pt x="2060" y="676"/>
                  </a:lnTo>
                  <a:lnTo>
                    <a:pt x="2146" y="704"/>
                  </a:lnTo>
                  <a:lnTo>
                    <a:pt x="2232" y="732"/>
                  </a:lnTo>
                  <a:lnTo>
                    <a:pt x="2317" y="760"/>
                  </a:lnTo>
                  <a:lnTo>
                    <a:pt x="2403" y="789"/>
                  </a:lnTo>
                  <a:lnTo>
                    <a:pt x="2489" y="817"/>
                  </a:lnTo>
                  <a:lnTo>
                    <a:pt x="2575" y="845"/>
                  </a:lnTo>
                  <a:lnTo>
                    <a:pt x="2661" y="873"/>
                  </a:lnTo>
                  <a:lnTo>
                    <a:pt x="2747" y="901"/>
                  </a:lnTo>
                  <a:lnTo>
                    <a:pt x="2833" y="929"/>
                  </a:lnTo>
                  <a:lnTo>
                    <a:pt x="2918" y="958"/>
                  </a:lnTo>
                  <a:lnTo>
                    <a:pt x="3004" y="986"/>
                  </a:lnTo>
                  <a:lnTo>
                    <a:pt x="3090" y="1014"/>
                  </a:lnTo>
                  <a:lnTo>
                    <a:pt x="3176" y="1042"/>
                  </a:lnTo>
                  <a:lnTo>
                    <a:pt x="3262" y="1070"/>
                  </a:lnTo>
                  <a:lnTo>
                    <a:pt x="3348" y="1098"/>
                  </a:lnTo>
                  <a:lnTo>
                    <a:pt x="3433" y="1127"/>
                  </a:lnTo>
                  <a:lnTo>
                    <a:pt x="3519" y="1155"/>
                  </a:lnTo>
                  <a:lnTo>
                    <a:pt x="3605" y="1183"/>
                  </a:lnTo>
                  <a:lnTo>
                    <a:pt x="3691" y="1211"/>
                  </a:lnTo>
                  <a:lnTo>
                    <a:pt x="3777" y="1239"/>
                  </a:lnTo>
                  <a:lnTo>
                    <a:pt x="3863" y="1267"/>
                  </a:lnTo>
                  <a:lnTo>
                    <a:pt x="3949" y="1296"/>
                  </a:lnTo>
                  <a:lnTo>
                    <a:pt x="4034" y="1324"/>
                  </a:lnTo>
                  <a:lnTo>
                    <a:pt x="4120" y="1352"/>
                  </a:lnTo>
                  <a:lnTo>
                    <a:pt x="4206" y="1380"/>
                  </a:lnTo>
                  <a:lnTo>
                    <a:pt x="4292" y="1408"/>
                  </a:lnTo>
                  <a:lnTo>
                    <a:pt x="4378" y="1436"/>
                  </a:lnTo>
                  <a:lnTo>
                    <a:pt x="4464" y="1465"/>
                  </a:lnTo>
                  <a:lnTo>
                    <a:pt x="4549" y="1493"/>
                  </a:lnTo>
                  <a:lnTo>
                    <a:pt x="4635" y="1521"/>
                  </a:lnTo>
                  <a:lnTo>
                    <a:pt x="4721" y="1549"/>
                  </a:lnTo>
                  <a:lnTo>
                    <a:pt x="4807" y="1577"/>
                  </a:lnTo>
                  <a:lnTo>
                    <a:pt x="4893" y="1605"/>
                  </a:lnTo>
                  <a:lnTo>
                    <a:pt x="4979" y="1634"/>
                  </a:lnTo>
                  <a:lnTo>
                    <a:pt x="5065" y="1662"/>
                  </a:lnTo>
                  <a:lnTo>
                    <a:pt x="5150" y="1690"/>
                  </a:lnTo>
                  <a:lnTo>
                    <a:pt x="5236" y="1718"/>
                  </a:lnTo>
                  <a:lnTo>
                    <a:pt x="5322" y="1746"/>
                  </a:lnTo>
                  <a:lnTo>
                    <a:pt x="5408" y="1774"/>
                  </a:lnTo>
                  <a:lnTo>
                    <a:pt x="5494" y="1803"/>
                  </a:lnTo>
                  <a:lnTo>
                    <a:pt x="5580" y="1831"/>
                  </a:lnTo>
                  <a:lnTo>
                    <a:pt x="5666" y="1859"/>
                  </a:lnTo>
                  <a:lnTo>
                    <a:pt x="5751" y="1887"/>
                  </a:lnTo>
                  <a:lnTo>
                    <a:pt x="5837" y="1915"/>
                  </a:lnTo>
                  <a:lnTo>
                    <a:pt x="5923" y="1943"/>
                  </a:lnTo>
                  <a:lnTo>
                    <a:pt x="6009" y="1972"/>
                  </a:lnTo>
                  <a:lnTo>
                    <a:pt x="6095" y="2000"/>
                  </a:lnTo>
                  <a:lnTo>
                    <a:pt x="6181" y="2028"/>
                  </a:lnTo>
                  <a:lnTo>
                    <a:pt x="6266" y="2056"/>
                  </a:lnTo>
                  <a:lnTo>
                    <a:pt x="6352" y="2084"/>
                  </a:lnTo>
                  <a:lnTo>
                    <a:pt x="6438" y="2112"/>
                  </a:lnTo>
                  <a:lnTo>
                    <a:pt x="6524" y="2141"/>
                  </a:lnTo>
                  <a:lnTo>
                    <a:pt x="6610" y="2169"/>
                  </a:lnTo>
                  <a:lnTo>
                    <a:pt x="6696" y="2197"/>
                  </a:lnTo>
                  <a:lnTo>
                    <a:pt x="6782" y="2225"/>
                  </a:lnTo>
                  <a:lnTo>
                    <a:pt x="6867" y="2253"/>
                  </a:lnTo>
                  <a:lnTo>
                    <a:pt x="6953" y="2281"/>
                  </a:lnTo>
                  <a:lnTo>
                    <a:pt x="7039" y="2310"/>
                  </a:lnTo>
                  <a:lnTo>
                    <a:pt x="7125" y="2338"/>
                  </a:lnTo>
                  <a:lnTo>
                    <a:pt x="7211" y="2366"/>
                  </a:lnTo>
                  <a:lnTo>
                    <a:pt x="7297" y="2394"/>
                  </a:lnTo>
                  <a:lnTo>
                    <a:pt x="7382" y="2422"/>
                  </a:lnTo>
                  <a:lnTo>
                    <a:pt x="7468" y="2450"/>
                  </a:lnTo>
                  <a:lnTo>
                    <a:pt x="7554" y="2479"/>
                  </a:lnTo>
                  <a:lnTo>
                    <a:pt x="7640" y="2507"/>
                  </a:lnTo>
                  <a:lnTo>
                    <a:pt x="7726" y="2535"/>
                  </a:lnTo>
                  <a:lnTo>
                    <a:pt x="7812" y="2563"/>
                  </a:lnTo>
                  <a:lnTo>
                    <a:pt x="7898" y="2591"/>
                  </a:lnTo>
                  <a:lnTo>
                    <a:pt x="7983" y="2619"/>
                  </a:lnTo>
                  <a:lnTo>
                    <a:pt x="8069" y="2648"/>
                  </a:lnTo>
                  <a:lnTo>
                    <a:pt x="8155" y="2676"/>
                  </a:lnTo>
                  <a:lnTo>
                    <a:pt x="8241" y="2704"/>
                  </a:lnTo>
                  <a:lnTo>
                    <a:pt x="8327" y="2732"/>
                  </a:lnTo>
                  <a:lnTo>
                    <a:pt x="8413" y="2760"/>
                  </a:lnTo>
                  <a:lnTo>
                    <a:pt x="8498" y="2788"/>
                  </a:lnTo>
                  <a:lnTo>
                    <a:pt x="8499" y="2788"/>
                  </a:lnTo>
                </a:path>
              </a:pathLst>
            </a:custGeom>
            <a:noFill/>
            <a:ln w="1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84" name="Rectangle 312"/>
            <p:cNvSpPr>
              <a:spLocks noChangeArrowheads="1"/>
            </p:cNvSpPr>
            <p:nvPr/>
          </p:nvSpPr>
          <p:spPr bwMode="auto">
            <a:xfrm>
              <a:off x="2209" y="3580"/>
              <a:ext cx="49" cy="41"/>
            </a:xfrm>
            <a:prstGeom prst="rect">
              <a:avLst/>
            </a:prstGeom>
            <a:solidFill>
              <a:srgbClr val="008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85" name="Rectangle 313"/>
            <p:cNvSpPr>
              <a:spLocks noChangeArrowheads="1"/>
            </p:cNvSpPr>
            <p:nvPr/>
          </p:nvSpPr>
          <p:spPr bwMode="auto">
            <a:xfrm>
              <a:off x="2678" y="2964"/>
              <a:ext cx="49" cy="41"/>
            </a:xfrm>
            <a:prstGeom prst="rect">
              <a:avLst/>
            </a:prstGeom>
            <a:solidFill>
              <a:srgbClr val="008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86" name="Rectangle 314"/>
            <p:cNvSpPr>
              <a:spLocks noChangeArrowheads="1"/>
            </p:cNvSpPr>
            <p:nvPr/>
          </p:nvSpPr>
          <p:spPr bwMode="auto">
            <a:xfrm>
              <a:off x="1036" y="3272"/>
              <a:ext cx="49" cy="41"/>
            </a:xfrm>
            <a:prstGeom prst="rect">
              <a:avLst/>
            </a:prstGeom>
            <a:solidFill>
              <a:srgbClr val="00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87" name="Line 315"/>
            <p:cNvSpPr>
              <a:spLocks noChangeShapeType="1"/>
            </p:cNvSpPr>
            <p:nvPr/>
          </p:nvSpPr>
          <p:spPr bwMode="auto">
            <a:xfrm>
              <a:off x="826"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88" name="Rectangle 316"/>
            <p:cNvSpPr>
              <a:spLocks noChangeArrowheads="1"/>
            </p:cNvSpPr>
            <p:nvPr/>
          </p:nvSpPr>
          <p:spPr bwMode="auto">
            <a:xfrm>
              <a:off x="780" y="37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0.0</a:t>
              </a:r>
              <a:endParaRPr kumimoji="0" lang="en-US" sz="1800" b="0" i="0" u="none" strike="noStrike" cap="none" normalizeH="0" baseline="0" dirty="0">
                <a:ln>
                  <a:noFill/>
                </a:ln>
                <a:solidFill>
                  <a:schemeClr val="tx1"/>
                </a:solidFill>
                <a:effectLst/>
                <a:latin typeface="Arial" pitchFamily="34" charset="0"/>
              </a:endParaRPr>
            </a:p>
          </p:txBody>
        </p:sp>
        <p:sp>
          <p:nvSpPr>
            <p:cNvPr id="233789" name="Line 317"/>
            <p:cNvSpPr>
              <a:spLocks noChangeShapeType="1"/>
            </p:cNvSpPr>
            <p:nvPr/>
          </p:nvSpPr>
          <p:spPr bwMode="auto">
            <a:xfrm>
              <a:off x="2702"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90" name="Rectangle 318"/>
            <p:cNvSpPr>
              <a:spLocks noChangeArrowheads="1"/>
            </p:cNvSpPr>
            <p:nvPr/>
          </p:nvSpPr>
          <p:spPr bwMode="auto">
            <a:xfrm>
              <a:off x="2643" y="3719"/>
              <a:ext cx="118"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12.0</a:t>
              </a:r>
              <a:endParaRPr kumimoji="0" lang="en-US" sz="1800" b="0" i="0" u="none" strike="noStrike" cap="none" normalizeH="0" baseline="0" dirty="0">
                <a:ln>
                  <a:noFill/>
                </a:ln>
                <a:solidFill>
                  <a:schemeClr val="tx1"/>
                </a:solidFill>
                <a:effectLst/>
                <a:latin typeface="Arial" pitchFamily="34" charset="0"/>
              </a:endParaRPr>
            </a:p>
          </p:txBody>
        </p:sp>
        <p:sp>
          <p:nvSpPr>
            <p:cNvPr id="233791" name="Line 319"/>
            <p:cNvSpPr>
              <a:spLocks noChangeShapeType="1"/>
            </p:cNvSpPr>
            <p:nvPr/>
          </p:nvSpPr>
          <p:spPr bwMode="auto">
            <a:xfrm flipV="1">
              <a:off x="826"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92" name="Line 320"/>
            <p:cNvSpPr>
              <a:spLocks noChangeShapeType="1"/>
            </p:cNvSpPr>
            <p:nvPr/>
          </p:nvSpPr>
          <p:spPr bwMode="auto">
            <a:xfrm flipV="1">
              <a:off x="904"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93" name="Rectangle 321"/>
            <p:cNvSpPr>
              <a:spLocks noChangeArrowheads="1"/>
            </p:cNvSpPr>
            <p:nvPr/>
          </p:nvSpPr>
          <p:spPr bwMode="auto">
            <a:xfrm>
              <a:off x="936" y="37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1.0</a:t>
              </a:r>
              <a:endParaRPr kumimoji="0" lang="en-US" sz="1800" b="0" i="0" u="none" strike="noStrike" cap="none" normalizeH="0" baseline="0" dirty="0">
                <a:ln>
                  <a:noFill/>
                </a:ln>
                <a:solidFill>
                  <a:schemeClr val="tx1"/>
                </a:solidFill>
                <a:effectLst/>
                <a:latin typeface="Arial" pitchFamily="34" charset="0"/>
              </a:endParaRPr>
            </a:p>
          </p:txBody>
        </p:sp>
        <p:sp>
          <p:nvSpPr>
            <p:cNvPr id="233794" name="Line 322"/>
            <p:cNvSpPr>
              <a:spLocks noChangeShapeType="1"/>
            </p:cNvSpPr>
            <p:nvPr/>
          </p:nvSpPr>
          <p:spPr bwMode="auto">
            <a:xfrm flipV="1">
              <a:off x="982"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95" name="Line 323"/>
            <p:cNvSpPr>
              <a:spLocks noChangeShapeType="1"/>
            </p:cNvSpPr>
            <p:nvPr/>
          </p:nvSpPr>
          <p:spPr bwMode="auto">
            <a:xfrm flipV="1">
              <a:off x="1060"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96" name="Rectangle 324"/>
            <p:cNvSpPr>
              <a:spLocks noChangeArrowheads="1"/>
            </p:cNvSpPr>
            <p:nvPr/>
          </p:nvSpPr>
          <p:spPr bwMode="auto">
            <a:xfrm>
              <a:off x="1093" y="37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2.0</a:t>
              </a:r>
              <a:endParaRPr kumimoji="0" lang="en-US" sz="1800" b="0" i="0" u="none" strike="noStrike" cap="none" normalizeH="0" baseline="0" dirty="0">
                <a:ln>
                  <a:noFill/>
                </a:ln>
                <a:solidFill>
                  <a:schemeClr val="tx1"/>
                </a:solidFill>
                <a:effectLst/>
                <a:latin typeface="Arial" pitchFamily="34" charset="0"/>
              </a:endParaRPr>
            </a:p>
          </p:txBody>
        </p:sp>
        <p:sp>
          <p:nvSpPr>
            <p:cNvPr id="233797" name="Line 325"/>
            <p:cNvSpPr>
              <a:spLocks noChangeShapeType="1"/>
            </p:cNvSpPr>
            <p:nvPr/>
          </p:nvSpPr>
          <p:spPr bwMode="auto">
            <a:xfrm flipV="1">
              <a:off x="1139"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98" name="Line 326"/>
            <p:cNvSpPr>
              <a:spLocks noChangeShapeType="1"/>
            </p:cNvSpPr>
            <p:nvPr/>
          </p:nvSpPr>
          <p:spPr bwMode="auto">
            <a:xfrm flipV="1">
              <a:off x="1217"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799" name="Rectangle 327"/>
            <p:cNvSpPr>
              <a:spLocks noChangeArrowheads="1"/>
            </p:cNvSpPr>
            <p:nvPr/>
          </p:nvSpPr>
          <p:spPr bwMode="auto">
            <a:xfrm>
              <a:off x="1249" y="37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3.0</a:t>
              </a:r>
              <a:endParaRPr kumimoji="0" lang="en-US" sz="1800" b="0" i="0" u="none" strike="noStrike" cap="none" normalizeH="0" baseline="0" dirty="0">
                <a:ln>
                  <a:noFill/>
                </a:ln>
                <a:solidFill>
                  <a:schemeClr val="tx1"/>
                </a:solidFill>
                <a:effectLst/>
                <a:latin typeface="Arial" pitchFamily="34" charset="0"/>
              </a:endParaRPr>
            </a:p>
          </p:txBody>
        </p:sp>
        <p:sp>
          <p:nvSpPr>
            <p:cNvPr id="233800" name="Line 328"/>
            <p:cNvSpPr>
              <a:spLocks noChangeShapeType="1"/>
            </p:cNvSpPr>
            <p:nvPr/>
          </p:nvSpPr>
          <p:spPr bwMode="auto">
            <a:xfrm flipV="1">
              <a:off x="1295"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01" name="Line 329"/>
            <p:cNvSpPr>
              <a:spLocks noChangeShapeType="1"/>
            </p:cNvSpPr>
            <p:nvPr/>
          </p:nvSpPr>
          <p:spPr bwMode="auto">
            <a:xfrm flipV="1">
              <a:off x="1373"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02" name="Rectangle 330"/>
            <p:cNvSpPr>
              <a:spLocks noChangeArrowheads="1"/>
            </p:cNvSpPr>
            <p:nvPr/>
          </p:nvSpPr>
          <p:spPr bwMode="auto">
            <a:xfrm>
              <a:off x="1405" y="37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4.0</a:t>
              </a:r>
              <a:endParaRPr kumimoji="0" lang="en-US" sz="1800" b="0" i="0" u="none" strike="noStrike" cap="none" normalizeH="0" baseline="0" dirty="0">
                <a:ln>
                  <a:noFill/>
                </a:ln>
                <a:solidFill>
                  <a:schemeClr val="tx1"/>
                </a:solidFill>
                <a:effectLst/>
                <a:latin typeface="Arial" pitchFamily="34" charset="0"/>
              </a:endParaRPr>
            </a:p>
          </p:txBody>
        </p:sp>
        <p:sp>
          <p:nvSpPr>
            <p:cNvPr id="233803" name="Line 331"/>
            <p:cNvSpPr>
              <a:spLocks noChangeShapeType="1"/>
            </p:cNvSpPr>
            <p:nvPr/>
          </p:nvSpPr>
          <p:spPr bwMode="auto">
            <a:xfrm flipV="1">
              <a:off x="1451"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04" name="Line 332"/>
            <p:cNvSpPr>
              <a:spLocks noChangeShapeType="1"/>
            </p:cNvSpPr>
            <p:nvPr/>
          </p:nvSpPr>
          <p:spPr bwMode="auto">
            <a:xfrm flipV="1">
              <a:off x="1530"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05" name="Rectangle 333"/>
            <p:cNvSpPr>
              <a:spLocks noChangeArrowheads="1"/>
            </p:cNvSpPr>
            <p:nvPr/>
          </p:nvSpPr>
          <p:spPr bwMode="auto">
            <a:xfrm>
              <a:off x="1562" y="37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5.0</a:t>
              </a:r>
              <a:endParaRPr kumimoji="0" lang="en-US" sz="1800" b="0" i="0" u="none" strike="noStrike" cap="none" normalizeH="0" baseline="0" dirty="0">
                <a:ln>
                  <a:noFill/>
                </a:ln>
                <a:solidFill>
                  <a:schemeClr val="tx1"/>
                </a:solidFill>
                <a:effectLst/>
                <a:latin typeface="Arial" pitchFamily="34" charset="0"/>
              </a:endParaRPr>
            </a:p>
          </p:txBody>
        </p:sp>
        <p:sp>
          <p:nvSpPr>
            <p:cNvPr id="233806" name="Line 334"/>
            <p:cNvSpPr>
              <a:spLocks noChangeShapeType="1"/>
            </p:cNvSpPr>
            <p:nvPr/>
          </p:nvSpPr>
          <p:spPr bwMode="auto">
            <a:xfrm flipV="1">
              <a:off x="1608"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07" name="Line 335"/>
            <p:cNvSpPr>
              <a:spLocks noChangeShapeType="1"/>
            </p:cNvSpPr>
            <p:nvPr/>
          </p:nvSpPr>
          <p:spPr bwMode="auto">
            <a:xfrm flipV="1">
              <a:off x="1686"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08" name="Rectangle 336"/>
            <p:cNvSpPr>
              <a:spLocks noChangeArrowheads="1"/>
            </p:cNvSpPr>
            <p:nvPr/>
          </p:nvSpPr>
          <p:spPr bwMode="auto">
            <a:xfrm>
              <a:off x="1718" y="37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6.0</a:t>
              </a:r>
              <a:endParaRPr kumimoji="0" lang="en-US" sz="1800" b="0" i="0" u="none" strike="noStrike" cap="none" normalizeH="0" baseline="0" dirty="0">
                <a:ln>
                  <a:noFill/>
                </a:ln>
                <a:solidFill>
                  <a:schemeClr val="tx1"/>
                </a:solidFill>
                <a:effectLst/>
                <a:latin typeface="Arial" pitchFamily="34" charset="0"/>
              </a:endParaRPr>
            </a:p>
          </p:txBody>
        </p:sp>
        <p:sp>
          <p:nvSpPr>
            <p:cNvPr id="233809" name="Line 337"/>
            <p:cNvSpPr>
              <a:spLocks noChangeShapeType="1"/>
            </p:cNvSpPr>
            <p:nvPr/>
          </p:nvSpPr>
          <p:spPr bwMode="auto">
            <a:xfrm flipV="1">
              <a:off x="1764"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10" name="Line 338"/>
            <p:cNvSpPr>
              <a:spLocks noChangeShapeType="1"/>
            </p:cNvSpPr>
            <p:nvPr/>
          </p:nvSpPr>
          <p:spPr bwMode="auto">
            <a:xfrm flipV="1">
              <a:off x="1842"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11" name="Rectangle 339"/>
            <p:cNvSpPr>
              <a:spLocks noChangeArrowheads="1"/>
            </p:cNvSpPr>
            <p:nvPr/>
          </p:nvSpPr>
          <p:spPr bwMode="auto">
            <a:xfrm>
              <a:off x="1874" y="37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7.0</a:t>
              </a:r>
              <a:endParaRPr kumimoji="0" lang="en-US" sz="1800" b="0" i="0" u="none" strike="noStrike" cap="none" normalizeH="0" baseline="0" dirty="0">
                <a:ln>
                  <a:noFill/>
                </a:ln>
                <a:solidFill>
                  <a:schemeClr val="tx1"/>
                </a:solidFill>
                <a:effectLst/>
                <a:latin typeface="Arial" pitchFamily="34" charset="0"/>
              </a:endParaRPr>
            </a:p>
          </p:txBody>
        </p:sp>
        <p:sp>
          <p:nvSpPr>
            <p:cNvPr id="233812" name="Line 340"/>
            <p:cNvSpPr>
              <a:spLocks noChangeShapeType="1"/>
            </p:cNvSpPr>
            <p:nvPr/>
          </p:nvSpPr>
          <p:spPr bwMode="auto">
            <a:xfrm flipV="1">
              <a:off x="1920"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13" name="Line 341"/>
            <p:cNvSpPr>
              <a:spLocks noChangeShapeType="1"/>
            </p:cNvSpPr>
            <p:nvPr/>
          </p:nvSpPr>
          <p:spPr bwMode="auto">
            <a:xfrm flipV="1">
              <a:off x="1999"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14" name="Rectangle 342"/>
            <p:cNvSpPr>
              <a:spLocks noChangeArrowheads="1"/>
            </p:cNvSpPr>
            <p:nvPr/>
          </p:nvSpPr>
          <p:spPr bwMode="auto">
            <a:xfrm>
              <a:off x="2031" y="37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8.0</a:t>
              </a:r>
              <a:endParaRPr kumimoji="0" lang="en-US" sz="1800" b="0" i="0" u="none" strike="noStrike" cap="none" normalizeH="0" baseline="0" dirty="0">
                <a:ln>
                  <a:noFill/>
                </a:ln>
                <a:solidFill>
                  <a:schemeClr val="tx1"/>
                </a:solidFill>
                <a:effectLst/>
                <a:latin typeface="Arial" pitchFamily="34" charset="0"/>
              </a:endParaRPr>
            </a:p>
          </p:txBody>
        </p:sp>
        <p:sp>
          <p:nvSpPr>
            <p:cNvPr id="233815" name="Line 343"/>
            <p:cNvSpPr>
              <a:spLocks noChangeShapeType="1"/>
            </p:cNvSpPr>
            <p:nvPr/>
          </p:nvSpPr>
          <p:spPr bwMode="auto">
            <a:xfrm flipV="1">
              <a:off x="2077"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16" name="Line 344"/>
            <p:cNvSpPr>
              <a:spLocks noChangeShapeType="1"/>
            </p:cNvSpPr>
            <p:nvPr/>
          </p:nvSpPr>
          <p:spPr bwMode="auto">
            <a:xfrm flipV="1">
              <a:off x="2155"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17" name="Rectangle 345"/>
            <p:cNvSpPr>
              <a:spLocks noChangeArrowheads="1"/>
            </p:cNvSpPr>
            <p:nvPr/>
          </p:nvSpPr>
          <p:spPr bwMode="auto">
            <a:xfrm>
              <a:off x="2187" y="3719"/>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9.0</a:t>
              </a:r>
              <a:endParaRPr kumimoji="0" lang="en-US" sz="1800" b="0" i="0" u="none" strike="noStrike" cap="none" normalizeH="0" baseline="0" dirty="0">
                <a:ln>
                  <a:noFill/>
                </a:ln>
                <a:solidFill>
                  <a:schemeClr val="tx1"/>
                </a:solidFill>
                <a:effectLst/>
                <a:latin typeface="Arial" pitchFamily="34" charset="0"/>
              </a:endParaRPr>
            </a:p>
          </p:txBody>
        </p:sp>
        <p:sp>
          <p:nvSpPr>
            <p:cNvPr id="233818" name="Line 346"/>
            <p:cNvSpPr>
              <a:spLocks noChangeShapeType="1"/>
            </p:cNvSpPr>
            <p:nvPr/>
          </p:nvSpPr>
          <p:spPr bwMode="auto">
            <a:xfrm flipV="1">
              <a:off x="2233"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19" name="Line 347"/>
            <p:cNvSpPr>
              <a:spLocks noChangeShapeType="1"/>
            </p:cNvSpPr>
            <p:nvPr/>
          </p:nvSpPr>
          <p:spPr bwMode="auto">
            <a:xfrm flipV="1">
              <a:off x="2311"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20" name="Rectangle 348"/>
            <p:cNvSpPr>
              <a:spLocks noChangeArrowheads="1"/>
            </p:cNvSpPr>
            <p:nvPr/>
          </p:nvSpPr>
          <p:spPr bwMode="auto">
            <a:xfrm>
              <a:off x="2331" y="3719"/>
              <a:ext cx="118"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10.0</a:t>
              </a:r>
              <a:endParaRPr kumimoji="0" lang="en-US" sz="1800" b="0" i="0" u="none" strike="noStrike" cap="none" normalizeH="0" baseline="0" dirty="0">
                <a:ln>
                  <a:noFill/>
                </a:ln>
                <a:solidFill>
                  <a:schemeClr val="tx1"/>
                </a:solidFill>
                <a:effectLst/>
                <a:latin typeface="Arial" pitchFamily="34" charset="0"/>
              </a:endParaRPr>
            </a:p>
          </p:txBody>
        </p:sp>
        <p:sp>
          <p:nvSpPr>
            <p:cNvPr id="233821" name="Line 349"/>
            <p:cNvSpPr>
              <a:spLocks noChangeShapeType="1"/>
            </p:cNvSpPr>
            <p:nvPr/>
          </p:nvSpPr>
          <p:spPr bwMode="auto">
            <a:xfrm flipV="1">
              <a:off x="2390"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22" name="Line 350"/>
            <p:cNvSpPr>
              <a:spLocks noChangeShapeType="1"/>
            </p:cNvSpPr>
            <p:nvPr/>
          </p:nvSpPr>
          <p:spPr bwMode="auto">
            <a:xfrm flipV="1">
              <a:off x="2468"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23" name="Rectangle 351"/>
            <p:cNvSpPr>
              <a:spLocks noChangeArrowheads="1"/>
            </p:cNvSpPr>
            <p:nvPr/>
          </p:nvSpPr>
          <p:spPr bwMode="auto">
            <a:xfrm>
              <a:off x="2487" y="3719"/>
              <a:ext cx="118"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11.0</a:t>
              </a:r>
              <a:endParaRPr kumimoji="0" lang="en-US" sz="1800" b="0" i="0" u="none" strike="noStrike" cap="none" normalizeH="0" baseline="0" dirty="0">
                <a:ln>
                  <a:noFill/>
                </a:ln>
                <a:solidFill>
                  <a:schemeClr val="tx1"/>
                </a:solidFill>
                <a:effectLst/>
                <a:latin typeface="Arial" pitchFamily="34" charset="0"/>
              </a:endParaRPr>
            </a:p>
          </p:txBody>
        </p:sp>
        <p:sp>
          <p:nvSpPr>
            <p:cNvPr id="233824" name="Line 352"/>
            <p:cNvSpPr>
              <a:spLocks noChangeShapeType="1"/>
            </p:cNvSpPr>
            <p:nvPr/>
          </p:nvSpPr>
          <p:spPr bwMode="auto">
            <a:xfrm flipV="1">
              <a:off x="2546" y="3662"/>
              <a:ext cx="1" cy="5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25" name="Line 353"/>
            <p:cNvSpPr>
              <a:spLocks noChangeShapeType="1"/>
            </p:cNvSpPr>
            <p:nvPr/>
          </p:nvSpPr>
          <p:spPr bwMode="auto">
            <a:xfrm flipV="1">
              <a:off x="2624" y="3662"/>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26" name="Rectangle 354"/>
            <p:cNvSpPr>
              <a:spLocks noChangeArrowheads="1"/>
            </p:cNvSpPr>
            <p:nvPr/>
          </p:nvSpPr>
          <p:spPr bwMode="auto">
            <a:xfrm>
              <a:off x="677" y="3631"/>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6.9</a:t>
              </a:r>
              <a:endParaRPr kumimoji="0" lang="en-US" sz="1800" b="0" i="0" u="none" strike="noStrike" cap="none" normalizeH="0" baseline="0" dirty="0">
                <a:ln>
                  <a:noFill/>
                </a:ln>
                <a:solidFill>
                  <a:schemeClr val="tx1"/>
                </a:solidFill>
                <a:effectLst/>
                <a:latin typeface="Arial" pitchFamily="34" charset="0"/>
              </a:endParaRPr>
            </a:p>
          </p:txBody>
        </p:sp>
        <p:sp>
          <p:nvSpPr>
            <p:cNvPr id="233827" name="Line 355"/>
            <p:cNvSpPr>
              <a:spLocks noChangeShapeType="1"/>
            </p:cNvSpPr>
            <p:nvPr/>
          </p:nvSpPr>
          <p:spPr bwMode="auto">
            <a:xfrm>
              <a:off x="769" y="3662"/>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28" name="Rectangle 356"/>
            <p:cNvSpPr>
              <a:spLocks noChangeArrowheads="1"/>
            </p:cNvSpPr>
            <p:nvPr/>
          </p:nvSpPr>
          <p:spPr bwMode="auto">
            <a:xfrm>
              <a:off x="677" y="2953"/>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8.0</a:t>
              </a:r>
              <a:endParaRPr kumimoji="0" lang="en-US" sz="1800" b="0" i="0" u="none" strike="noStrike" cap="none" normalizeH="0" baseline="0" dirty="0">
                <a:ln>
                  <a:noFill/>
                </a:ln>
                <a:solidFill>
                  <a:schemeClr val="tx1"/>
                </a:solidFill>
                <a:effectLst/>
                <a:latin typeface="Arial" pitchFamily="34" charset="0"/>
              </a:endParaRPr>
            </a:p>
          </p:txBody>
        </p:sp>
        <p:sp>
          <p:nvSpPr>
            <p:cNvPr id="233829" name="Line 357"/>
            <p:cNvSpPr>
              <a:spLocks noChangeShapeType="1"/>
            </p:cNvSpPr>
            <p:nvPr/>
          </p:nvSpPr>
          <p:spPr bwMode="auto">
            <a:xfrm>
              <a:off x="769" y="2984"/>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30" name="Line 358"/>
            <p:cNvSpPr>
              <a:spLocks noChangeShapeType="1"/>
            </p:cNvSpPr>
            <p:nvPr/>
          </p:nvSpPr>
          <p:spPr bwMode="auto">
            <a:xfrm>
              <a:off x="798" y="3600"/>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31" name="Rectangle 359"/>
            <p:cNvSpPr>
              <a:spLocks noChangeArrowheads="1"/>
            </p:cNvSpPr>
            <p:nvPr/>
          </p:nvSpPr>
          <p:spPr bwMode="auto">
            <a:xfrm>
              <a:off x="677" y="3508"/>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7.1</a:t>
              </a:r>
              <a:endParaRPr kumimoji="0" lang="en-US" sz="1800" b="0" i="0" u="none" strike="noStrike" cap="none" normalizeH="0" baseline="0" dirty="0">
                <a:ln>
                  <a:noFill/>
                </a:ln>
                <a:solidFill>
                  <a:schemeClr val="tx1"/>
                </a:solidFill>
                <a:effectLst/>
                <a:latin typeface="Arial" pitchFamily="34" charset="0"/>
              </a:endParaRPr>
            </a:p>
          </p:txBody>
        </p:sp>
        <p:sp>
          <p:nvSpPr>
            <p:cNvPr id="233832" name="Line 360"/>
            <p:cNvSpPr>
              <a:spLocks noChangeShapeType="1"/>
            </p:cNvSpPr>
            <p:nvPr/>
          </p:nvSpPr>
          <p:spPr bwMode="auto">
            <a:xfrm>
              <a:off x="769" y="3539"/>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33" name="Line 361"/>
            <p:cNvSpPr>
              <a:spLocks noChangeShapeType="1"/>
            </p:cNvSpPr>
            <p:nvPr/>
          </p:nvSpPr>
          <p:spPr bwMode="auto">
            <a:xfrm>
              <a:off x="798" y="3477"/>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34" name="Rectangle 362"/>
            <p:cNvSpPr>
              <a:spLocks noChangeArrowheads="1"/>
            </p:cNvSpPr>
            <p:nvPr/>
          </p:nvSpPr>
          <p:spPr bwMode="auto">
            <a:xfrm>
              <a:off x="677" y="3385"/>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7.3</a:t>
              </a:r>
              <a:endParaRPr kumimoji="0" lang="en-US" sz="1800" b="0" i="0" u="none" strike="noStrike" cap="none" normalizeH="0" baseline="0" dirty="0">
                <a:ln>
                  <a:noFill/>
                </a:ln>
                <a:solidFill>
                  <a:schemeClr val="tx1"/>
                </a:solidFill>
                <a:effectLst/>
                <a:latin typeface="Arial" pitchFamily="34" charset="0"/>
              </a:endParaRPr>
            </a:p>
          </p:txBody>
        </p:sp>
        <p:sp>
          <p:nvSpPr>
            <p:cNvPr id="233835" name="Line 363"/>
            <p:cNvSpPr>
              <a:spLocks noChangeShapeType="1"/>
            </p:cNvSpPr>
            <p:nvPr/>
          </p:nvSpPr>
          <p:spPr bwMode="auto">
            <a:xfrm>
              <a:off x="769" y="3416"/>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36" name="Line 364"/>
            <p:cNvSpPr>
              <a:spLocks noChangeShapeType="1"/>
            </p:cNvSpPr>
            <p:nvPr/>
          </p:nvSpPr>
          <p:spPr bwMode="auto">
            <a:xfrm>
              <a:off x="798" y="3354"/>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37" name="Rectangle 365"/>
            <p:cNvSpPr>
              <a:spLocks noChangeArrowheads="1"/>
            </p:cNvSpPr>
            <p:nvPr/>
          </p:nvSpPr>
          <p:spPr bwMode="auto">
            <a:xfrm>
              <a:off x="677" y="3261"/>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7.5</a:t>
              </a:r>
              <a:endParaRPr kumimoji="0" lang="en-US" sz="1800" b="0" i="0" u="none" strike="noStrike" cap="none" normalizeH="0" baseline="0" dirty="0">
                <a:ln>
                  <a:noFill/>
                </a:ln>
                <a:solidFill>
                  <a:schemeClr val="tx1"/>
                </a:solidFill>
                <a:effectLst/>
                <a:latin typeface="Arial" pitchFamily="34" charset="0"/>
              </a:endParaRPr>
            </a:p>
          </p:txBody>
        </p:sp>
        <p:sp>
          <p:nvSpPr>
            <p:cNvPr id="233838" name="Line 366"/>
            <p:cNvSpPr>
              <a:spLocks noChangeShapeType="1"/>
            </p:cNvSpPr>
            <p:nvPr/>
          </p:nvSpPr>
          <p:spPr bwMode="auto">
            <a:xfrm>
              <a:off x="769" y="3292"/>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39" name="Line 367"/>
            <p:cNvSpPr>
              <a:spLocks noChangeShapeType="1"/>
            </p:cNvSpPr>
            <p:nvPr/>
          </p:nvSpPr>
          <p:spPr bwMode="auto">
            <a:xfrm>
              <a:off x="798" y="3231"/>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40" name="Rectangle 368"/>
            <p:cNvSpPr>
              <a:spLocks noChangeArrowheads="1"/>
            </p:cNvSpPr>
            <p:nvPr/>
          </p:nvSpPr>
          <p:spPr bwMode="auto">
            <a:xfrm>
              <a:off x="677" y="3138"/>
              <a:ext cx="92"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7.7</a:t>
              </a:r>
              <a:endParaRPr kumimoji="0" lang="en-US" sz="1800" b="0" i="0" u="none" strike="noStrike" cap="none" normalizeH="0" baseline="0" dirty="0">
                <a:ln>
                  <a:noFill/>
                </a:ln>
                <a:solidFill>
                  <a:schemeClr val="tx1"/>
                </a:solidFill>
                <a:effectLst/>
                <a:latin typeface="Arial" pitchFamily="34" charset="0"/>
              </a:endParaRPr>
            </a:p>
          </p:txBody>
        </p:sp>
        <p:sp>
          <p:nvSpPr>
            <p:cNvPr id="233841" name="Line 369"/>
            <p:cNvSpPr>
              <a:spLocks noChangeShapeType="1"/>
            </p:cNvSpPr>
            <p:nvPr/>
          </p:nvSpPr>
          <p:spPr bwMode="auto">
            <a:xfrm>
              <a:off x="769" y="3169"/>
              <a:ext cx="57"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42" name="Line 370"/>
            <p:cNvSpPr>
              <a:spLocks noChangeShapeType="1"/>
            </p:cNvSpPr>
            <p:nvPr/>
          </p:nvSpPr>
          <p:spPr bwMode="auto">
            <a:xfrm>
              <a:off x="798" y="3108"/>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43" name="Line 371"/>
            <p:cNvSpPr>
              <a:spLocks noChangeShapeType="1"/>
            </p:cNvSpPr>
            <p:nvPr/>
          </p:nvSpPr>
          <p:spPr bwMode="auto">
            <a:xfrm>
              <a:off x="798" y="3046"/>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44" name="Line 372"/>
            <p:cNvSpPr>
              <a:spLocks noChangeShapeType="1"/>
            </p:cNvSpPr>
            <p:nvPr/>
          </p:nvSpPr>
          <p:spPr bwMode="auto">
            <a:xfrm>
              <a:off x="798" y="2984"/>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845" name="Rectangle 373"/>
            <p:cNvSpPr>
              <a:spLocks noChangeArrowheads="1"/>
            </p:cNvSpPr>
            <p:nvPr/>
          </p:nvSpPr>
          <p:spPr bwMode="auto">
            <a:xfrm>
              <a:off x="2148" y="3521"/>
              <a:ext cx="1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Asset A</a:t>
              </a:r>
              <a:endParaRPr kumimoji="0" lang="en-US" sz="1800" b="0" i="0" u="none" strike="noStrike" cap="none" normalizeH="0" baseline="0" dirty="0">
                <a:ln>
                  <a:noFill/>
                </a:ln>
                <a:solidFill>
                  <a:schemeClr val="tx1"/>
                </a:solidFill>
                <a:effectLst/>
                <a:latin typeface="Arial" pitchFamily="34" charset="0"/>
              </a:endParaRPr>
            </a:p>
          </p:txBody>
        </p:sp>
        <p:sp>
          <p:nvSpPr>
            <p:cNvPr id="233846" name="Rectangle 374"/>
            <p:cNvSpPr>
              <a:spLocks noChangeArrowheads="1"/>
            </p:cNvSpPr>
            <p:nvPr/>
          </p:nvSpPr>
          <p:spPr bwMode="auto">
            <a:xfrm>
              <a:off x="2532" y="3002"/>
              <a:ext cx="194" cy="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itchFamily="34" charset="0"/>
                </a:rPr>
                <a:t>Asset B</a:t>
              </a:r>
              <a:endParaRPr kumimoji="0" lang="en-US" sz="1800" b="0" i="0" u="none" strike="noStrike" cap="none" normalizeH="0" baseline="0" dirty="0">
                <a:ln>
                  <a:noFill/>
                </a:ln>
                <a:solidFill>
                  <a:schemeClr val="tx1"/>
                </a:solidFill>
                <a:effectLst/>
                <a:latin typeface="Arial" pitchFamily="34" charset="0"/>
              </a:endParaRPr>
            </a:p>
          </p:txBody>
        </p:sp>
        <p:sp>
          <p:nvSpPr>
            <p:cNvPr id="233847" name="Rectangle 375"/>
            <p:cNvSpPr>
              <a:spLocks noChangeArrowheads="1"/>
            </p:cNvSpPr>
            <p:nvPr/>
          </p:nvSpPr>
          <p:spPr bwMode="auto">
            <a:xfrm>
              <a:off x="975" y="3310"/>
              <a:ext cx="100"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800" dirty="0">
                  <a:solidFill>
                    <a:srgbClr val="000000"/>
                  </a:solidFill>
                  <a:latin typeface="Arial" pitchFamily="34" charset="0"/>
                </a:rPr>
                <a:t>Mix</a:t>
              </a:r>
              <a:endParaRPr kumimoji="0" lang="en-US" sz="1800" b="0" i="0" u="none" strike="noStrike" cap="none" normalizeH="0" baseline="0" dirty="0">
                <a:ln>
                  <a:noFill/>
                </a:ln>
                <a:solidFill>
                  <a:schemeClr val="tx1"/>
                </a:solidFill>
                <a:effectLst/>
                <a:latin typeface="Arial" pitchFamily="34" charset="0"/>
              </a:endParaRPr>
            </a:p>
          </p:txBody>
        </p:sp>
      </p:grpSp>
      <p:sp>
        <p:nvSpPr>
          <p:cNvPr id="387" name="Slide Number Placeholder 4"/>
          <p:cNvSpPr>
            <a:spLocks noGrp="1"/>
          </p:cNvSpPr>
          <p:nvPr>
            <p:ph type="sldNum" sz="quarter" idx="12"/>
          </p:nvPr>
        </p:nvSpPr>
        <p:spPr>
          <a:xfrm>
            <a:off x="3505200" y="6566356"/>
            <a:ext cx="2133600" cy="215444"/>
          </a:xfrm>
        </p:spPr>
        <p:txBody>
          <a:bodyPr/>
          <a:lstStyle/>
          <a:p>
            <a:pPr marL="0" indent="0" algn="ctr">
              <a:buNone/>
            </a:pPr>
            <a:fld id="{776452DB-E091-4BD2-BF02-B518BA34711A}" type="slidenum">
              <a:rPr sz="800">
                <a:solidFill>
                  <a:schemeClr val="tx1">
                    <a:lumMod val="50000"/>
                  </a:schemeClr>
                </a:solidFill>
              </a:rPr>
              <a:pPr marL="0" indent="0" algn="ctr">
                <a:buNone/>
              </a:pPr>
              <a:t>16</a:t>
            </a:fld>
            <a:endParaRPr sz="800" dirty="0">
              <a:solidFill>
                <a:schemeClr val="tx1">
                  <a:lumMod val="50000"/>
                </a:schemeClr>
              </a:solidFill>
            </a:endParaRPr>
          </a:p>
        </p:txBody>
      </p:sp>
    </p:spTree>
    <p:extLst>
      <p:ext uri="{BB962C8B-B14F-4D97-AF65-F5344CB8AC3E}">
        <p14:creationId xmlns:p14="http://schemas.microsoft.com/office/powerpoint/2010/main" val="904145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p:txBody>
          <a:bodyPr/>
          <a:lstStyle/>
          <a:p>
            <a:pPr>
              <a:lnSpc>
                <a:spcPct val="90000"/>
              </a:lnSpc>
            </a:pPr>
            <a:r>
              <a:rPr lang="en-US" dirty="0"/>
              <a:t>Correlations are normally fairly stable </a:t>
            </a:r>
          </a:p>
          <a:p>
            <a:pPr>
              <a:lnSpc>
                <a:spcPct val="90000"/>
              </a:lnSpc>
            </a:pPr>
            <a:endParaRPr lang="en-US" dirty="0"/>
          </a:p>
          <a:p>
            <a:pPr>
              <a:lnSpc>
                <a:spcPct val="90000"/>
              </a:lnSpc>
            </a:pPr>
            <a:r>
              <a:rPr lang="en-US" dirty="0"/>
              <a:t>Market crisis:  Correlations = 1.0 </a:t>
            </a:r>
          </a:p>
          <a:p>
            <a:pPr lvl="1">
              <a:lnSpc>
                <a:spcPct val="90000"/>
              </a:lnSpc>
            </a:pPr>
            <a:r>
              <a:rPr lang="en-US" sz="1400" dirty="0"/>
              <a:t>Diversification fails when you need it most</a:t>
            </a:r>
          </a:p>
          <a:p>
            <a:pPr lvl="1">
              <a:lnSpc>
                <a:spcPct val="90000"/>
              </a:lnSpc>
            </a:pPr>
            <a:endParaRPr lang="en-US" sz="1400" dirty="0"/>
          </a:p>
          <a:p>
            <a:pPr>
              <a:lnSpc>
                <a:spcPct val="90000"/>
              </a:lnSpc>
            </a:pPr>
            <a:r>
              <a:rPr lang="en-US" dirty="0"/>
              <a:t>So, take correlation with a grain of salt</a:t>
            </a:r>
          </a:p>
          <a:p>
            <a:pPr>
              <a:lnSpc>
                <a:spcPct val="90000"/>
              </a:lnSpc>
            </a:pPr>
            <a:endParaRPr lang="en-US" sz="1400" dirty="0"/>
          </a:p>
        </p:txBody>
      </p:sp>
      <p:sp>
        <p:nvSpPr>
          <p:cNvPr id="3" name="Title 2"/>
          <p:cNvSpPr>
            <a:spLocks noGrp="1"/>
          </p:cNvSpPr>
          <p:nvPr>
            <p:ph type="title"/>
          </p:nvPr>
        </p:nvSpPr>
        <p:spPr/>
        <p:txBody>
          <a:bodyPr/>
          <a:lstStyle/>
          <a:p>
            <a:r>
              <a:rPr lang="en-US" dirty="0"/>
              <a:t>Input 3: Correlation Notes</a:t>
            </a:r>
          </a:p>
        </p:txBody>
      </p:sp>
      <p:sp>
        <p:nvSpPr>
          <p:cNvPr id="5" name="Slide Number Placeholder 4"/>
          <p:cNvSpPr>
            <a:spLocks noGrp="1"/>
          </p:cNvSpPr>
          <p:nvPr>
            <p:ph type="sldNum" sz="quarter" idx="12"/>
          </p:nvPr>
        </p:nvSpPr>
        <p:spPr>
          <a:xfrm>
            <a:off x="3505200" y="6566356"/>
            <a:ext cx="2133600" cy="215444"/>
          </a:xfrm>
        </p:spPr>
        <p:txBody>
          <a:bodyPr/>
          <a:lstStyle/>
          <a:p>
            <a:fld id="{776452DB-E091-4BD2-BF02-B518BA34711A}" type="slidenum">
              <a:rPr/>
              <a:pPr/>
              <a:t>17</a:t>
            </a:fld>
            <a:endParaRPr dirty="0"/>
          </a:p>
        </p:txBody>
      </p:sp>
    </p:spTree>
    <p:extLst>
      <p:ext uri="{BB962C8B-B14F-4D97-AF65-F5344CB8AC3E}">
        <p14:creationId xmlns:p14="http://schemas.microsoft.com/office/powerpoint/2010/main" val="1741931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0" indent="0">
              <a:buNone/>
            </a:pPr>
            <a:r>
              <a:rPr lang="en-US" dirty="0"/>
              <a:t>NEPC asset class assumptions offer both an intermediate (5-7 years) and long term (30 years) forecast horizon</a:t>
            </a:r>
          </a:p>
          <a:p>
            <a:pPr marL="339725" lvl="1" indent="0">
              <a:buNone/>
            </a:pPr>
            <a:r>
              <a:rPr lang="en-US" dirty="0"/>
              <a:t>November 30</a:t>
            </a:r>
            <a:r>
              <a:rPr lang="en-US" baseline="30000" dirty="0"/>
              <a:t>th</a:t>
            </a:r>
            <a:r>
              <a:rPr lang="en-US" dirty="0"/>
              <a:t> market data is used for inputs to the asset class models</a:t>
            </a:r>
          </a:p>
          <a:p>
            <a:pPr marL="0" indent="0">
              <a:buNone/>
            </a:pPr>
            <a:endParaRPr lang="en-US" sz="1800" dirty="0"/>
          </a:p>
          <a:p>
            <a:pPr marL="0" indent="0">
              <a:buNone/>
            </a:pPr>
            <a:r>
              <a:rPr lang="en-US" dirty="0"/>
              <a:t>The 5-7 year return expectations for US credit and equity asset classes are broadly lower due to continued increases in valuation levels</a:t>
            </a:r>
          </a:p>
          <a:p>
            <a:pPr marL="339725" lvl="1" indent="0">
              <a:buNone/>
            </a:pPr>
            <a:r>
              <a:rPr lang="en-US" dirty="0"/>
              <a:t>Credit-based asset class expectations have declined considerably from prior year, with credit spreads moving below long-term medians across most sectors</a:t>
            </a:r>
          </a:p>
          <a:p>
            <a:pPr marL="0" indent="0">
              <a:buNone/>
            </a:pPr>
            <a:endParaRPr lang="en-US" sz="1800" dirty="0"/>
          </a:p>
          <a:p>
            <a:pPr marL="0" indent="0">
              <a:buNone/>
            </a:pPr>
            <a:r>
              <a:rPr lang="en-US" dirty="0"/>
              <a:t>The outlook for non-US equities remains attractive over 5-7 years supported by improvement in corporate earnings and economic growth</a:t>
            </a:r>
          </a:p>
          <a:p>
            <a:pPr marL="0" indent="0">
              <a:buNone/>
            </a:pPr>
            <a:endParaRPr lang="en-US" sz="1800" dirty="0"/>
          </a:p>
          <a:p>
            <a:pPr marL="0" indent="0">
              <a:buNone/>
            </a:pPr>
            <a:r>
              <a:rPr lang="en-US" dirty="0"/>
              <a:t>We anticipate US inflation will gradually move higher and average 2.5% </a:t>
            </a:r>
          </a:p>
          <a:p>
            <a:pPr marL="0" indent="0">
              <a:buNone/>
            </a:pPr>
            <a:endParaRPr lang="en-US" sz="1800" dirty="0"/>
          </a:p>
          <a:p>
            <a:pPr marL="0" indent="0">
              <a:buNone/>
            </a:pPr>
            <a:r>
              <a:rPr lang="en-US" dirty="0"/>
              <a:t>We continue to refine and enhance our process where appropriate</a:t>
            </a:r>
          </a:p>
          <a:p>
            <a:pPr marL="339725" lvl="1" indent="0">
              <a:buNone/>
            </a:pPr>
            <a:r>
              <a:rPr lang="en-US" dirty="0"/>
              <a:t>The asset class assumption for Real Estate reflects specific structure of ASRS program</a:t>
            </a:r>
          </a:p>
          <a:p>
            <a:pPr marL="339725" lvl="1" indent="0">
              <a:buNone/>
            </a:pPr>
            <a:endParaRPr lang="en-US" sz="600" dirty="0"/>
          </a:p>
          <a:p>
            <a:pPr marL="339725" lvl="1" indent="0">
              <a:buNone/>
            </a:pPr>
            <a:r>
              <a:rPr lang="en-US" dirty="0"/>
              <a:t>We have developed forecasted returns for global factor portfolios</a:t>
            </a:r>
          </a:p>
        </p:txBody>
      </p:sp>
      <p:sp>
        <p:nvSpPr>
          <p:cNvPr id="6" name="Title 5"/>
          <p:cNvSpPr>
            <a:spLocks noGrp="1"/>
          </p:cNvSpPr>
          <p:nvPr>
            <p:ph type="title"/>
          </p:nvPr>
        </p:nvSpPr>
        <p:spPr/>
        <p:txBody>
          <a:bodyPr/>
          <a:lstStyle/>
          <a:p>
            <a:r>
              <a:rPr lang="en-US" dirty="0"/>
              <a:t>2018 Asset Class Assumptions</a:t>
            </a:r>
          </a:p>
        </p:txBody>
      </p:sp>
      <p:sp>
        <p:nvSpPr>
          <p:cNvPr id="5" name="Slide Number Placeholder 4"/>
          <p:cNvSpPr>
            <a:spLocks noGrp="1"/>
          </p:cNvSpPr>
          <p:nvPr>
            <p:ph type="sldNum" sz="quarter" idx="12"/>
          </p:nvPr>
        </p:nvSpPr>
        <p:spPr/>
        <p:txBody>
          <a:bodyPr/>
          <a:lstStyle/>
          <a:p>
            <a:fld id="{B9F459C5-D201-49C9-A701-E5F8CEC6F7D4}" type="slidenum">
              <a:rPr lang="en-US" smtClean="0"/>
              <a:pPr/>
              <a:t>18</a:t>
            </a:fld>
            <a:endParaRPr lang="en-US"/>
          </a:p>
        </p:txBody>
      </p:sp>
    </p:spTree>
    <p:extLst>
      <p:ext uri="{BB962C8B-B14F-4D97-AF65-F5344CB8AC3E}">
        <p14:creationId xmlns:p14="http://schemas.microsoft.com/office/powerpoint/2010/main" val="3789534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9F459C5-D201-49C9-A701-E5F8CEC6F7D4}" type="slidenum">
              <a:rPr lang="en-US" smtClean="0"/>
              <a:pPr/>
              <a:t>19</a:t>
            </a:fld>
            <a:endParaRPr lang="en-US"/>
          </a:p>
        </p:txBody>
      </p:sp>
      <p:sp>
        <p:nvSpPr>
          <p:cNvPr id="7" name="Content Placeholder 6"/>
          <p:cNvSpPr>
            <a:spLocks noGrp="1"/>
          </p:cNvSpPr>
          <p:nvPr>
            <p:ph idx="1"/>
          </p:nvPr>
        </p:nvSpPr>
        <p:spPr>
          <a:xfrm>
            <a:off x="457200" y="828675"/>
            <a:ext cx="3810000" cy="3352800"/>
          </a:xfrm>
        </p:spPr>
        <p:txBody>
          <a:bodyPr/>
          <a:lstStyle/>
          <a:p>
            <a:pPr marL="0" indent="0">
              <a:buNone/>
            </a:pPr>
            <a:r>
              <a:rPr lang="en-US" dirty="0"/>
              <a:t>Capital market assumptions are published for over 40 asset classes</a:t>
            </a:r>
          </a:p>
          <a:p>
            <a:pPr marL="400050" lvl="1" indent="0">
              <a:buNone/>
            </a:pPr>
            <a:r>
              <a:rPr lang="en-US" dirty="0"/>
              <a:t>Assumptions include 5-7 year and 30 year return forecasts, average annual volatility expectations, and correlations</a:t>
            </a:r>
          </a:p>
          <a:p>
            <a:pPr marL="0" indent="0">
              <a:buNone/>
            </a:pPr>
            <a:endParaRPr lang="en-US" sz="1200" dirty="0"/>
          </a:p>
          <a:p>
            <a:pPr marL="0" indent="0">
              <a:buNone/>
            </a:pPr>
            <a:r>
              <a:rPr lang="en-US" dirty="0"/>
              <a:t>The 5-7 year forecast is designed to capture the return outlook for the current investment cycle</a:t>
            </a:r>
          </a:p>
          <a:p>
            <a:pPr marL="400050" lvl="1" indent="0">
              <a:buNone/>
            </a:pPr>
            <a:r>
              <a:rPr lang="en-US" dirty="0"/>
              <a:t>30 year return assumptions reflect a long-term outlook and are informed by the historical relationships among asset classes</a:t>
            </a:r>
          </a:p>
          <a:p>
            <a:pPr marL="0" indent="0">
              <a:buNone/>
            </a:pPr>
            <a:endParaRPr lang="en-US" sz="1200" dirty="0"/>
          </a:p>
          <a:p>
            <a:pPr marL="0" indent="0">
              <a:buNone/>
            </a:pPr>
            <a:r>
              <a:rPr lang="en-US" dirty="0"/>
              <a:t>Assumptions are published annually on December 15</a:t>
            </a:r>
            <a:r>
              <a:rPr lang="en-US" baseline="30000" dirty="0"/>
              <a:t>th</a:t>
            </a:r>
            <a:r>
              <a:rPr lang="en-US" dirty="0"/>
              <a:t> and use market data as of November 30</a:t>
            </a:r>
            <a:r>
              <a:rPr lang="en-US" baseline="30000" dirty="0"/>
              <a:t>th</a:t>
            </a:r>
            <a:endParaRPr lang="en-US" dirty="0"/>
          </a:p>
          <a:p>
            <a:pPr marL="400050" lvl="1" indent="0">
              <a:buNone/>
            </a:pPr>
            <a:r>
              <a:rPr lang="en-US" dirty="0"/>
              <a:t>Assumptions are developed by the Asset Allocation Committee and approved by the Partners Research Committee (PRC)</a:t>
            </a:r>
          </a:p>
          <a:p>
            <a:pPr marL="0" indent="0">
              <a:buNone/>
            </a:pPr>
            <a:endParaRPr lang="en-US" sz="1200" dirty="0"/>
          </a:p>
          <a:p>
            <a:pPr marL="0" indent="0">
              <a:buNone/>
            </a:pPr>
            <a:r>
              <a:rPr lang="en-US" dirty="0"/>
              <a:t>Return assumptions are developed with proprietary valuation models and rely on a core building block methodology</a:t>
            </a:r>
          </a:p>
        </p:txBody>
      </p:sp>
      <p:graphicFrame>
        <p:nvGraphicFramePr>
          <p:cNvPr id="3" name="Content Placeholder 2"/>
          <p:cNvGraphicFramePr>
            <a:graphicFrameLocks noGrp="1"/>
          </p:cNvGraphicFramePr>
          <p:nvPr>
            <p:ph idx="13"/>
            <p:extLst/>
          </p:nvPr>
        </p:nvGraphicFramePr>
        <p:xfrm>
          <a:off x="4797425" y="838200"/>
          <a:ext cx="3889375" cy="5257801"/>
        </p:xfrm>
        <a:graphic>
          <a:graphicData uri="http://schemas.openxmlformats.org/drawingml/2006/table">
            <a:tbl>
              <a:tblPr firstRow="1" bandRow="1">
                <a:tableStyleId>{5C22544A-7EE6-4342-B048-85BDC9FD1C3A}</a:tableStyleId>
              </a:tblPr>
              <a:tblGrid>
                <a:gridCol w="1555750">
                  <a:extLst>
                    <a:ext uri="{9D8B030D-6E8A-4147-A177-3AD203B41FA5}">
                      <a16:colId xmlns:a16="http://schemas.microsoft.com/office/drawing/2014/main" val="20000"/>
                    </a:ext>
                  </a:extLst>
                </a:gridCol>
                <a:gridCol w="2333625">
                  <a:extLst>
                    <a:ext uri="{9D8B030D-6E8A-4147-A177-3AD203B41FA5}">
                      <a16:colId xmlns:a16="http://schemas.microsoft.com/office/drawing/2014/main" val="20001"/>
                    </a:ext>
                  </a:extLst>
                </a:gridCol>
              </a:tblGrid>
              <a:tr h="399812">
                <a:tc gridSpan="2">
                  <a:txBody>
                    <a:bodyPr/>
                    <a:lstStyle/>
                    <a:p>
                      <a:pPr algn="ctr"/>
                      <a:r>
                        <a:rPr lang="en-US" sz="1200" dirty="0">
                          <a:solidFill>
                            <a:schemeClr val="bg1"/>
                          </a:solidFill>
                        </a:rPr>
                        <a:t>Asset</a:t>
                      </a:r>
                      <a:r>
                        <a:rPr lang="en-US" sz="1200" baseline="0" dirty="0">
                          <a:solidFill>
                            <a:schemeClr val="bg1"/>
                          </a:solidFill>
                        </a:rPr>
                        <a:t> Allocation Committee</a:t>
                      </a:r>
                      <a:endParaRPr lang="en-US" sz="1200" dirty="0">
                        <a:solidFill>
                          <a:schemeClr val="bg1"/>
                        </a:solidFill>
                      </a:endParaRPr>
                    </a:p>
                  </a:txBody>
                  <a:tcPr marL="95250" marR="95250" anchor="ctr">
                    <a:solidFill>
                      <a:schemeClr val="tx1"/>
                    </a:solidFill>
                  </a:tcPr>
                </a:tc>
                <a:tc hMerge="1">
                  <a:txBody>
                    <a:bodyPr/>
                    <a:lstStyle/>
                    <a:p>
                      <a:endParaRPr lang="en-US" sz="1200" dirty="0"/>
                    </a:p>
                  </a:txBody>
                  <a:tcPr/>
                </a:tc>
                <a:extLst>
                  <a:ext uri="{0D108BD9-81ED-4DB2-BD59-A6C34878D82A}">
                    <a16:rowId xmlns:a16="http://schemas.microsoft.com/office/drawing/2014/main" val="10000"/>
                  </a:ext>
                </a:extLst>
              </a:tr>
              <a:tr h="1199436">
                <a:tc>
                  <a:txBody>
                    <a:bodyPr/>
                    <a:lstStyle/>
                    <a:p>
                      <a:pPr algn="ctr"/>
                      <a:r>
                        <a:rPr lang="en-US" sz="1200" b="1" dirty="0">
                          <a:solidFill>
                            <a:schemeClr val="bg1"/>
                          </a:solidFill>
                        </a:rPr>
                        <a:t>September</a:t>
                      </a:r>
                    </a:p>
                  </a:txBody>
                  <a:tcPr marL="95250" marR="95250" anchor="ctr">
                    <a:solidFill>
                      <a:schemeClr val="accent1"/>
                    </a:solidFill>
                  </a:tcPr>
                </a:tc>
                <a:tc>
                  <a:txBody>
                    <a:bodyPr/>
                    <a:lstStyle/>
                    <a:p>
                      <a:pPr algn="ctr"/>
                      <a:r>
                        <a:rPr lang="en-US" sz="1000" b="1" dirty="0"/>
                        <a:t>Asset Allocation Committee Assumptions Kickoff</a:t>
                      </a:r>
                    </a:p>
                    <a:p>
                      <a:pPr algn="ctr"/>
                      <a:endParaRPr lang="en-US" sz="1000" b="1" dirty="0"/>
                    </a:p>
                    <a:p>
                      <a:pPr algn="ctr"/>
                      <a:r>
                        <a:rPr lang="en-US" sz="1000" b="1" dirty="0"/>
                        <a:t>Finalize List of New Asset Class</a:t>
                      </a:r>
                      <a:r>
                        <a:rPr lang="en-US" sz="1000" b="1" baseline="0" dirty="0"/>
                        <a:t> Assumptions</a:t>
                      </a:r>
                      <a:endParaRPr lang="en-US" sz="1000" b="1" dirty="0"/>
                    </a:p>
                  </a:txBody>
                  <a:tcPr marL="95250" marR="95250" anchor="ctr"/>
                </a:tc>
                <a:extLst>
                  <a:ext uri="{0D108BD9-81ED-4DB2-BD59-A6C34878D82A}">
                    <a16:rowId xmlns:a16="http://schemas.microsoft.com/office/drawing/2014/main" val="10001"/>
                  </a:ext>
                </a:extLst>
              </a:tr>
              <a:tr h="1199436">
                <a:tc>
                  <a:txBody>
                    <a:bodyPr/>
                    <a:lstStyle/>
                    <a:p>
                      <a:pPr algn="ctr"/>
                      <a:r>
                        <a:rPr lang="en-US" sz="1200" b="1" dirty="0">
                          <a:solidFill>
                            <a:schemeClr val="bg1"/>
                          </a:solidFill>
                        </a:rPr>
                        <a:t>October</a:t>
                      </a:r>
                    </a:p>
                  </a:txBody>
                  <a:tcPr marL="95250" marR="95250" anchor="ctr">
                    <a:solidFill>
                      <a:schemeClr val="accent3"/>
                    </a:solidFill>
                  </a:tcPr>
                </a:tc>
                <a:tc>
                  <a:txBody>
                    <a:bodyPr/>
                    <a:lstStyle/>
                    <a:p>
                      <a:pPr algn="ctr"/>
                      <a:r>
                        <a:rPr lang="en-US" sz="1000" b="1" dirty="0"/>
                        <a:t>Review</a:t>
                      </a:r>
                      <a:r>
                        <a:rPr lang="en-US" sz="1000" b="1" baseline="0" dirty="0"/>
                        <a:t> Draft of Asset Class Return Assumptions</a:t>
                      </a:r>
                    </a:p>
                    <a:p>
                      <a:pPr algn="ctr"/>
                      <a:endParaRPr lang="en-US" sz="1000" b="1" baseline="0" dirty="0"/>
                    </a:p>
                    <a:p>
                      <a:pPr algn="ctr"/>
                      <a:r>
                        <a:rPr lang="en-US" sz="1000" b="1" dirty="0"/>
                        <a:t>Discuss Outlook with NEPC Research</a:t>
                      </a:r>
                      <a:r>
                        <a:rPr lang="en-US" sz="1000" b="1" baseline="0" dirty="0"/>
                        <a:t> Beta Groups</a:t>
                      </a:r>
                      <a:endParaRPr lang="en-US" sz="1000" b="1" dirty="0"/>
                    </a:p>
                  </a:txBody>
                  <a:tcPr marL="95250" marR="95250" anchor="ctr"/>
                </a:tc>
                <a:extLst>
                  <a:ext uri="{0D108BD9-81ED-4DB2-BD59-A6C34878D82A}">
                    <a16:rowId xmlns:a16="http://schemas.microsoft.com/office/drawing/2014/main" val="10002"/>
                  </a:ext>
                </a:extLst>
              </a:tr>
              <a:tr h="1199436">
                <a:tc>
                  <a:txBody>
                    <a:bodyPr/>
                    <a:lstStyle/>
                    <a:p>
                      <a:pPr algn="ctr"/>
                      <a:r>
                        <a:rPr lang="en-US" sz="1200" b="1" dirty="0">
                          <a:solidFill>
                            <a:schemeClr val="bg1"/>
                          </a:solidFill>
                        </a:rPr>
                        <a:t>November</a:t>
                      </a:r>
                    </a:p>
                  </a:txBody>
                  <a:tcPr marL="95250" marR="95250" anchor="ctr">
                    <a:solidFill>
                      <a:schemeClr val="accent6"/>
                    </a:solidFill>
                  </a:tcPr>
                </a:tc>
                <a:tc>
                  <a:txBody>
                    <a:bodyPr/>
                    <a:lstStyle/>
                    <a:p>
                      <a:pPr algn="ctr"/>
                      <a:r>
                        <a:rPr lang="en-US" sz="1000" b="1" dirty="0"/>
                        <a:t>Finalize Volatility</a:t>
                      </a:r>
                      <a:r>
                        <a:rPr lang="en-US" sz="1000" b="1" baseline="0" dirty="0"/>
                        <a:t> and Correlation Assumptions</a:t>
                      </a:r>
                    </a:p>
                    <a:p>
                      <a:pPr algn="ctr"/>
                      <a:endParaRPr lang="en-US" sz="1000" b="1" baseline="0" dirty="0"/>
                    </a:p>
                    <a:p>
                      <a:pPr algn="ctr"/>
                      <a:r>
                        <a:rPr lang="en-US" sz="1000" b="1" dirty="0"/>
                        <a:t>Final Update of Asset Class Models (As of 11/30)</a:t>
                      </a:r>
                    </a:p>
                  </a:txBody>
                  <a:tcPr marL="95250" marR="95250" anchor="ctr"/>
                </a:tc>
                <a:extLst>
                  <a:ext uri="{0D108BD9-81ED-4DB2-BD59-A6C34878D82A}">
                    <a16:rowId xmlns:a16="http://schemas.microsoft.com/office/drawing/2014/main" val="10003"/>
                  </a:ext>
                </a:extLst>
              </a:tr>
              <a:tr h="1259681">
                <a:tc>
                  <a:txBody>
                    <a:bodyPr/>
                    <a:lstStyle/>
                    <a:p>
                      <a:pPr algn="ctr"/>
                      <a:r>
                        <a:rPr lang="en-US" sz="1200" b="1" dirty="0">
                          <a:solidFill>
                            <a:schemeClr val="bg1"/>
                          </a:solidFill>
                        </a:rPr>
                        <a:t>December</a:t>
                      </a:r>
                    </a:p>
                  </a:txBody>
                  <a:tcPr marL="95250" marR="95250" anchor="ctr">
                    <a:solidFill>
                      <a:schemeClr val="accent5"/>
                    </a:solidFill>
                  </a:tcPr>
                </a:tc>
                <a:tc>
                  <a:txBody>
                    <a:bodyPr/>
                    <a:lstStyle/>
                    <a:p>
                      <a:pPr algn="ctr"/>
                      <a:r>
                        <a:rPr lang="en-US" sz="1000" b="1" dirty="0"/>
                        <a:t>Review Model Output</a:t>
                      </a:r>
                      <a:r>
                        <a:rPr lang="en-US" sz="1000" b="1" baseline="0" dirty="0"/>
                        <a:t> and Create Return Assumptions</a:t>
                      </a:r>
                    </a:p>
                    <a:p>
                      <a:pPr algn="ctr"/>
                      <a:endParaRPr lang="en-US" sz="800" b="1" baseline="0" dirty="0"/>
                    </a:p>
                    <a:p>
                      <a:pPr algn="ctr"/>
                      <a:r>
                        <a:rPr lang="en-US" sz="1000" b="1" baseline="0" dirty="0"/>
                        <a:t>Present Draft  to the PRC</a:t>
                      </a:r>
                    </a:p>
                    <a:p>
                      <a:pPr algn="ctr"/>
                      <a:endParaRPr lang="en-US" sz="800" b="1" baseline="0" dirty="0"/>
                    </a:p>
                    <a:p>
                      <a:pPr algn="ctr"/>
                      <a:r>
                        <a:rPr lang="en-US" sz="1000" b="1" dirty="0"/>
                        <a:t>Publish Assumptions on</a:t>
                      </a:r>
                      <a:r>
                        <a:rPr lang="en-US" sz="1000" b="1" baseline="0" dirty="0"/>
                        <a:t> December 15</a:t>
                      </a:r>
                      <a:r>
                        <a:rPr lang="en-US" sz="1000" b="1" baseline="30000" dirty="0"/>
                        <a:t>th</a:t>
                      </a:r>
                      <a:endParaRPr lang="en-US" sz="1000" b="1" dirty="0"/>
                    </a:p>
                  </a:txBody>
                  <a:tcPr marL="95250" marR="95250" anchor="ctr"/>
                </a:tc>
                <a:extLst>
                  <a:ext uri="{0D108BD9-81ED-4DB2-BD59-A6C34878D82A}">
                    <a16:rowId xmlns:a16="http://schemas.microsoft.com/office/drawing/2014/main" val="10004"/>
                  </a:ext>
                </a:extLst>
              </a:tr>
            </a:tbl>
          </a:graphicData>
        </a:graphic>
      </p:graphicFrame>
      <p:sp>
        <p:nvSpPr>
          <p:cNvPr id="6" name="Title 5"/>
          <p:cNvSpPr>
            <a:spLocks noGrp="1"/>
          </p:cNvSpPr>
          <p:nvPr>
            <p:ph type="title"/>
          </p:nvPr>
        </p:nvSpPr>
        <p:spPr/>
        <p:txBody>
          <a:bodyPr/>
          <a:lstStyle/>
          <a:p>
            <a:r>
              <a:rPr lang="en-US"/>
              <a:t>Assumption Development</a:t>
            </a:r>
            <a:endParaRPr lang="en-US" dirty="0"/>
          </a:p>
        </p:txBody>
      </p:sp>
    </p:spTree>
    <p:extLst>
      <p:ext uri="{BB962C8B-B14F-4D97-AF65-F5344CB8AC3E}">
        <p14:creationId xmlns:p14="http://schemas.microsoft.com/office/powerpoint/2010/main" val="1865331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339271-86FD-43AD-BFDA-36B7F23835C7}"/>
              </a:ext>
            </a:extLst>
          </p:cNvPr>
          <p:cNvSpPr>
            <a:spLocks noGrp="1"/>
          </p:cNvSpPr>
          <p:nvPr>
            <p:ph idx="1"/>
          </p:nvPr>
        </p:nvSpPr>
        <p:spPr>
          <a:xfrm>
            <a:off x="697685" y="990600"/>
            <a:ext cx="7906396" cy="5257800"/>
          </a:xfrm>
        </p:spPr>
        <p:txBody>
          <a:bodyPr/>
          <a:lstStyle/>
          <a:p>
            <a:r>
              <a:rPr lang="en-US" dirty="0" err="1"/>
              <a:t>NEPC</a:t>
            </a:r>
            <a:r>
              <a:rPr lang="en-US" dirty="0"/>
              <a:t> updates 5-7 and 30 year asset class forecasts annually</a:t>
            </a:r>
          </a:p>
          <a:p>
            <a:endParaRPr lang="en-US" dirty="0"/>
          </a:p>
          <a:p>
            <a:r>
              <a:rPr lang="en-US" dirty="0"/>
              <a:t>Every 3 years, </a:t>
            </a:r>
            <a:r>
              <a:rPr lang="en-US" dirty="0" err="1"/>
              <a:t>NEPC</a:t>
            </a:r>
            <a:r>
              <a:rPr lang="en-US" dirty="0"/>
              <a:t> evaluates the ASRS long-term Strategic Asset Allocation Policy (</a:t>
            </a:r>
            <a:r>
              <a:rPr lang="en-US" dirty="0" err="1"/>
              <a:t>SAAP</a:t>
            </a:r>
            <a:r>
              <a:rPr lang="en-US" dirty="0"/>
              <a:t>) and works with staff as well as independently to identify changes to </a:t>
            </a:r>
            <a:r>
              <a:rPr lang="en-US" dirty="0" err="1"/>
              <a:t>SAAP</a:t>
            </a:r>
            <a:r>
              <a:rPr lang="en-US" dirty="0"/>
              <a:t> targets to improve the probability of producing high expected returns at a comparable level of risk</a:t>
            </a:r>
          </a:p>
          <a:p>
            <a:endParaRPr lang="en-US" dirty="0"/>
          </a:p>
          <a:p>
            <a:r>
              <a:rPr lang="en-US" dirty="0"/>
              <a:t>Multiple tools are used to assess the potential advantages and challenges of proposing a new </a:t>
            </a:r>
            <a:r>
              <a:rPr lang="en-US" dirty="0" err="1"/>
              <a:t>SAAP</a:t>
            </a:r>
            <a:r>
              <a:rPr lang="en-US" dirty="0"/>
              <a:t> or retaining the current </a:t>
            </a:r>
            <a:r>
              <a:rPr lang="en-US" dirty="0" err="1"/>
              <a:t>SAAP</a:t>
            </a:r>
            <a:endParaRPr lang="en-US" dirty="0"/>
          </a:p>
          <a:p>
            <a:endParaRPr lang="en-US" dirty="0"/>
          </a:p>
          <a:p>
            <a:r>
              <a:rPr lang="en-US" dirty="0"/>
              <a:t>One methodology employed involves projected mean/variance analysis (Modern Portfolio Theory) to project likely outcomes from alternative asset mixes. Page 21 contains a summary and recommendation for new SAAP Targets</a:t>
            </a:r>
          </a:p>
          <a:p>
            <a:endParaRPr lang="en-US" dirty="0"/>
          </a:p>
          <a:p>
            <a:r>
              <a:rPr lang="en-US" dirty="0"/>
              <a:t>Once the Investment Committee selects a target mix, </a:t>
            </a:r>
            <a:r>
              <a:rPr lang="en-US" dirty="0" err="1"/>
              <a:t>NEPC</a:t>
            </a:r>
            <a:r>
              <a:rPr lang="en-US" dirty="0"/>
              <a:t> will work with staff to develop ranges and benchmarks for each asset class for final approval by the Board</a:t>
            </a:r>
          </a:p>
        </p:txBody>
      </p:sp>
      <p:sp>
        <p:nvSpPr>
          <p:cNvPr id="3" name="Title 2">
            <a:extLst>
              <a:ext uri="{FF2B5EF4-FFF2-40B4-BE49-F238E27FC236}">
                <a16:creationId xmlns:a16="http://schemas.microsoft.com/office/drawing/2014/main" id="{FD46DE0F-7735-4899-99DD-0FE084790F5D}"/>
              </a:ext>
            </a:extLst>
          </p:cNvPr>
          <p:cNvSpPr>
            <a:spLocks noGrp="1"/>
          </p:cNvSpPr>
          <p:nvPr>
            <p:ph type="title"/>
          </p:nvPr>
        </p:nvSpPr>
        <p:spPr/>
        <p:txBody>
          <a:bodyPr/>
          <a:lstStyle/>
          <a:p>
            <a:r>
              <a:rPr lang="en-US" dirty="0"/>
              <a:t>ASRS process	</a:t>
            </a:r>
          </a:p>
        </p:txBody>
      </p:sp>
    </p:spTree>
    <p:extLst>
      <p:ext uri="{BB962C8B-B14F-4D97-AF65-F5344CB8AC3E}">
        <p14:creationId xmlns:p14="http://schemas.microsoft.com/office/powerpoint/2010/main" val="2129742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504950"/>
            <a:ext cx="9144000" cy="3380256"/>
          </a:xfrm>
        </p:spPr>
        <p:txBody>
          <a:bodyPr/>
          <a:lstStyle/>
          <a:p>
            <a:r>
              <a:rPr lang="en-US" dirty="0"/>
              <a:t>ASRS Portfolio</a:t>
            </a:r>
          </a:p>
        </p:txBody>
      </p:sp>
    </p:spTree>
    <p:extLst>
      <p:ext uri="{BB962C8B-B14F-4D97-AF65-F5344CB8AC3E}">
        <p14:creationId xmlns:p14="http://schemas.microsoft.com/office/powerpoint/2010/main" val="2935949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ASRS Portfolio – 2018 Assumptions</a:t>
            </a:r>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B9F459C5-D201-49C9-A701-E5F8CEC6F7D4}" type="slidenum">
              <a:rPr kumimoji="0" lang="en-US" sz="800" b="1" i="0" u="none" strike="noStrike" kern="1200" cap="none" spc="0" normalizeH="0" baseline="0" noProof="0" smtClean="0">
                <a:ln>
                  <a:noFill/>
                </a:ln>
                <a:solidFill>
                  <a:srgbClr val="4D4E54"/>
                </a:solidFill>
                <a:effectLst/>
                <a:uLnTx/>
                <a:uFillTx/>
                <a:latin typeface="Verdana"/>
                <a:ea typeface="+mn-ea"/>
                <a:cs typeface="Verdana"/>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0" lang="en-US" sz="800" b="1" i="0" u="none" strike="noStrike" kern="1200" cap="none" spc="0" normalizeH="0" baseline="0" noProof="0" dirty="0">
              <a:ln>
                <a:noFill/>
              </a:ln>
              <a:solidFill>
                <a:srgbClr val="4D4E54"/>
              </a:solidFill>
              <a:effectLst/>
              <a:uLnTx/>
              <a:uFillTx/>
              <a:latin typeface="Verdana"/>
              <a:ea typeface="+mn-ea"/>
              <a:cs typeface="Verdana"/>
            </a:endParaRPr>
          </a:p>
        </p:txBody>
      </p:sp>
      <p:sp>
        <p:nvSpPr>
          <p:cNvPr id="9" name="TextBox 8">
            <a:extLst>
              <a:ext uri="{FF2B5EF4-FFF2-40B4-BE49-F238E27FC236}">
                <a16:creationId xmlns:a16="http://schemas.microsoft.com/office/drawing/2014/main" id="{AF45A381-FE62-4FF1-BCEB-3FD7A6922428}"/>
              </a:ext>
            </a:extLst>
          </p:cNvPr>
          <p:cNvSpPr txBox="1"/>
          <p:nvPr/>
        </p:nvSpPr>
        <p:spPr>
          <a:xfrm>
            <a:off x="1371600" y="5486400"/>
            <a:ext cx="5410200" cy="10618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D4E54"/>
                </a:solidFill>
                <a:effectLst/>
                <a:uLnTx/>
                <a:uFillTx/>
                <a:latin typeface="Verdana"/>
                <a:ea typeface="+mn-ea"/>
                <a:cs typeface="Verdana"/>
              </a:rPr>
              <a:t>Note: </a:t>
            </a:r>
          </a:p>
          <a:p>
            <a:pPr marL="171450" lvl="0" indent="-171450">
              <a:buFont typeface="Arial" panose="020B0604020202020204" pitchFamily="34" charset="0"/>
              <a:buChar char="•"/>
              <a:defRPr/>
            </a:pPr>
            <a:r>
              <a:rPr lang="en-US" sz="900" dirty="0">
                <a:solidFill>
                  <a:srgbClr val="4D4E54"/>
                </a:solidFill>
                <a:cs typeface="Verdana"/>
              </a:rPr>
              <a:t>Real Estate assumption from </a:t>
            </a:r>
            <a:r>
              <a:rPr lang="en-US" sz="900" dirty="0" err="1">
                <a:solidFill>
                  <a:srgbClr val="4D4E54"/>
                </a:solidFill>
                <a:cs typeface="Verdana"/>
              </a:rPr>
              <a:t>RCLCo</a:t>
            </a:r>
            <a:endParaRPr lang="en-US" sz="900" dirty="0">
              <a:solidFill>
                <a:srgbClr val="4D4E54"/>
              </a:solidFill>
              <a:cs typeface="Verdana"/>
            </a:endParaRPr>
          </a:p>
          <a:p>
            <a:pPr marL="171450" lvl="0" indent="-171450">
              <a:buFont typeface="Arial" panose="020B0604020202020204" pitchFamily="34" charset="0"/>
              <a:buChar char="•"/>
              <a:defRPr/>
            </a:pPr>
            <a:r>
              <a:rPr lang="en-US" sz="900" dirty="0">
                <a:solidFill>
                  <a:srgbClr val="4D4E54"/>
                </a:solidFill>
                <a:cs typeface="Verdana"/>
              </a:rPr>
              <a:t>Factor portfolio modeled using Momentum, Value, Size, Min Vol. </a:t>
            </a:r>
          </a:p>
          <a:p>
            <a:pPr marL="171450" lvl="0" indent="-171450">
              <a:buFont typeface="Arial" panose="020B0604020202020204" pitchFamily="34" charset="0"/>
              <a:buChar char="•"/>
              <a:defRPr/>
            </a:pPr>
            <a:r>
              <a:rPr lang="en-US" sz="900" dirty="0">
                <a:solidFill>
                  <a:srgbClr val="4D4E54"/>
                </a:solidFill>
                <a:cs typeface="Verdana"/>
              </a:rPr>
              <a:t>Includes accounting volatility in Private Equity and Private Debt</a:t>
            </a:r>
          </a:p>
          <a:p>
            <a:pPr marL="171450" lvl="0" indent="-171450">
              <a:buFont typeface="Arial" panose="020B0604020202020204" pitchFamily="34" charset="0"/>
              <a:buChar char="•"/>
              <a:defRPr/>
            </a:pPr>
            <a:r>
              <a:rPr lang="en-US" sz="900" dirty="0">
                <a:solidFill>
                  <a:srgbClr val="4D4E54"/>
                </a:solidFill>
                <a:cs typeface="Verdana"/>
              </a:rPr>
              <a:t>Securities lending modeled based on spread over US Leverage Cost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4D4E54"/>
              </a:solidFill>
              <a:effectLst/>
              <a:uLnTx/>
              <a:uFillTx/>
              <a:latin typeface="Verdana"/>
              <a:ea typeface="+mn-ea"/>
              <a:cs typeface="Verdan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D4E54"/>
              </a:solidFill>
              <a:effectLst/>
              <a:uLnTx/>
              <a:uFillTx/>
              <a:latin typeface="Verdana"/>
              <a:ea typeface="+mn-ea"/>
              <a:cs typeface="Verdana"/>
            </a:endParaRPr>
          </a:p>
        </p:txBody>
      </p:sp>
      <p:graphicFrame>
        <p:nvGraphicFramePr>
          <p:cNvPr id="8" name="Table 7">
            <a:extLst>
              <a:ext uri="{FF2B5EF4-FFF2-40B4-BE49-F238E27FC236}">
                <a16:creationId xmlns:a16="http://schemas.microsoft.com/office/drawing/2014/main" id="{135A34F6-9B9D-4DE9-AF5E-D744B7CA291D}"/>
              </a:ext>
            </a:extLst>
          </p:cNvPr>
          <p:cNvGraphicFramePr>
            <a:graphicFrameLocks noGrp="1"/>
          </p:cNvGraphicFramePr>
          <p:nvPr>
            <p:extLst>
              <p:ext uri="{D42A27DB-BD31-4B8C-83A1-F6EECF244321}">
                <p14:modId xmlns:p14="http://schemas.microsoft.com/office/powerpoint/2010/main" val="3982267234"/>
              </p:ext>
            </p:extLst>
          </p:nvPr>
        </p:nvGraphicFramePr>
        <p:xfrm>
          <a:off x="1066800" y="829102"/>
          <a:ext cx="7380211" cy="4109522"/>
        </p:xfrm>
        <a:graphic>
          <a:graphicData uri="http://schemas.openxmlformats.org/drawingml/2006/table">
            <a:tbl>
              <a:tblPr/>
              <a:tblGrid>
                <a:gridCol w="2674319">
                  <a:extLst>
                    <a:ext uri="{9D8B030D-6E8A-4147-A177-3AD203B41FA5}">
                      <a16:colId xmlns:a16="http://schemas.microsoft.com/office/drawing/2014/main" val="3603573991"/>
                    </a:ext>
                  </a:extLst>
                </a:gridCol>
                <a:gridCol w="918273">
                  <a:extLst>
                    <a:ext uri="{9D8B030D-6E8A-4147-A177-3AD203B41FA5}">
                      <a16:colId xmlns:a16="http://schemas.microsoft.com/office/drawing/2014/main" val="1302832988"/>
                    </a:ext>
                  </a:extLst>
                </a:gridCol>
                <a:gridCol w="1208008">
                  <a:extLst>
                    <a:ext uri="{9D8B030D-6E8A-4147-A177-3AD203B41FA5}">
                      <a16:colId xmlns:a16="http://schemas.microsoft.com/office/drawing/2014/main" val="1823205008"/>
                    </a:ext>
                  </a:extLst>
                </a:gridCol>
                <a:gridCol w="1066800">
                  <a:extLst>
                    <a:ext uri="{9D8B030D-6E8A-4147-A177-3AD203B41FA5}">
                      <a16:colId xmlns:a16="http://schemas.microsoft.com/office/drawing/2014/main" val="24492119"/>
                    </a:ext>
                  </a:extLst>
                </a:gridCol>
                <a:gridCol w="1512811">
                  <a:extLst>
                    <a:ext uri="{9D8B030D-6E8A-4147-A177-3AD203B41FA5}">
                      <a16:colId xmlns:a16="http://schemas.microsoft.com/office/drawing/2014/main" val="1926574299"/>
                    </a:ext>
                  </a:extLst>
                </a:gridCol>
              </a:tblGrid>
              <a:tr h="546605">
                <a:tc>
                  <a:txBody>
                    <a:bodyPr/>
                    <a:lstStyle/>
                    <a:p>
                      <a:pPr algn="l" rtl="0" fontAlgn="b"/>
                      <a:r>
                        <a:rPr lang="en-US" sz="900" b="0" i="0" u="none" strike="noStrike" dirty="0">
                          <a:solidFill>
                            <a:srgbClr val="FFFFFF"/>
                          </a:solidFill>
                          <a:effectLst/>
                          <a:latin typeface="Verdana" panose="020B0604030504040204" pitchFamily="34" charset="0"/>
                        </a:rPr>
                        <a:t> </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4E54"/>
                    </a:solidFill>
                  </a:tcPr>
                </a:tc>
                <a:tc>
                  <a:txBody>
                    <a:bodyPr/>
                    <a:lstStyle/>
                    <a:p>
                      <a:pPr algn="ctr" rtl="0" fontAlgn="b"/>
                      <a:r>
                        <a:rPr lang="en-US" sz="900" b="1" i="0" u="none" strike="noStrike" dirty="0">
                          <a:solidFill>
                            <a:srgbClr val="FFFFFF"/>
                          </a:solidFill>
                          <a:effectLst/>
                          <a:latin typeface="Verdana" panose="020B0604030504040204" pitchFamily="34" charset="0"/>
                        </a:rPr>
                        <a:t>Current Target</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4E54"/>
                    </a:solidFill>
                  </a:tcPr>
                </a:tc>
                <a:tc>
                  <a:txBody>
                    <a:bodyPr/>
                    <a:lstStyle/>
                    <a:p>
                      <a:pPr algn="ctr" rtl="0" fontAlgn="b"/>
                      <a:r>
                        <a:rPr lang="en-US" sz="900" b="1" i="0" u="none" strike="noStrike" dirty="0">
                          <a:solidFill>
                            <a:srgbClr val="FFFFFF"/>
                          </a:solidFill>
                          <a:effectLst/>
                          <a:latin typeface="Verdana" panose="020B0604030504040204" pitchFamily="34" charset="0"/>
                        </a:rPr>
                        <a:t>ASRS/</a:t>
                      </a:r>
                      <a:r>
                        <a:rPr lang="en-US" sz="900" b="1" i="0" u="none" strike="noStrike" dirty="0" err="1">
                          <a:solidFill>
                            <a:srgbClr val="FFFFFF"/>
                          </a:solidFill>
                          <a:effectLst/>
                          <a:latin typeface="Verdana" panose="020B0604030504040204" pitchFamily="34" charset="0"/>
                        </a:rPr>
                        <a:t>NEPC</a:t>
                      </a:r>
                      <a:r>
                        <a:rPr lang="en-US" sz="900" b="1" i="0" u="none" strike="noStrike" dirty="0">
                          <a:solidFill>
                            <a:srgbClr val="FFFFFF"/>
                          </a:solidFill>
                          <a:effectLst/>
                          <a:latin typeface="Verdana" panose="020B0604030504040204" pitchFamily="34" charset="0"/>
                        </a:rPr>
                        <a:t> Recommendation</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4E54"/>
                    </a:solidFill>
                  </a:tcPr>
                </a:tc>
                <a:tc>
                  <a:txBody>
                    <a:bodyPr/>
                    <a:lstStyle/>
                    <a:p>
                      <a:pPr algn="ctr" rtl="0" fontAlgn="b"/>
                      <a:r>
                        <a:rPr lang="en-US" sz="900" b="1" i="0" u="none" strike="noStrike" dirty="0">
                          <a:solidFill>
                            <a:srgbClr val="FFFFFF"/>
                          </a:solidFill>
                          <a:effectLst/>
                          <a:latin typeface="Verdana" panose="020B0604030504040204" pitchFamily="34" charset="0"/>
                        </a:rPr>
                        <a:t>Alternate Mix</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4E54"/>
                    </a:solidFill>
                  </a:tcPr>
                </a:tc>
                <a:tc>
                  <a:txBody>
                    <a:bodyPr/>
                    <a:lstStyle/>
                    <a:p>
                      <a:pPr algn="ctr" rtl="0" fontAlgn="b"/>
                      <a:r>
                        <a:rPr lang="en-US" sz="900" b="1" i="0" u="none" strike="noStrike" dirty="0">
                          <a:solidFill>
                            <a:srgbClr val="FFFFFF"/>
                          </a:solidFill>
                          <a:effectLst/>
                          <a:latin typeface="Verdana" panose="020B0604030504040204" pitchFamily="34" charset="0"/>
                        </a:rPr>
                        <a:t>Current Allocation</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4E54"/>
                    </a:solidFill>
                  </a:tcPr>
                </a:tc>
                <a:extLst>
                  <a:ext uri="{0D108BD9-81ED-4DB2-BD59-A6C34878D82A}">
                    <a16:rowId xmlns:a16="http://schemas.microsoft.com/office/drawing/2014/main" val="823290295"/>
                  </a:ext>
                </a:extLst>
              </a:tr>
              <a:tr h="179215">
                <a:tc>
                  <a:txBody>
                    <a:bodyPr/>
                    <a:lstStyle/>
                    <a:p>
                      <a:pPr algn="l" rtl="0" fontAlgn="b"/>
                      <a:r>
                        <a:rPr lang="en-US" sz="900" b="1" i="0" u="none" strike="noStrike">
                          <a:solidFill>
                            <a:srgbClr val="26272A"/>
                          </a:solidFill>
                          <a:effectLst/>
                          <a:latin typeface="Verdana" panose="020B0604030504040204" pitchFamily="34" charset="0"/>
                        </a:rPr>
                        <a:t>Public Equity</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dirty="0">
                          <a:solidFill>
                            <a:srgbClr val="4D4E54"/>
                          </a:solidFill>
                          <a:effectLst/>
                          <a:latin typeface="Verdana" panose="020B0604030504040204" pitchFamily="34" charset="0"/>
                        </a:rPr>
                        <a:t>50.00%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40.00%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41.7%</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51.10%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4879094"/>
                  </a:ext>
                </a:extLst>
              </a:tr>
              <a:tr h="179215">
                <a:tc>
                  <a:txBody>
                    <a:bodyPr/>
                    <a:lstStyle/>
                    <a:p>
                      <a:pPr algn="l" rtl="0" fontAlgn="b"/>
                      <a:r>
                        <a:rPr lang="en-US" sz="900" b="1" i="0" u="none" strike="noStrike">
                          <a:solidFill>
                            <a:srgbClr val="26272A"/>
                          </a:solidFill>
                          <a:effectLst/>
                          <a:latin typeface="Verdana" panose="020B0604030504040204" pitchFamily="34" charset="0"/>
                        </a:rPr>
                        <a:t>Private Equity</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dirty="0">
                          <a:solidFill>
                            <a:srgbClr val="4D4E54"/>
                          </a:solidFill>
                          <a:effectLst/>
                          <a:latin typeface="Verdana" panose="020B0604030504040204" pitchFamily="34" charset="0"/>
                        </a:rPr>
                        <a:t>8.00%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10.00%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10.0%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8.80%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2071697"/>
                  </a:ext>
                </a:extLst>
              </a:tr>
              <a:tr h="188176">
                <a:tc>
                  <a:txBody>
                    <a:bodyPr/>
                    <a:lstStyle/>
                    <a:p>
                      <a:pPr algn="l" rtl="0" fontAlgn="b"/>
                      <a:r>
                        <a:rPr lang="en-US" sz="900" b="1" i="0" u="none" strike="noStrike">
                          <a:solidFill>
                            <a:srgbClr val="26272A"/>
                          </a:solidFill>
                          <a:effectLst/>
                          <a:latin typeface="Verdana" panose="020B0604030504040204" pitchFamily="34" charset="0"/>
                        </a:rPr>
                        <a:t>Total Equity</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dirty="0">
                          <a:solidFill>
                            <a:srgbClr val="4D4E54"/>
                          </a:solidFill>
                          <a:effectLst/>
                          <a:latin typeface="Verdana" panose="020B0604030504040204" pitchFamily="34" charset="0"/>
                        </a:rPr>
                        <a:t>58.00%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50.00%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51.7%</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59.90%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414667"/>
                  </a:ext>
                </a:extLst>
              </a:tr>
              <a:tr h="188176">
                <a:tc>
                  <a:txBody>
                    <a:bodyPr/>
                    <a:lstStyle/>
                    <a:p>
                      <a:pPr algn="l" rtl="0" fontAlgn="b"/>
                      <a:r>
                        <a:rPr lang="en-US" sz="900" b="1" i="0" u="none" strike="noStrike">
                          <a:solidFill>
                            <a:srgbClr val="26272A"/>
                          </a:solidFill>
                          <a:effectLst/>
                          <a:latin typeface="Verdana" panose="020B0604030504040204" pitchFamily="34" charset="0"/>
                        </a:rPr>
                        <a:t>Interest Rate Sensitive Bonds</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dirty="0">
                          <a:solidFill>
                            <a:srgbClr val="4D4E54"/>
                          </a:solidFill>
                          <a:effectLst/>
                          <a:latin typeface="Verdana" panose="020B0604030504040204" pitchFamily="34" charset="0"/>
                        </a:rPr>
                        <a:t>11.00%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10.00%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18.3%</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10.60%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3529754"/>
                  </a:ext>
                </a:extLst>
              </a:tr>
              <a:tr h="188176">
                <a:tc>
                  <a:txBody>
                    <a:bodyPr/>
                    <a:lstStyle/>
                    <a:p>
                      <a:pPr algn="l" rtl="0" fontAlgn="b"/>
                      <a:r>
                        <a:rPr lang="en-US" sz="900" b="1" i="0" u="none" strike="noStrike">
                          <a:solidFill>
                            <a:srgbClr val="26272A"/>
                          </a:solidFill>
                          <a:effectLst/>
                          <a:latin typeface="Verdana" panose="020B0604030504040204" pitchFamily="34" charset="0"/>
                        </a:rPr>
                        <a:t>Credit</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dirty="0">
                          <a:solidFill>
                            <a:srgbClr val="4D4E54"/>
                          </a:solidFill>
                          <a:effectLst/>
                          <a:latin typeface="Verdana" panose="020B0604030504040204" pitchFamily="34" charset="0"/>
                        </a:rPr>
                        <a:t>14.00%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20.00%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10.0%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15.60%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2374991"/>
                  </a:ext>
                </a:extLst>
              </a:tr>
              <a:tr h="179215">
                <a:tc>
                  <a:txBody>
                    <a:bodyPr/>
                    <a:lstStyle/>
                    <a:p>
                      <a:pPr algn="l" rtl="0" fontAlgn="b"/>
                      <a:r>
                        <a:rPr lang="en-US" sz="900" b="0" i="0" u="none" strike="noStrike">
                          <a:solidFill>
                            <a:srgbClr val="FFFFFF"/>
                          </a:solidFill>
                          <a:effectLst/>
                          <a:latin typeface="Verdana" panose="020B0604030504040204" pitchFamily="34" charset="0"/>
                        </a:rPr>
                        <a:t>Private Real Assets - Infrastructure/Land</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dirty="0">
                          <a:solidFill>
                            <a:srgbClr val="4D4E54"/>
                          </a:solidFill>
                          <a:effectLst/>
                          <a:latin typeface="Verdana" panose="020B0604030504040204" pitchFamily="34" charset="0"/>
                        </a:rPr>
                        <a:t>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0" i="0" u="none" strike="noStrike" dirty="0">
                        <a:solidFill>
                          <a:srgbClr val="4D4E54"/>
                        </a:solidFill>
                        <a:effectLst/>
                        <a:latin typeface="Verdana" panose="020B0604030504040204" pitchFamily="34" charset="0"/>
                      </a:endParaRP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1.40%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357103"/>
                  </a:ext>
                </a:extLst>
              </a:tr>
              <a:tr h="188176">
                <a:tc>
                  <a:txBody>
                    <a:bodyPr/>
                    <a:lstStyle/>
                    <a:p>
                      <a:pPr algn="l" rtl="0" fontAlgn="b"/>
                      <a:r>
                        <a:rPr lang="en-US" sz="900" b="0" i="0" u="none" strike="noStrike">
                          <a:solidFill>
                            <a:srgbClr val="FFFFFF"/>
                          </a:solidFill>
                          <a:effectLst/>
                          <a:latin typeface="Verdana" panose="020B0604030504040204" pitchFamily="34" charset="0"/>
                        </a:rPr>
                        <a:t>Commodities</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dirty="0">
                          <a:solidFill>
                            <a:srgbClr val="4D4E54"/>
                          </a:solidFill>
                          <a:effectLst/>
                          <a:latin typeface="Verdana" panose="020B0604030504040204" pitchFamily="34" charset="0"/>
                        </a:rPr>
                        <a:t>2.00%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0" i="0" u="none" strike="noStrike" dirty="0">
                        <a:solidFill>
                          <a:srgbClr val="4D4E54"/>
                        </a:solidFill>
                        <a:effectLst/>
                        <a:latin typeface="Verdana" panose="020B0604030504040204" pitchFamily="34" charset="0"/>
                      </a:endParaRP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0.60%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8284333"/>
                  </a:ext>
                </a:extLst>
              </a:tr>
              <a:tr h="188176">
                <a:tc>
                  <a:txBody>
                    <a:bodyPr/>
                    <a:lstStyle/>
                    <a:p>
                      <a:pPr algn="l" rtl="0" fontAlgn="b"/>
                      <a:r>
                        <a:rPr lang="en-US" sz="900" b="1" i="0" u="none" strike="noStrike">
                          <a:solidFill>
                            <a:srgbClr val="26272A"/>
                          </a:solidFill>
                          <a:effectLst/>
                          <a:latin typeface="Verdana" panose="020B0604030504040204" pitchFamily="34" charset="0"/>
                        </a:rPr>
                        <a:t>Real Estate</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dirty="0">
                          <a:solidFill>
                            <a:srgbClr val="4D4E54"/>
                          </a:solidFill>
                          <a:effectLst/>
                          <a:latin typeface="Verdana" panose="020B0604030504040204" pitchFamily="34" charset="0"/>
                        </a:rPr>
                        <a:t>10.00%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20.00%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20.0%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8.90%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5135733"/>
                  </a:ext>
                </a:extLst>
              </a:tr>
              <a:tr h="179215">
                <a:tc>
                  <a:txBody>
                    <a:bodyPr/>
                    <a:lstStyle/>
                    <a:p>
                      <a:pPr algn="l" rtl="0" fontAlgn="b"/>
                      <a:r>
                        <a:rPr lang="en-US" sz="900" b="1" i="0" u="none" strike="noStrike">
                          <a:solidFill>
                            <a:srgbClr val="FFFFFF"/>
                          </a:solidFill>
                          <a:effectLst/>
                          <a:latin typeface="Verdana" panose="020B0604030504040204" pitchFamily="34" charset="0"/>
                        </a:rPr>
                        <a:t>Total Multi Asset</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dirty="0">
                          <a:solidFill>
                            <a:srgbClr val="4D4E54"/>
                          </a:solidFill>
                          <a:effectLst/>
                          <a:latin typeface="Verdana" panose="020B0604030504040204" pitchFamily="34" charset="0"/>
                        </a:rPr>
                        <a:t>5.00%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0.00%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4D4E54"/>
                        </a:solidFill>
                        <a:effectLst/>
                        <a:latin typeface="Verdana" panose="020B0604030504040204" pitchFamily="34" charset="0"/>
                      </a:endParaRP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3.00%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2990571"/>
                  </a:ext>
                </a:extLst>
              </a:tr>
              <a:tr h="90753">
                <a:tc>
                  <a:txBody>
                    <a:bodyPr/>
                    <a:lstStyle/>
                    <a:p>
                      <a:pPr algn="l" fontAlgn="ctr"/>
                      <a:endParaRPr lang="en-US" sz="900" b="0" i="0" u="none" strike="noStrike" dirty="0">
                        <a:solidFill>
                          <a:srgbClr val="000000"/>
                        </a:solidFill>
                        <a:effectLst/>
                        <a:latin typeface="Arial" panose="020B0604020202020204" pitchFamily="34" charset="0"/>
                      </a:endParaRPr>
                    </a:p>
                  </a:txBody>
                  <a:tcPr marL="8961" marR="8961" marT="89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900" b="0" i="0" u="none" strike="noStrike" dirty="0">
                        <a:solidFill>
                          <a:srgbClr val="000000"/>
                        </a:solidFill>
                        <a:effectLst/>
                        <a:latin typeface="Arial" panose="020B0604020202020204" pitchFamily="34" charset="0"/>
                      </a:endParaRPr>
                    </a:p>
                  </a:txBody>
                  <a:tcPr marL="8961" marR="8961" marT="89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900" b="0" i="0" u="none" strike="noStrike" dirty="0">
                        <a:solidFill>
                          <a:srgbClr val="000000"/>
                        </a:solidFill>
                        <a:effectLst/>
                        <a:latin typeface="Arial" panose="020B0604020202020204" pitchFamily="34" charset="0"/>
                      </a:endParaRPr>
                    </a:p>
                  </a:txBody>
                  <a:tcPr marL="8961" marR="8961" marT="89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900" b="0" i="0" u="none" strike="noStrike" dirty="0">
                        <a:solidFill>
                          <a:srgbClr val="000000"/>
                        </a:solidFill>
                        <a:effectLst/>
                        <a:latin typeface="Arial" panose="020B0604020202020204" pitchFamily="34" charset="0"/>
                      </a:endParaRPr>
                    </a:p>
                  </a:txBody>
                  <a:tcPr marL="8961" marR="8961" marT="89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900" b="0" i="0" u="none" strike="noStrike" dirty="0">
                        <a:solidFill>
                          <a:srgbClr val="000000"/>
                        </a:solidFill>
                        <a:effectLst/>
                        <a:latin typeface="Arial" panose="020B0604020202020204" pitchFamily="34" charset="0"/>
                      </a:endParaRPr>
                    </a:p>
                  </a:txBody>
                  <a:tcPr marL="8961" marR="8961" marT="89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417320"/>
                  </a:ext>
                </a:extLst>
              </a:tr>
              <a:tr h="179215">
                <a:tc>
                  <a:txBody>
                    <a:bodyPr/>
                    <a:lstStyle/>
                    <a:p>
                      <a:pPr algn="l" rtl="0" fontAlgn="b"/>
                      <a:r>
                        <a:rPr lang="en-US" sz="900" b="1" i="1" u="none" strike="noStrike">
                          <a:solidFill>
                            <a:srgbClr val="FFFFFF"/>
                          </a:solidFill>
                          <a:effectLst/>
                          <a:latin typeface="Verdana" panose="020B0604030504040204" pitchFamily="34" charset="0"/>
                        </a:rPr>
                        <a:t>Expected Return 5-7 yrs</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b"/>
                      <a:r>
                        <a:rPr lang="en-US" sz="900" b="1" i="0" u="none" strike="noStrike" dirty="0">
                          <a:solidFill>
                            <a:srgbClr val="4D4E54"/>
                          </a:solidFill>
                          <a:effectLst/>
                          <a:latin typeface="Verdana" panose="020B0604030504040204" pitchFamily="34" charset="0"/>
                        </a:rPr>
                        <a:t>6.9%</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7.3%</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7.1%</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7.0%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713139605"/>
                  </a:ext>
                </a:extLst>
              </a:tr>
              <a:tr h="179215">
                <a:tc>
                  <a:txBody>
                    <a:bodyPr/>
                    <a:lstStyle/>
                    <a:p>
                      <a:pPr algn="l" rtl="0" fontAlgn="b"/>
                      <a:r>
                        <a:rPr lang="en-US" sz="900" b="1" i="1" u="none" strike="noStrike">
                          <a:solidFill>
                            <a:srgbClr val="FFFFFF"/>
                          </a:solidFill>
                          <a:effectLst/>
                          <a:latin typeface="Verdana" panose="020B0604030504040204" pitchFamily="34" charset="0"/>
                        </a:rPr>
                        <a:t>Expected Return 30 yrs</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b"/>
                      <a:r>
                        <a:rPr lang="en-US" sz="900" b="1" i="0" u="none" strike="noStrike" dirty="0">
                          <a:solidFill>
                            <a:srgbClr val="4D4E54"/>
                          </a:solidFill>
                          <a:effectLst/>
                          <a:latin typeface="Verdana" panose="020B0604030504040204" pitchFamily="34" charset="0"/>
                        </a:rPr>
                        <a:t>8.1%</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8.6%</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8.4%</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8.3%</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987901505"/>
                  </a:ext>
                </a:extLst>
              </a:tr>
              <a:tr h="179215">
                <a:tc>
                  <a:txBody>
                    <a:bodyPr/>
                    <a:lstStyle/>
                    <a:p>
                      <a:pPr algn="l" rtl="0" fontAlgn="b"/>
                      <a:r>
                        <a:rPr lang="en-US" sz="900" b="1" i="1" u="none" strike="noStrike">
                          <a:solidFill>
                            <a:srgbClr val="FFFFFF"/>
                          </a:solidFill>
                          <a:effectLst/>
                          <a:latin typeface="Verdana" panose="020B0604030504040204" pitchFamily="34" charset="0"/>
                        </a:rPr>
                        <a:t>Standard Dev</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b"/>
                      <a:r>
                        <a:rPr lang="en-US" sz="900" b="1" i="0" u="none" strike="noStrike" dirty="0">
                          <a:solidFill>
                            <a:srgbClr val="4D4E54"/>
                          </a:solidFill>
                          <a:effectLst/>
                          <a:latin typeface="Verdana" panose="020B0604030504040204" pitchFamily="34" charset="0"/>
                        </a:rPr>
                        <a:t>12.0%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10.9%</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10.9%</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12.2%</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992584604"/>
                  </a:ext>
                </a:extLst>
              </a:tr>
              <a:tr h="179215">
                <a:tc>
                  <a:txBody>
                    <a:bodyPr/>
                    <a:lstStyle/>
                    <a:p>
                      <a:pPr algn="l" rtl="0" fontAlgn="b"/>
                      <a:r>
                        <a:rPr lang="en-US" sz="900" b="1" i="1" u="none" strike="noStrike">
                          <a:solidFill>
                            <a:srgbClr val="FFFFFF"/>
                          </a:solidFill>
                          <a:effectLst/>
                          <a:latin typeface="Verdana" panose="020B0604030504040204" pitchFamily="34" charset="0"/>
                        </a:rPr>
                        <a:t>Sharpe Ratio (5-7 years)</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b"/>
                      <a:r>
                        <a:rPr lang="en-US" sz="900" b="1" i="0" u="none" strike="noStrike" dirty="0">
                          <a:solidFill>
                            <a:srgbClr val="4D4E54"/>
                          </a:solidFill>
                          <a:effectLst/>
                          <a:latin typeface="Verdana" panose="020B0604030504040204" pitchFamily="34" charset="0"/>
                        </a:rPr>
                        <a:t>0.41</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0.49</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0.47</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0.41</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2392108559"/>
                  </a:ext>
                </a:extLst>
              </a:tr>
              <a:tr h="179215">
                <a:tc>
                  <a:txBody>
                    <a:bodyPr/>
                    <a:lstStyle/>
                    <a:p>
                      <a:pPr algn="l" rtl="0" fontAlgn="b"/>
                      <a:r>
                        <a:rPr lang="en-US" sz="900" b="1" i="1" u="none" strike="noStrike">
                          <a:solidFill>
                            <a:srgbClr val="FFFFFF"/>
                          </a:solidFill>
                          <a:effectLst/>
                          <a:latin typeface="Verdana" panose="020B0604030504040204" pitchFamily="34" charset="0"/>
                        </a:rPr>
                        <a:t>Sharpe Ratio (30 years)</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b"/>
                      <a:r>
                        <a:rPr lang="en-US" sz="900" b="1" i="0" u="none" strike="noStrike" dirty="0">
                          <a:solidFill>
                            <a:srgbClr val="4D4E54"/>
                          </a:solidFill>
                          <a:effectLst/>
                          <a:latin typeface="Verdana" panose="020B0604030504040204" pitchFamily="34" charset="0"/>
                        </a:rPr>
                        <a:t>0.45</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0.54</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0.52</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0.45</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2746964811"/>
                  </a:ext>
                </a:extLst>
              </a:tr>
              <a:tr h="130597">
                <a:tc>
                  <a:txBody>
                    <a:bodyPr/>
                    <a:lstStyle/>
                    <a:p>
                      <a:pPr algn="l" fontAlgn="ctr"/>
                      <a:endParaRPr lang="en-US" sz="900" b="0" i="0" u="none" strike="noStrike" dirty="0">
                        <a:solidFill>
                          <a:srgbClr val="000000"/>
                        </a:solidFill>
                        <a:effectLst/>
                        <a:latin typeface="Arial" panose="020B0604020202020204" pitchFamily="34" charset="0"/>
                      </a:endParaRPr>
                    </a:p>
                  </a:txBody>
                  <a:tcPr marL="8961" marR="8961" marT="89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900" b="0" i="0" u="none" strike="noStrike" dirty="0">
                        <a:solidFill>
                          <a:srgbClr val="000000"/>
                        </a:solidFill>
                        <a:effectLst/>
                        <a:latin typeface="Arial" panose="020B0604020202020204" pitchFamily="34" charset="0"/>
                      </a:endParaRPr>
                    </a:p>
                  </a:txBody>
                  <a:tcPr marL="8961" marR="8961" marT="89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900" b="0" i="0" u="none" strike="noStrike" dirty="0">
                        <a:solidFill>
                          <a:srgbClr val="000000"/>
                        </a:solidFill>
                        <a:effectLst/>
                        <a:latin typeface="Arial" panose="020B0604020202020204" pitchFamily="34" charset="0"/>
                      </a:endParaRPr>
                    </a:p>
                  </a:txBody>
                  <a:tcPr marL="8961" marR="8961" marT="89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900" b="0" i="0" u="none" strike="noStrike" dirty="0">
                        <a:solidFill>
                          <a:srgbClr val="000000"/>
                        </a:solidFill>
                        <a:effectLst/>
                        <a:latin typeface="Arial" panose="020B0604020202020204" pitchFamily="34" charset="0"/>
                      </a:endParaRPr>
                    </a:p>
                  </a:txBody>
                  <a:tcPr marL="8961" marR="8961" marT="89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900" b="0" i="0" u="none" strike="noStrike" dirty="0">
                        <a:solidFill>
                          <a:srgbClr val="000000"/>
                        </a:solidFill>
                        <a:effectLst/>
                        <a:latin typeface="Arial" panose="020B0604020202020204" pitchFamily="34" charset="0"/>
                      </a:endParaRPr>
                    </a:p>
                  </a:txBody>
                  <a:tcPr marL="8961" marR="8961" marT="89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6374038"/>
                  </a:ext>
                </a:extLst>
              </a:tr>
              <a:tr h="179215">
                <a:tc>
                  <a:txBody>
                    <a:bodyPr/>
                    <a:lstStyle/>
                    <a:p>
                      <a:pPr algn="l" rtl="0" fontAlgn="b"/>
                      <a:r>
                        <a:rPr lang="en-US" sz="900" b="1" i="1" u="none" strike="noStrike">
                          <a:solidFill>
                            <a:srgbClr val="FFFFFF"/>
                          </a:solidFill>
                          <a:effectLst/>
                          <a:latin typeface="Verdana" panose="020B0604030504040204" pitchFamily="34" charset="0"/>
                        </a:rPr>
                        <a:t>Probability of 1-Year Return Under 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900" b="1" i="0" u="none" strike="noStrike" dirty="0">
                          <a:solidFill>
                            <a:srgbClr val="4D4E54"/>
                          </a:solidFill>
                          <a:effectLst/>
                          <a:latin typeface="Arial" panose="020B0604020202020204" pitchFamily="34" charset="0"/>
                        </a:rPr>
                        <a:t>28.4%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fontAlgn="ctr"/>
                      <a:r>
                        <a:rPr lang="en-US" sz="900" b="1" i="0" u="none" strike="noStrike" dirty="0">
                          <a:solidFill>
                            <a:srgbClr val="4D4E54"/>
                          </a:solidFill>
                          <a:effectLst/>
                          <a:latin typeface="Arial" panose="020B0604020202020204" pitchFamily="34" charset="0"/>
                        </a:rPr>
                        <a:t>25.1%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marL="0" algn="ctr" defTabSz="914400" rtl="0" eaLnBrk="1" fontAlgn="ctr" latinLnBrk="0" hangingPunct="1"/>
                      <a:r>
                        <a:rPr lang="en-US" sz="900" b="1" i="0" u="none" strike="noStrike" kern="1200" dirty="0">
                          <a:solidFill>
                            <a:srgbClr val="4D4E54"/>
                          </a:solidFill>
                          <a:effectLst/>
                          <a:latin typeface="Arial" panose="020B0604020202020204" pitchFamily="34" charset="0"/>
                          <a:ea typeface="+mn-ea"/>
                          <a:cs typeface="+mn-cs"/>
                        </a:rPr>
                        <a:t>25.8%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fontAlgn="ctr"/>
                      <a:r>
                        <a:rPr lang="en-US" sz="900" b="1" i="0" u="none" strike="noStrike" dirty="0">
                          <a:solidFill>
                            <a:srgbClr val="4D4E54"/>
                          </a:solidFill>
                          <a:effectLst/>
                          <a:latin typeface="Arial" panose="020B0604020202020204" pitchFamily="34" charset="0"/>
                        </a:rPr>
                        <a:t>28.2%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4209069820"/>
                  </a:ext>
                </a:extLst>
              </a:tr>
              <a:tr h="179215">
                <a:tc>
                  <a:txBody>
                    <a:bodyPr/>
                    <a:lstStyle/>
                    <a:p>
                      <a:pPr algn="l" rtl="0" fontAlgn="b"/>
                      <a:r>
                        <a:rPr lang="en-US" sz="900" b="1" i="1" u="none" strike="noStrike">
                          <a:solidFill>
                            <a:srgbClr val="FFFFFF"/>
                          </a:solidFill>
                          <a:effectLst/>
                          <a:latin typeface="Verdana" panose="020B0604030504040204" pitchFamily="34" charset="0"/>
                        </a:rPr>
                        <a:t>Probability of 6-Year Return Under 0%</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900" b="1" i="0" u="none" strike="noStrike" dirty="0">
                          <a:solidFill>
                            <a:srgbClr val="4D4E54"/>
                          </a:solidFill>
                          <a:effectLst/>
                          <a:latin typeface="Arial" panose="020B0604020202020204" pitchFamily="34" charset="0"/>
                        </a:rPr>
                        <a:t>8.1%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fontAlgn="ctr"/>
                      <a:r>
                        <a:rPr lang="en-US" sz="900" b="1" i="0" u="none" strike="noStrike">
                          <a:solidFill>
                            <a:srgbClr val="4D4E54"/>
                          </a:solidFill>
                          <a:effectLst/>
                          <a:latin typeface="Arial" panose="020B0604020202020204" pitchFamily="34" charset="0"/>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marL="0" algn="ctr" defTabSz="914400" rtl="0" eaLnBrk="1" fontAlgn="ctr" latinLnBrk="0" hangingPunct="1"/>
                      <a:r>
                        <a:rPr lang="en-US" sz="900" b="1" i="0" u="none" strike="noStrike" kern="1200" dirty="0">
                          <a:solidFill>
                            <a:srgbClr val="4D4E54"/>
                          </a:solidFill>
                          <a:effectLst/>
                          <a:latin typeface="Arial" panose="020B0604020202020204" pitchFamily="34" charset="0"/>
                          <a:ea typeface="+mn-ea"/>
                          <a:cs typeface="+mn-cs"/>
                        </a:rPr>
                        <a:t>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fontAlgn="ctr"/>
                      <a:r>
                        <a:rPr lang="en-US" sz="900" b="1" i="0" u="none" strike="noStrike" dirty="0">
                          <a:solidFill>
                            <a:srgbClr val="4D4E54"/>
                          </a:solidFill>
                          <a:effectLst/>
                          <a:latin typeface="Arial" panose="020B0604020202020204" pitchFamily="34" charset="0"/>
                        </a:rPr>
                        <a:t>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1558102276"/>
                  </a:ext>
                </a:extLst>
              </a:tr>
              <a:tr h="179215">
                <a:tc>
                  <a:txBody>
                    <a:bodyPr/>
                    <a:lstStyle/>
                    <a:p>
                      <a:pPr algn="l" rtl="0" fontAlgn="b"/>
                      <a:r>
                        <a:rPr lang="en-US" sz="900" b="1" i="1" u="none" strike="noStrike">
                          <a:solidFill>
                            <a:srgbClr val="FFFFFF"/>
                          </a:solidFill>
                          <a:effectLst/>
                          <a:latin typeface="Verdana" panose="020B0604030504040204" pitchFamily="34" charset="0"/>
                        </a:rPr>
                        <a:t>Probability of 6-Year Return Over 7.5%</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900" b="1" i="0" u="none" strike="noStrike" dirty="0">
                          <a:solidFill>
                            <a:srgbClr val="4D4E54"/>
                          </a:solidFill>
                          <a:effectLst/>
                          <a:latin typeface="Arial" panose="020B0604020202020204" pitchFamily="34" charset="0"/>
                        </a:rPr>
                        <a:t>45.0%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fontAlgn="ctr"/>
                      <a:r>
                        <a:rPr lang="en-US" sz="900" b="1" i="0" u="none" strike="noStrike" dirty="0">
                          <a:solidFill>
                            <a:srgbClr val="4D4E54"/>
                          </a:solidFill>
                          <a:effectLst/>
                          <a:latin typeface="Arial" panose="020B0604020202020204" pitchFamily="34" charset="0"/>
                        </a:rPr>
                        <a:t>48.3%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marL="0" algn="ctr" defTabSz="914400" rtl="0" eaLnBrk="1" fontAlgn="ctr" latinLnBrk="0" hangingPunct="1"/>
                      <a:r>
                        <a:rPr lang="en-US" sz="900" b="1" i="0" u="none" strike="noStrike" kern="1200" dirty="0">
                          <a:solidFill>
                            <a:srgbClr val="4D4E54"/>
                          </a:solidFill>
                          <a:effectLst/>
                          <a:latin typeface="Arial" panose="020B0604020202020204" pitchFamily="34" charset="0"/>
                          <a:ea typeface="+mn-ea"/>
                          <a:cs typeface="+mn-cs"/>
                        </a:rPr>
                        <a:t>46.4%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fontAlgn="ctr"/>
                      <a:r>
                        <a:rPr lang="en-US" sz="900" b="1" i="0" u="none" strike="noStrike" dirty="0">
                          <a:solidFill>
                            <a:srgbClr val="4D4E54"/>
                          </a:solidFill>
                          <a:effectLst/>
                          <a:latin typeface="Arial" panose="020B0604020202020204" pitchFamily="34" charset="0"/>
                        </a:rPr>
                        <a:t>46.0%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2671847213"/>
                  </a:ext>
                </a:extLst>
              </a:tr>
              <a:tr h="179215">
                <a:tc>
                  <a:txBody>
                    <a:bodyPr/>
                    <a:lstStyle/>
                    <a:p>
                      <a:pPr algn="l" rtl="0" fontAlgn="b"/>
                      <a:r>
                        <a:rPr lang="en-US" sz="900" b="1" i="1" u="none" strike="noStrike">
                          <a:solidFill>
                            <a:srgbClr val="FFFFFF"/>
                          </a:solidFill>
                          <a:effectLst/>
                          <a:latin typeface="Verdana" panose="020B0604030504040204" pitchFamily="34" charset="0"/>
                        </a:rPr>
                        <a:t>Probability of 30-Year Return Over 7.5%</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900" b="1" i="0" u="none" strike="noStrike" dirty="0">
                          <a:solidFill>
                            <a:srgbClr val="4D4E54"/>
                          </a:solidFill>
                          <a:effectLst/>
                          <a:latin typeface="Arial" panose="020B0604020202020204" pitchFamily="34" charset="0"/>
                        </a:rPr>
                        <a:t>61.4%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fontAlgn="ctr"/>
                      <a:r>
                        <a:rPr lang="en-US" sz="900" b="1" i="0" u="none" strike="noStrike" dirty="0">
                          <a:solidFill>
                            <a:srgbClr val="4D4E54"/>
                          </a:solidFill>
                          <a:effectLst/>
                          <a:latin typeface="Arial" panose="020B0604020202020204" pitchFamily="34" charset="0"/>
                        </a:rPr>
                        <a:t>70.6%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marL="0" algn="ctr" defTabSz="914400" rtl="0" eaLnBrk="1" fontAlgn="ctr" latinLnBrk="0" hangingPunct="1"/>
                      <a:r>
                        <a:rPr lang="en-US" sz="900" b="1" i="0" u="none" strike="noStrike" kern="1200" dirty="0">
                          <a:solidFill>
                            <a:srgbClr val="4D4E54"/>
                          </a:solidFill>
                          <a:effectLst/>
                          <a:latin typeface="Arial" panose="020B0604020202020204" pitchFamily="34" charset="0"/>
                          <a:ea typeface="+mn-ea"/>
                          <a:cs typeface="+mn-cs"/>
                        </a:rPr>
                        <a:t>67.1%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fontAlgn="ctr"/>
                      <a:r>
                        <a:rPr lang="en-US" sz="900" b="1" i="0" u="none" strike="noStrike" dirty="0">
                          <a:solidFill>
                            <a:srgbClr val="4D4E54"/>
                          </a:solidFill>
                          <a:effectLst/>
                          <a:latin typeface="Arial" panose="020B0604020202020204" pitchFamily="34" charset="0"/>
                        </a:rPr>
                        <a:t>63.3%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618375561"/>
                  </a:ext>
                </a:extLst>
              </a:tr>
            </a:tbl>
          </a:graphicData>
        </a:graphic>
      </p:graphicFrame>
    </p:spTree>
    <p:extLst>
      <p:ext uri="{BB962C8B-B14F-4D97-AF65-F5344CB8AC3E}">
        <p14:creationId xmlns:p14="http://schemas.microsoft.com/office/powerpoint/2010/main" val="2559352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ASRS Portfolio – 2018 Assumptions</a:t>
            </a:r>
          </a:p>
        </p:txBody>
      </p:sp>
      <p:sp>
        <p:nvSpPr>
          <p:cNvPr id="4" name="Slide Number Placeholder 3"/>
          <p:cNvSpPr>
            <a:spLocks noGrp="1"/>
          </p:cNvSpPr>
          <p:nvPr>
            <p:ph type="sldNum" sz="quarter" idx="12"/>
          </p:nvPr>
        </p:nvSpPr>
        <p:spPr/>
        <p:txBody>
          <a:bodyPr/>
          <a:lstStyle/>
          <a:p>
            <a:fld id="{B9F459C5-D201-49C9-A701-E5F8CEC6F7D4}" type="slidenum">
              <a:rPr lang="en-US" smtClean="0"/>
              <a:pPr/>
              <a:t>22</a:t>
            </a:fld>
            <a:endParaRPr lang="en-US" dirty="0"/>
          </a:p>
        </p:txBody>
      </p:sp>
      <p:sp>
        <p:nvSpPr>
          <p:cNvPr id="9" name="TextBox 8">
            <a:extLst>
              <a:ext uri="{FF2B5EF4-FFF2-40B4-BE49-F238E27FC236}">
                <a16:creationId xmlns:a16="http://schemas.microsoft.com/office/drawing/2014/main" id="{AF45A381-FE62-4FF1-BCEB-3FD7A6922428}"/>
              </a:ext>
            </a:extLst>
          </p:cNvPr>
          <p:cNvSpPr txBox="1"/>
          <p:nvPr/>
        </p:nvSpPr>
        <p:spPr>
          <a:xfrm>
            <a:off x="1355462" y="5546805"/>
            <a:ext cx="5410200" cy="1061829"/>
          </a:xfrm>
          <a:prstGeom prst="rect">
            <a:avLst/>
          </a:prstGeom>
          <a:noFill/>
        </p:spPr>
        <p:txBody>
          <a:bodyPr wrap="square" rtlCol="0">
            <a:spAutoFit/>
          </a:bodyPr>
          <a:lstStyle/>
          <a:p>
            <a:r>
              <a:rPr lang="en-US" sz="900" dirty="0">
                <a:latin typeface="Verdana"/>
                <a:cs typeface="Verdana"/>
              </a:rPr>
              <a:t>Note: </a:t>
            </a:r>
          </a:p>
          <a:p>
            <a:pPr marL="171450" lvl="0" indent="-171450">
              <a:buFont typeface="Arial" panose="020B0604020202020204" pitchFamily="34" charset="0"/>
              <a:buChar char="•"/>
              <a:defRPr/>
            </a:pPr>
            <a:r>
              <a:rPr lang="en-US" sz="900" dirty="0">
                <a:solidFill>
                  <a:srgbClr val="4D4E54"/>
                </a:solidFill>
                <a:cs typeface="Verdana"/>
              </a:rPr>
              <a:t>Real Estate assumption from </a:t>
            </a:r>
            <a:r>
              <a:rPr lang="en-US" sz="900" dirty="0" err="1">
                <a:solidFill>
                  <a:srgbClr val="4D4E54"/>
                </a:solidFill>
                <a:cs typeface="Verdana"/>
              </a:rPr>
              <a:t>RCLCo</a:t>
            </a:r>
            <a:endParaRPr lang="en-US" sz="900" dirty="0">
              <a:solidFill>
                <a:srgbClr val="4D4E54"/>
              </a:solidFill>
              <a:cs typeface="Verdana"/>
            </a:endParaRPr>
          </a:p>
          <a:p>
            <a:pPr marL="171450" lvl="0" indent="-171450">
              <a:buFont typeface="Arial" panose="020B0604020202020204" pitchFamily="34" charset="0"/>
              <a:buChar char="•"/>
              <a:defRPr/>
            </a:pPr>
            <a:r>
              <a:rPr lang="en-US" sz="900" dirty="0">
                <a:solidFill>
                  <a:srgbClr val="4D4E54"/>
                </a:solidFill>
                <a:cs typeface="Verdana"/>
              </a:rPr>
              <a:t>Factor portfolio modeled using Momentum, Value, Size, Min Vol. </a:t>
            </a:r>
          </a:p>
          <a:p>
            <a:pPr marL="171450" lvl="0" indent="-171450">
              <a:buFont typeface="Arial" panose="020B0604020202020204" pitchFamily="34" charset="0"/>
              <a:buChar char="•"/>
              <a:defRPr/>
            </a:pPr>
            <a:r>
              <a:rPr lang="en-US" sz="900" dirty="0">
                <a:solidFill>
                  <a:srgbClr val="4D4E54"/>
                </a:solidFill>
                <a:cs typeface="Verdana"/>
              </a:rPr>
              <a:t>Includes accounting volatility in Private Equity and Private Debt</a:t>
            </a:r>
          </a:p>
          <a:p>
            <a:pPr marL="171450" lvl="0" indent="-171450">
              <a:buFont typeface="Arial" panose="020B0604020202020204" pitchFamily="34" charset="0"/>
              <a:buChar char="•"/>
              <a:defRPr/>
            </a:pPr>
            <a:r>
              <a:rPr lang="en-US" sz="900" dirty="0">
                <a:solidFill>
                  <a:srgbClr val="4D4E54"/>
                </a:solidFill>
                <a:cs typeface="Verdana"/>
              </a:rPr>
              <a:t>Securities lending modeled based on spread over US Leverage Cost</a:t>
            </a:r>
          </a:p>
          <a:p>
            <a:pPr marL="171450" indent="-171450">
              <a:buFont typeface="Arial" panose="020B0604020202020204" pitchFamily="34" charset="0"/>
              <a:buChar char="•"/>
            </a:pPr>
            <a:endParaRPr lang="en-US" sz="900" dirty="0">
              <a:latin typeface="Verdana"/>
              <a:cs typeface="Verdana"/>
            </a:endParaRPr>
          </a:p>
          <a:p>
            <a:endParaRPr lang="en-US" sz="900" dirty="0">
              <a:latin typeface="Verdana"/>
              <a:cs typeface="Verdana"/>
            </a:endParaRPr>
          </a:p>
        </p:txBody>
      </p:sp>
      <p:graphicFrame>
        <p:nvGraphicFramePr>
          <p:cNvPr id="7" name="Table 6">
            <a:extLst>
              <a:ext uri="{FF2B5EF4-FFF2-40B4-BE49-F238E27FC236}">
                <a16:creationId xmlns:a16="http://schemas.microsoft.com/office/drawing/2014/main" id="{AFDC7DEA-CFF8-4F07-9D5C-0D0FB27FC3D7}"/>
              </a:ext>
            </a:extLst>
          </p:cNvPr>
          <p:cNvGraphicFramePr>
            <a:graphicFrameLocks noGrp="1"/>
          </p:cNvGraphicFramePr>
          <p:nvPr>
            <p:extLst>
              <p:ext uri="{D42A27DB-BD31-4B8C-83A1-F6EECF244321}">
                <p14:modId xmlns:p14="http://schemas.microsoft.com/office/powerpoint/2010/main" val="767290902"/>
              </p:ext>
            </p:extLst>
          </p:nvPr>
        </p:nvGraphicFramePr>
        <p:xfrm>
          <a:off x="824218" y="632146"/>
          <a:ext cx="7024382" cy="4829553"/>
        </p:xfrm>
        <a:graphic>
          <a:graphicData uri="http://schemas.openxmlformats.org/drawingml/2006/table">
            <a:tbl>
              <a:tblPr/>
              <a:tblGrid>
                <a:gridCol w="2782945">
                  <a:extLst>
                    <a:ext uri="{9D8B030D-6E8A-4147-A177-3AD203B41FA5}">
                      <a16:colId xmlns:a16="http://schemas.microsoft.com/office/drawing/2014/main" val="1171693085"/>
                    </a:ext>
                  </a:extLst>
                </a:gridCol>
                <a:gridCol w="1024456">
                  <a:extLst>
                    <a:ext uri="{9D8B030D-6E8A-4147-A177-3AD203B41FA5}">
                      <a16:colId xmlns:a16="http://schemas.microsoft.com/office/drawing/2014/main" val="159870653"/>
                    </a:ext>
                  </a:extLst>
                </a:gridCol>
                <a:gridCol w="1221419">
                  <a:extLst>
                    <a:ext uri="{9D8B030D-6E8A-4147-A177-3AD203B41FA5}">
                      <a16:colId xmlns:a16="http://schemas.microsoft.com/office/drawing/2014/main" val="402892757"/>
                    </a:ext>
                  </a:extLst>
                </a:gridCol>
                <a:gridCol w="1050894">
                  <a:extLst>
                    <a:ext uri="{9D8B030D-6E8A-4147-A177-3AD203B41FA5}">
                      <a16:colId xmlns:a16="http://schemas.microsoft.com/office/drawing/2014/main" val="2238392322"/>
                    </a:ext>
                  </a:extLst>
                </a:gridCol>
                <a:gridCol w="944668">
                  <a:extLst>
                    <a:ext uri="{9D8B030D-6E8A-4147-A177-3AD203B41FA5}">
                      <a16:colId xmlns:a16="http://schemas.microsoft.com/office/drawing/2014/main" val="1327256026"/>
                    </a:ext>
                  </a:extLst>
                </a:gridCol>
              </a:tblGrid>
              <a:tr h="199717">
                <a:tc>
                  <a:txBody>
                    <a:bodyPr/>
                    <a:lstStyle/>
                    <a:p>
                      <a:pPr algn="l" rtl="0" fontAlgn="b"/>
                      <a:r>
                        <a:rPr lang="en-US" sz="900" b="0" i="0" u="none" strike="noStrike" dirty="0">
                          <a:solidFill>
                            <a:srgbClr val="FFFFFF"/>
                          </a:solidFill>
                          <a:effectLst/>
                          <a:latin typeface="Verdana" panose="020B0604030504040204" pitchFamily="34" charset="0"/>
                        </a:rPr>
                        <a:t> </a:t>
                      </a:r>
                    </a:p>
                  </a:txBody>
                  <a:tcPr marL="4161" marR="4161" marT="416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4E54"/>
                    </a:solidFill>
                  </a:tcPr>
                </a:tc>
                <a:tc>
                  <a:txBody>
                    <a:bodyPr/>
                    <a:lstStyle/>
                    <a:p>
                      <a:pPr algn="ctr" rtl="0" fontAlgn="b"/>
                      <a:r>
                        <a:rPr lang="en-US" sz="900" b="1" i="0" u="none" strike="noStrike">
                          <a:solidFill>
                            <a:srgbClr val="FFFFFF"/>
                          </a:solidFill>
                          <a:effectLst/>
                          <a:latin typeface="Verdana" panose="020B0604030504040204" pitchFamily="34" charset="0"/>
                        </a:rPr>
                        <a:t>Current Target</a:t>
                      </a:r>
                    </a:p>
                  </a:txBody>
                  <a:tcPr marL="4161" marR="4161" marT="41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4E54"/>
                    </a:solidFill>
                  </a:tcPr>
                </a:tc>
                <a:tc>
                  <a:txBody>
                    <a:bodyPr/>
                    <a:lstStyle/>
                    <a:p>
                      <a:pPr algn="ctr" rtl="0" fontAlgn="b"/>
                      <a:r>
                        <a:rPr lang="en-US" sz="900" b="1" i="0" u="none" strike="noStrike">
                          <a:solidFill>
                            <a:srgbClr val="FFFFFF"/>
                          </a:solidFill>
                          <a:effectLst/>
                          <a:latin typeface="Verdana" panose="020B0604030504040204" pitchFamily="34" charset="0"/>
                        </a:rPr>
                        <a:t>ASRS/NEPC Recommendation</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4E54"/>
                    </a:solidFill>
                  </a:tcPr>
                </a:tc>
                <a:tc>
                  <a:txBody>
                    <a:bodyPr/>
                    <a:lstStyle/>
                    <a:p>
                      <a:pPr algn="ctr" rtl="0" fontAlgn="b"/>
                      <a:r>
                        <a:rPr lang="en-US" sz="900" b="1" i="0" u="none" strike="noStrike" dirty="0">
                          <a:solidFill>
                            <a:srgbClr val="FFFFFF"/>
                          </a:solidFill>
                          <a:effectLst/>
                          <a:latin typeface="Verdana" panose="020B0604030504040204" pitchFamily="34" charset="0"/>
                        </a:rPr>
                        <a:t>Alternative Mix</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4E54"/>
                    </a:solidFill>
                  </a:tcPr>
                </a:tc>
                <a:tc>
                  <a:txBody>
                    <a:bodyPr/>
                    <a:lstStyle/>
                    <a:p>
                      <a:pPr algn="ctr" rtl="0" fontAlgn="b"/>
                      <a:r>
                        <a:rPr lang="en-US" sz="900" b="1" i="0" u="none" strike="noStrike" dirty="0">
                          <a:solidFill>
                            <a:srgbClr val="FFFFFF"/>
                          </a:solidFill>
                          <a:effectLst/>
                          <a:latin typeface="Verdana" panose="020B0604030504040204" pitchFamily="34" charset="0"/>
                        </a:rPr>
                        <a:t>Current Allocation</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4E54"/>
                    </a:solidFill>
                  </a:tcPr>
                </a:tc>
                <a:extLst>
                  <a:ext uri="{0D108BD9-81ED-4DB2-BD59-A6C34878D82A}">
                    <a16:rowId xmlns:a16="http://schemas.microsoft.com/office/drawing/2014/main" val="4155015537"/>
                  </a:ext>
                </a:extLst>
              </a:tr>
              <a:tr h="128984">
                <a:tc>
                  <a:txBody>
                    <a:bodyPr/>
                    <a:lstStyle/>
                    <a:p>
                      <a:pPr algn="l" rtl="0" fontAlgn="b"/>
                      <a:r>
                        <a:rPr lang="en-US" sz="900" b="0" i="0" u="none" strike="noStrike">
                          <a:solidFill>
                            <a:srgbClr val="FFFFFF"/>
                          </a:solidFill>
                          <a:effectLst/>
                          <a:latin typeface="Verdana" panose="020B0604030504040204" pitchFamily="34" charset="0"/>
                        </a:rPr>
                        <a:t>Large Cap Equities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20.0%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12.1%</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14.2%</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15.2%</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5952405"/>
                  </a:ext>
                </a:extLst>
              </a:tr>
              <a:tr h="128984">
                <a:tc>
                  <a:txBody>
                    <a:bodyPr/>
                    <a:lstStyle/>
                    <a:p>
                      <a:pPr algn="l" rtl="0" fontAlgn="b"/>
                      <a:r>
                        <a:rPr lang="en-US" sz="900" b="0" i="0" u="none" strike="noStrike">
                          <a:solidFill>
                            <a:srgbClr val="FFFFFF"/>
                          </a:solidFill>
                          <a:effectLst/>
                          <a:latin typeface="Verdana" panose="020B0604030504040204" pitchFamily="34" charset="0"/>
                        </a:rPr>
                        <a:t>Large Cap Factors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 </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 </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0" i="0" u="none" strike="noStrike" dirty="0">
                        <a:solidFill>
                          <a:srgbClr val="4D4E54"/>
                        </a:solidFill>
                        <a:effectLst/>
                        <a:latin typeface="Verdana" panose="020B0604030504040204" pitchFamily="34" charset="0"/>
                      </a:endParaRP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4.8%</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8006520"/>
                  </a:ext>
                </a:extLst>
              </a:tr>
              <a:tr h="128984">
                <a:tc>
                  <a:txBody>
                    <a:bodyPr/>
                    <a:lstStyle/>
                    <a:p>
                      <a:pPr algn="l" rtl="0" fontAlgn="b"/>
                      <a:r>
                        <a:rPr lang="en-US" sz="900" b="0" i="0" u="none" strike="noStrike">
                          <a:solidFill>
                            <a:srgbClr val="FFFFFF"/>
                          </a:solidFill>
                          <a:effectLst/>
                          <a:latin typeface="Verdana" panose="020B0604030504040204" pitchFamily="34" charset="0"/>
                        </a:rPr>
                        <a:t>Global Equity Factors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 </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10.0%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6.7%</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 </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6215952"/>
                  </a:ext>
                </a:extLst>
              </a:tr>
              <a:tr h="128984">
                <a:tc>
                  <a:txBody>
                    <a:bodyPr/>
                    <a:lstStyle/>
                    <a:p>
                      <a:pPr algn="l" rtl="0" fontAlgn="b"/>
                      <a:r>
                        <a:rPr lang="en-US" sz="900" b="0" i="0" u="none" strike="noStrike">
                          <a:solidFill>
                            <a:srgbClr val="FFFFFF"/>
                          </a:solidFill>
                          <a:effectLst/>
                          <a:latin typeface="Verdana" panose="020B0604030504040204" pitchFamily="34" charset="0"/>
                        </a:rPr>
                        <a:t>Small/Mid Cap Equities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6.0%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4.5%</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5.2%</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6.6%</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75885"/>
                  </a:ext>
                </a:extLst>
              </a:tr>
              <a:tr h="128984">
                <a:tc>
                  <a:txBody>
                    <a:bodyPr/>
                    <a:lstStyle/>
                    <a:p>
                      <a:pPr algn="l" rtl="0" fontAlgn="b"/>
                      <a:r>
                        <a:rPr lang="en-US" sz="900" b="0" i="0" u="none" strike="noStrike">
                          <a:solidFill>
                            <a:srgbClr val="FFFFFF"/>
                          </a:solidFill>
                          <a:effectLst/>
                          <a:latin typeface="Verdana" panose="020B0604030504040204" pitchFamily="34" charset="0"/>
                        </a:rPr>
                        <a:t>Int'l Equities (Unhedged)</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19.0%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8.5%</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9.9%</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18.6%</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7187461"/>
                  </a:ext>
                </a:extLst>
              </a:tr>
              <a:tr h="128984">
                <a:tc>
                  <a:txBody>
                    <a:bodyPr/>
                    <a:lstStyle/>
                    <a:p>
                      <a:pPr algn="l" rtl="0" fontAlgn="b"/>
                      <a:r>
                        <a:rPr lang="en-US" sz="900" b="0" i="0" u="none" strike="noStrike">
                          <a:solidFill>
                            <a:srgbClr val="FFFFFF"/>
                          </a:solidFill>
                          <a:effectLst/>
                          <a:latin typeface="Verdana" panose="020B0604030504040204" pitchFamily="34" charset="0"/>
                        </a:rPr>
                        <a:t>Int'l Sm Cap Equities (Unhedged)</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1.5%</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1.7%</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1.5%</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6617483"/>
                  </a:ext>
                </a:extLst>
              </a:tr>
              <a:tr h="128984">
                <a:tc>
                  <a:txBody>
                    <a:bodyPr/>
                    <a:lstStyle/>
                    <a:p>
                      <a:pPr algn="l" rtl="0" fontAlgn="b"/>
                      <a:r>
                        <a:rPr lang="en-US" sz="900" b="0" i="0" u="none" strike="noStrike">
                          <a:solidFill>
                            <a:srgbClr val="FFFFFF"/>
                          </a:solidFill>
                          <a:effectLst/>
                          <a:latin typeface="Verdana" panose="020B0604030504040204" pitchFamily="34" charset="0"/>
                        </a:rPr>
                        <a:t>Emerging Int'l Equities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5.0%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3.0%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3.4%</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4.4%</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260530"/>
                  </a:ext>
                </a:extLst>
              </a:tr>
              <a:tr h="128984">
                <a:tc>
                  <a:txBody>
                    <a:bodyPr/>
                    <a:lstStyle/>
                    <a:p>
                      <a:pPr algn="l" rtl="0" fontAlgn="b"/>
                      <a:r>
                        <a:rPr lang="en-US" sz="900" b="0" i="0" u="none" strike="noStrike">
                          <a:solidFill>
                            <a:srgbClr val="FFFFFF"/>
                          </a:solidFill>
                          <a:effectLst/>
                          <a:latin typeface="Verdana" panose="020B0604030504040204" pitchFamily="34" charset="0"/>
                        </a:rPr>
                        <a:t>Emerging Int'l Sm Cap Equities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0.5%</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0.5%</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4571570"/>
                  </a:ext>
                </a:extLst>
              </a:tr>
              <a:tr h="133145">
                <a:tc>
                  <a:txBody>
                    <a:bodyPr/>
                    <a:lstStyle/>
                    <a:p>
                      <a:pPr algn="l" rtl="0" fontAlgn="b"/>
                      <a:r>
                        <a:rPr lang="en-US" sz="900" b="0" i="0" u="none" strike="noStrike">
                          <a:solidFill>
                            <a:srgbClr val="FFFFFF"/>
                          </a:solidFill>
                          <a:effectLst/>
                          <a:latin typeface="Verdana" panose="020B0604030504040204" pitchFamily="34" charset="0"/>
                        </a:rPr>
                        <a:t>Private Equity</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8.0%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10.0%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10.0%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8.8%</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680656"/>
                  </a:ext>
                </a:extLst>
              </a:tr>
              <a:tr h="133145">
                <a:tc>
                  <a:txBody>
                    <a:bodyPr/>
                    <a:lstStyle/>
                    <a:p>
                      <a:pPr algn="l" rtl="0" fontAlgn="b"/>
                      <a:r>
                        <a:rPr lang="en-US" sz="900" b="1" i="0" u="none" strike="noStrike">
                          <a:solidFill>
                            <a:srgbClr val="FFFFFF"/>
                          </a:solidFill>
                          <a:effectLst/>
                          <a:latin typeface="Verdana" panose="020B0604030504040204" pitchFamily="34" charset="0"/>
                        </a:rPr>
                        <a:t>Total Equity</a:t>
                      </a:r>
                    </a:p>
                  </a:txBody>
                  <a:tcPr marL="4161" marR="4161" marT="41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a:solidFill>
                            <a:srgbClr val="4D4E54"/>
                          </a:solidFill>
                          <a:effectLst/>
                          <a:latin typeface="Verdana" panose="020B0604030504040204" pitchFamily="34" charset="0"/>
                        </a:rPr>
                        <a:t>58.0%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50.1%</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51.7%</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59.9%</a:t>
                      </a:r>
                    </a:p>
                  </a:txBody>
                  <a:tcPr marL="4161" marR="4161" marT="416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7646630"/>
                  </a:ext>
                </a:extLst>
              </a:tr>
              <a:tr h="133145">
                <a:tc>
                  <a:txBody>
                    <a:bodyPr/>
                    <a:lstStyle/>
                    <a:p>
                      <a:pPr algn="l" rtl="0" fontAlgn="b"/>
                      <a:r>
                        <a:rPr lang="en-US" sz="900" b="1" i="0" u="none" strike="noStrike">
                          <a:solidFill>
                            <a:srgbClr val="FFFFFF"/>
                          </a:solidFill>
                          <a:effectLst/>
                          <a:latin typeface="Verdana" panose="020B0604030504040204" pitchFamily="34" charset="0"/>
                        </a:rPr>
                        <a:t>Interest Rate Sensitive Bonds</a:t>
                      </a:r>
                    </a:p>
                  </a:txBody>
                  <a:tcPr marL="4161" marR="4161" marT="41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a:solidFill>
                            <a:srgbClr val="4D4E54"/>
                          </a:solidFill>
                          <a:effectLst/>
                          <a:latin typeface="Verdana" panose="020B0604030504040204" pitchFamily="34" charset="0"/>
                        </a:rPr>
                        <a:t>11.0%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10.0%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18.3%</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10.6%</a:t>
                      </a:r>
                    </a:p>
                  </a:txBody>
                  <a:tcPr marL="4161" marR="4161" marT="416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1208785"/>
                  </a:ext>
                </a:extLst>
              </a:tr>
              <a:tr h="128984">
                <a:tc>
                  <a:txBody>
                    <a:bodyPr/>
                    <a:lstStyle/>
                    <a:p>
                      <a:pPr algn="l" rtl="0" fontAlgn="b"/>
                      <a:r>
                        <a:rPr lang="en-US" sz="900" b="0" i="0" u="none" strike="noStrike">
                          <a:solidFill>
                            <a:srgbClr val="FFFFFF"/>
                          </a:solidFill>
                          <a:effectLst/>
                          <a:latin typeface="Verdana" panose="020B0604030504040204" pitchFamily="34" charset="0"/>
                        </a:rPr>
                        <a:t>High Yield Bonds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2.0%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0" i="0" u="none" strike="noStrike" dirty="0">
                        <a:solidFill>
                          <a:srgbClr val="4D4E54"/>
                        </a:solidFill>
                        <a:effectLst/>
                        <a:latin typeface="Verdana" panose="020B0604030504040204" pitchFamily="34" charset="0"/>
                      </a:endParaRP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0.8%</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8437285"/>
                  </a:ext>
                </a:extLst>
              </a:tr>
              <a:tr h="133145">
                <a:tc>
                  <a:txBody>
                    <a:bodyPr/>
                    <a:lstStyle/>
                    <a:p>
                      <a:pPr algn="l" rtl="0" fontAlgn="b"/>
                      <a:r>
                        <a:rPr lang="en-US" sz="900" b="1" i="0" u="none" strike="noStrike">
                          <a:solidFill>
                            <a:srgbClr val="FFFFFF"/>
                          </a:solidFill>
                          <a:effectLst/>
                          <a:latin typeface="Verdana" panose="020B0604030504040204" pitchFamily="34" charset="0"/>
                        </a:rPr>
                        <a:t>Credit</a:t>
                      </a:r>
                    </a:p>
                  </a:txBody>
                  <a:tcPr marL="4161" marR="4161" marT="41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a:solidFill>
                            <a:srgbClr val="4D4E54"/>
                          </a:solidFill>
                          <a:effectLst/>
                          <a:latin typeface="Verdana" panose="020B0604030504040204" pitchFamily="34" charset="0"/>
                        </a:rPr>
                        <a:t>12.0%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20.0%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10.0%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14.8%</a:t>
                      </a:r>
                    </a:p>
                  </a:txBody>
                  <a:tcPr marL="4161" marR="4161" marT="416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471223"/>
                  </a:ext>
                </a:extLst>
              </a:tr>
              <a:tr h="128984">
                <a:tc>
                  <a:txBody>
                    <a:bodyPr/>
                    <a:lstStyle/>
                    <a:p>
                      <a:pPr algn="l" rtl="0" fontAlgn="b"/>
                      <a:r>
                        <a:rPr lang="en-US" sz="900" b="1" i="0" u="none" strike="noStrike">
                          <a:solidFill>
                            <a:srgbClr val="FFFFFF"/>
                          </a:solidFill>
                          <a:effectLst/>
                          <a:latin typeface="Verdana" panose="020B0604030504040204" pitchFamily="34" charset="0"/>
                        </a:rPr>
                        <a:t>Total Fixed Income</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a:solidFill>
                            <a:srgbClr val="4D4E54"/>
                          </a:solidFill>
                          <a:effectLst/>
                          <a:latin typeface="Verdana" panose="020B0604030504040204" pitchFamily="34" charset="0"/>
                        </a:rPr>
                        <a:t>25.0%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30.0%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28.3%</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26.2%</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2017108"/>
                  </a:ext>
                </a:extLst>
              </a:tr>
              <a:tr h="128984">
                <a:tc>
                  <a:txBody>
                    <a:bodyPr/>
                    <a:lstStyle/>
                    <a:p>
                      <a:pPr algn="l" rtl="0" fontAlgn="b"/>
                      <a:r>
                        <a:rPr lang="en-US" sz="900" b="0" i="0" u="none" strike="noStrike">
                          <a:solidFill>
                            <a:srgbClr val="FFFFFF"/>
                          </a:solidFill>
                          <a:effectLst/>
                          <a:latin typeface="Verdana" panose="020B0604030504040204" pitchFamily="34" charset="0"/>
                        </a:rPr>
                        <a:t>Private Real Assets - Infrastructure/Land</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0" i="0" u="none" strike="noStrike" dirty="0">
                        <a:solidFill>
                          <a:srgbClr val="4D4E54"/>
                        </a:solidFill>
                        <a:effectLst/>
                        <a:latin typeface="Verdana" panose="020B0604030504040204" pitchFamily="34" charset="0"/>
                      </a:endParaRP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1.4%</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2890887"/>
                  </a:ext>
                </a:extLst>
              </a:tr>
              <a:tr h="128984">
                <a:tc>
                  <a:txBody>
                    <a:bodyPr/>
                    <a:lstStyle/>
                    <a:p>
                      <a:pPr algn="l" rtl="0" fontAlgn="b"/>
                      <a:r>
                        <a:rPr lang="en-US" sz="900" b="0" i="0" u="none" strike="noStrike">
                          <a:solidFill>
                            <a:srgbClr val="FFFFFF"/>
                          </a:solidFill>
                          <a:effectLst/>
                          <a:latin typeface="Verdana" panose="020B0604030504040204" pitchFamily="34" charset="0"/>
                        </a:rPr>
                        <a:t>Commodities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2.0%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0" i="0" u="none" strike="noStrike" dirty="0">
                        <a:solidFill>
                          <a:srgbClr val="4D4E54"/>
                        </a:solidFill>
                        <a:effectLst/>
                        <a:latin typeface="Verdana" panose="020B0604030504040204" pitchFamily="34" charset="0"/>
                      </a:endParaRP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0.6%</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3386545"/>
                  </a:ext>
                </a:extLst>
              </a:tr>
              <a:tr h="133145">
                <a:tc>
                  <a:txBody>
                    <a:bodyPr/>
                    <a:lstStyle/>
                    <a:p>
                      <a:pPr algn="l" rtl="0" fontAlgn="b"/>
                      <a:r>
                        <a:rPr lang="en-US" sz="900" b="0" i="0" u="none" strike="noStrike">
                          <a:solidFill>
                            <a:srgbClr val="FFFFFF"/>
                          </a:solidFill>
                          <a:effectLst/>
                          <a:latin typeface="Verdana" panose="020B0604030504040204" pitchFamily="34" charset="0"/>
                        </a:rPr>
                        <a:t>REITs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endParaRPr lang="en-US" sz="900" b="0" i="0" u="none" strike="noStrike" dirty="0">
                        <a:solidFill>
                          <a:srgbClr val="4D4E54"/>
                        </a:solidFill>
                        <a:effectLst/>
                        <a:latin typeface="Verdana" panose="020B0604030504040204" pitchFamily="34" charset="0"/>
                      </a:endParaRP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3265963"/>
                  </a:ext>
                </a:extLst>
              </a:tr>
              <a:tr h="133145">
                <a:tc>
                  <a:txBody>
                    <a:bodyPr/>
                    <a:lstStyle/>
                    <a:p>
                      <a:pPr algn="l" rtl="0" fontAlgn="b"/>
                      <a:r>
                        <a:rPr lang="en-US" sz="900" b="1" i="0" u="none" strike="noStrike">
                          <a:solidFill>
                            <a:srgbClr val="FFFFFF"/>
                          </a:solidFill>
                          <a:effectLst/>
                          <a:latin typeface="Verdana" panose="020B0604030504040204" pitchFamily="34" charset="0"/>
                        </a:rPr>
                        <a:t>Real Estate</a:t>
                      </a:r>
                    </a:p>
                  </a:txBody>
                  <a:tcPr marL="4161" marR="4161" marT="41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a:solidFill>
                            <a:srgbClr val="4D4E54"/>
                          </a:solidFill>
                          <a:effectLst/>
                          <a:latin typeface="Verdana" panose="020B0604030504040204" pitchFamily="34" charset="0"/>
                        </a:rPr>
                        <a:t>10.0%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20.0%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20%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8.9%</a:t>
                      </a:r>
                    </a:p>
                  </a:txBody>
                  <a:tcPr marL="4161" marR="4161" marT="416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163398"/>
                  </a:ext>
                </a:extLst>
              </a:tr>
              <a:tr h="128984">
                <a:tc>
                  <a:txBody>
                    <a:bodyPr/>
                    <a:lstStyle/>
                    <a:p>
                      <a:pPr algn="l" rtl="0" fontAlgn="b"/>
                      <a:r>
                        <a:rPr lang="en-US" sz="900" b="1" i="0" u="none" strike="noStrike">
                          <a:solidFill>
                            <a:srgbClr val="FFFFFF"/>
                          </a:solidFill>
                          <a:effectLst/>
                          <a:latin typeface="Verdana" panose="020B0604030504040204" pitchFamily="34" charset="0"/>
                        </a:rPr>
                        <a:t>Total Real Assets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a:solidFill>
                            <a:srgbClr val="4D4E54"/>
                          </a:solidFill>
                          <a:effectLst/>
                          <a:latin typeface="Verdana" panose="020B0604030504040204" pitchFamily="34" charset="0"/>
                        </a:rPr>
                        <a:t>12.0%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20.0%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20.0%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10.9%</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282913"/>
                  </a:ext>
                </a:extLst>
              </a:tr>
              <a:tr h="128984">
                <a:tc>
                  <a:txBody>
                    <a:bodyPr/>
                    <a:lstStyle/>
                    <a:p>
                      <a:pPr algn="l" rtl="0" fontAlgn="b"/>
                      <a:r>
                        <a:rPr lang="en-US" sz="900" b="0" i="0" u="none" strike="noStrike">
                          <a:solidFill>
                            <a:srgbClr val="FFFFFF"/>
                          </a:solidFill>
                          <a:effectLst/>
                          <a:latin typeface="Verdana" panose="020B0604030504040204" pitchFamily="34" charset="0"/>
                        </a:rPr>
                        <a:t>Global Asset Allocation</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0" i="0" u="none" strike="noStrike">
                          <a:solidFill>
                            <a:srgbClr val="4D4E54"/>
                          </a:solidFill>
                          <a:effectLst/>
                          <a:latin typeface="Verdana" panose="020B0604030504040204" pitchFamily="34" charset="0"/>
                        </a:rPr>
                        <a:t>5.0%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0" i="0" u="none" strike="noStrike" dirty="0">
                        <a:solidFill>
                          <a:srgbClr val="4D4E54"/>
                        </a:solidFill>
                        <a:effectLst/>
                        <a:latin typeface="Verdana" panose="020B0604030504040204" pitchFamily="34" charset="0"/>
                      </a:endParaRP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4D4E54"/>
                          </a:solidFill>
                          <a:effectLst/>
                          <a:latin typeface="Verdana" panose="020B0604030504040204" pitchFamily="34" charset="0"/>
                        </a:rPr>
                        <a:t>3.0%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4306050"/>
                  </a:ext>
                </a:extLst>
              </a:tr>
              <a:tr h="128984">
                <a:tc>
                  <a:txBody>
                    <a:bodyPr/>
                    <a:lstStyle/>
                    <a:p>
                      <a:pPr algn="l" rtl="0" fontAlgn="b"/>
                      <a:r>
                        <a:rPr lang="en-US" sz="900" b="1" i="0" u="none" strike="noStrike">
                          <a:solidFill>
                            <a:srgbClr val="FFFFFF"/>
                          </a:solidFill>
                          <a:effectLst/>
                          <a:latin typeface="Verdana" panose="020B0604030504040204" pitchFamily="34" charset="0"/>
                        </a:rPr>
                        <a:t>Total Multi Asset</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B528"/>
                    </a:solidFill>
                  </a:tcPr>
                </a:tc>
                <a:tc>
                  <a:txBody>
                    <a:bodyPr/>
                    <a:lstStyle/>
                    <a:p>
                      <a:pPr algn="ctr" rtl="0" fontAlgn="b"/>
                      <a:r>
                        <a:rPr lang="en-US" sz="900" b="1" i="0" u="none" strike="noStrike">
                          <a:solidFill>
                            <a:srgbClr val="4D4E54"/>
                          </a:solidFill>
                          <a:effectLst/>
                          <a:latin typeface="Verdana" panose="020B0604030504040204" pitchFamily="34" charset="0"/>
                        </a:rPr>
                        <a:t>5.0%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4D4E54"/>
                          </a:solidFill>
                          <a:effectLst/>
                          <a:latin typeface="Verdana" panose="020B0604030504040204" pitchFamily="34" charset="0"/>
                        </a:rPr>
                        <a:t>0.0%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4D4E54"/>
                        </a:solidFill>
                        <a:effectLst/>
                        <a:latin typeface="Verdana" panose="020B0604030504040204" pitchFamily="34" charset="0"/>
                      </a:endParaRP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4D4E54"/>
                          </a:solidFill>
                          <a:effectLst/>
                          <a:latin typeface="Verdana" panose="020B0604030504040204" pitchFamily="34" charset="0"/>
                        </a:rPr>
                        <a:t>3.0%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7637508"/>
                  </a:ext>
                </a:extLst>
              </a:tr>
              <a:tr h="123991">
                <a:tc>
                  <a:txBody>
                    <a:bodyPr/>
                    <a:lstStyle/>
                    <a:p>
                      <a:pPr algn="l" fontAlgn="b"/>
                      <a:r>
                        <a:rPr lang="en-US" sz="900" b="0" i="0" u="none" strike="noStrike">
                          <a:solidFill>
                            <a:srgbClr val="000000"/>
                          </a:solidFill>
                          <a:effectLst/>
                          <a:latin typeface="Arial" panose="020B0604020202020204" pitchFamily="34" charset="0"/>
                        </a:rPr>
                        <a:t> </a:t>
                      </a:r>
                    </a:p>
                  </a:txBody>
                  <a:tcPr marL="4161" marR="4161" marT="416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Arial" panose="020B0604020202020204" pitchFamily="34" charset="0"/>
                        </a:rPr>
                        <a:t> </a:t>
                      </a:r>
                    </a:p>
                  </a:txBody>
                  <a:tcPr marL="4161" marR="4161" marT="416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Arial" panose="020B0604020202020204" pitchFamily="34" charset="0"/>
                        </a:rPr>
                        <a:t> </a:t>
                      </a:r>
                    </a:p>
                  </a:txBody>
                  <a:tcPr marL="4161" marR="4161" marT="416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dirty="0">
                        <a:solidFill>
                          <a:srgbClr val="000000"/>
                        </a:solidFill>
                        <a:effectLst/>
                        <a:latin typeface="Arial" panose="020B0604020202020204" pitchFamily="34" charset="0"/>
                      </a:endParaRPr>
                    </a:p>
                  </a:txBody>
                  <a:tcPr marL="4161" marR="4161" marT="416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Arial" panose="020B0604020202020204" pitchFamily="34" charset="0"/>
                        </a:rPr>
                        <a:t> </a:t>
                      </a:r>
                    </a:p>
                  </a:txBody>
                  <a:tcPr marL="4161" marR="4161" marT="416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1554970"/>
                  </a:ext>
                </a:extLst>
              </a:tr>
              <a:tr h="128984">
                <a:tc>
                  <a:txBody>
                    <a:bodyPr/>
                    <a:lstStyle/>
                    <a:p>
                      <a:pPr algn="l" rtl="0" fontAlgn="b"/>
                      <a:r>
                        <a:rPr lang="en-US" sz="900" b="1" i="1" u="none" strike="noStrike">
                          <a:solidFill>
                            <a:srgbClr val="FFFFFF"/>
                          </a:solidFill>
                          <a:effectLst/>
                          <a:latin typeface="Verdana" panose="020B0604030504040204" pitchFamily="34" charset="0"/>
                        </a:rPr>
                        <a:t>Expected Return 5-7 yrs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b"/>
                      <a:r>
                        <a:rPr lang="en-US" sz="900" b="1" i="0" u="none" strike="noStrike">
                          <a:solidFill>
                            <a:srgbClr val="4D4E54"/>
                          </a:solidFill>
                          <a:effectLst/>
                          <a:latin typeface="Verdana" panose="020B0604030504040204" pitchFamily="34" charset="0"/>
                        </a:rPr>
                        <a:t>6.9%</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a:solidFill>
                            <a:srgbClr val="4D4E54"/>
                          </a:solidFill>
                          <a:effectLst/>
                          <a:latin typeface="Verdana" panose="020B0604030504040204" pitchFamily="34" charset="0"/>
                        </a:rPr>
                        <a:t>7.3%</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7.1%</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a:solidFill>
                            <a:srgbClr val="4D4E54"/>
                          </a:solidFill>
                          <a:effectLst/>
                          <a:latin typeface="Verdana" panose="020B0604030504040204" pitchFamily="34" charset="0"/>
                        </a:rPr>
                        <a:t>7.0%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755749918"/>
                  </a:ext>
                </a:extLst>
              </a:tr>
              <a:tr h="128984">
                <a:tc>
                  <a:txBody>
                    <a:bodyPr/>
                    <a:lstStyle/>
                    <a:p>
                      <a:pPr algn="l" rtl="0" fontAlgn="b"/>
                      <a:r>
                        <a:rPr lang="en-US" sz="900" b="1" i="1" u="none" strike="noStrike">
                          <a:solidFill>
                            <a:srgbClr val="FFFFFF"/>
                          </a:solidFill>
                          <a:effectLst/>
                          <a:latin typeface="Verdana" panose="020B0604030504040204" pitchFamily="34" charset="0"/>
                        </a:rPr>
                        <a:t>Expected Return 30 yrs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b"/>
                      <a:r>
                        <a:rPr lang="en-US" sz="900" b="1" i="0" u="none" strike="noStrike">
                          <a:solidFill>
                            <a:srgbClr val="4D4E54"/>
                          </a:solidFill>
                          <a:effectLst/>
                          <a:latin typeface="Verdana" panose="020B0604030504040204" pitchFamily="34" charset="0"/>
                        </a:rPr>
                        <a:t>8.1%</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a:solidFill>
                            <a:srgbClr val="4D4E54"/>
                          </a:solidFill>
                          <a:effectLst/>
                          <a:latin typeface="Verdana" panose="020B0604030504040204" pitchFamily="34" charset="0"/>
                        </a:rPr>
                        <a:t>8.6%</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8.4%</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8.3%</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1549999850"/>
                  </a:ext>
                </a:extLst>
              </a:tr>
              <a:tr h="128984">
                <a:tc>
                  <a:txBody>
                    <a:bodyPr/>
                    <a:lstStyle/>
                    <a:p>
                      <a:pPr algn="l" rtl="0" fontAlgn="b"/>
                      <a:r>
                        <a:rPr lang="en-US" sz="900" b="1" i="1" u="none" strike="noStrike">
                          <a:solidFill>
                            <a:srgbClr val="FFFFFF"/>
                          </a:solidFill>
                          <a:effectLst/>
                          <a:latin typeface="Verdana" panose="020B0604030504040204" pitchFamily="34" charset="0"/>
                        </a:rPr>
                        <a:t>Standard Dev</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b"/>
                      <a:r>
                        <a:rPr lang="en-US" sz="900" b="1" i="0" u="none" strike="noStrike">
                          <a:solidFill>
                            <a:srgbClr val="4D4E54"/>
                          </a:solidFill>
                          <a:effectLst/>
                          <a:latin typeface="Verdana" panose="020B0604030504040204" pitchFamily="34" charset="0"/>
                        </a:rPr>
                        <a:t>12.0%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a:solidFill>
                            <a:srgbClr val="4D4E54"/>
                          </a:solidFill>
                          <a:effectLst/>
                          <a:latin typeface="Verdana" panose="020B0604030504040204" pitchFamily="34" charset="0"/>
                        </a:rPr>
                        <a:t>10.9%</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10.9%</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12.2%</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2744228864"/>
                  </a:ext>
                </a:extLst>
              </a:tr>
              <a:tr h="128984">
                <a:tc>
                  <a:txBody>
                    <a:bodyPr/>
                    <a:lstStyle/>
                    <a:p>
                      <a:pPr algn="l" rtl="0" fontAlgn="b"/>
                      <a:r>
                        <a:rPr lang="en-US" sz="900" b="1" i="1" u="none" strike="noStrike">
                          <a:solidFill>
                            <a:srgbClr val="FFFFFF"/>
                          </a:solidFill>
                          <a:effectLst/>
                          <a:latin typeface="Verdana" panose="020B0604030504040204" pitchFamily="34" charset="0"/>
                        </a:rPr>
                        <a:t>Sharpe Ratio (5-7 years)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b"/>
                      <a:r>
                        <a:rPr lang="en-US" sz="900" b="1" i="0" u="none" strike="noStrike">
                          <a:solidFill>
                            <a:srgbClr val="4D4E54"/>
                          </a:solidFill>
                          <a:effectLst/>
                          <a:latin typeface="Verdana" panose="020B0604030504040204" pitchFamily="34" charset="0"/>
                        </a:rPr>
                        <a:t>41.0%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a:solidFill>
                            <a:srgbClr val="4D4E54"/>
                          </a:solidFill>
                          <a:effectLst/>
                          <a:latin typeface="Verdana" panose="020B0604030504040204" pitchFamily="34" charset="0"/>
                        </a:rPr>
                        <a:t>49.0%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0.47</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41.0%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2263908521"/>
                  </a:ext>
                </a:extLst>
              </a:tr>
              <a:tr h="128984">
                <a:tc>
                  <a:txBody>
                    <a:bodyPr/>
                    <a:lstStyle/>
                    <a:p>
                      <a:pPr algn="l" rtl="0" fontAlgn="b"/>
                      <a:r>
                        <a:rPr lang="en-US" sz="900" b="1" i="1" u="none" strike="noStrike">
                          <a:solidFill>
                            <a:srgbClr val="FFFFFF"/>
                          </a:solidFill>
                          <a:effectLst/>
                          <a:latin typeface="Verdana" panose="020B0604030504040204" pitchFamily="34" charset="0"/>
                        </a:rPr>
                        <a:t>Sharpe Ratio (30 years)</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b"/>
                      <a:r>
                        <a:rPr lang="en-US" sz="900" b="1" i="0" u="none" strike="noStrike">
                          <a:solidFill>
                            <a:srgbClr val="4D4E54"/>
                          </a:solidFill>
                          <a:effectLst/>
                          <a:latin typeface="Verdana" panose="020B0604030504040204" pitchFamily="34" charset="0"/>
                        </a:rPr>
                        <a:t>45.0%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a:solidFill>
                            <a:srgbClr val="4D4E54"/>
                          </a:solidFill>
                          <a:effectLst/>
                          <a:latin typeface="Verdana" panose="020B0604030504040204" pitchFamily="34" charset="0"/>
                        </a:rPr>
                        <a:t>54.0%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0.52</a:t>
                      </a:r>
                    </a:p>
                  </a:txBody>
                  <a:tcPr marL="8961" marR="8961" marT="8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b"/>
                      <a:r>
                        <a:rPr lang="en-US" sz="900" b="1" i="0" u="none" strike="noStrike" dirty="0">
                          <a:solidFill>
                            <a:srgbClr val="4D4E54"/>
                          </a:solidFill>
                          <a:effectLst/>
                          <a:latin typeface="Verdana" panose="020B0604030504040204" pitchFamily="34" charset="0"/>
                        </a:rPr>
                        <a:t>45.0%</a:t>
                      </a:r>
                    </a:p>
                  </a:txBody>
                  <a:tcPr marL="4161" marR="4161" marT="41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715932516"/>
                  </a:ext>
                </a:extLst>
              </a:tr>
              <a:tr h="128984">
                <a:tc>
                  <a:txBody>
                    <a:bodyPr/>
                    <a:lstStyle/>
                    <a:p>
                      <a:pPr algn="l" fontAlgn="b"/>
                      <a:r>
                        <a:rPr lang="en-US" sz="900" b="0" i="0" u="none" strike="noStrike">
                          <a:solidFill>
                            <a:srgbClr val="000000"/>
                          </a:solidFill>
                          <a:effectLst/>
                          <a:latin typeface="Arial" panose="020B0604020202020204" pitchFamily="34" charset="0"/>
                        </a:rPr>
                        <a:t> </a:t>
                      </a:r>
                    </a:p>
                  </a:txBody>
                  <a:tcPr marL="4161" marR="4161" marT="416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rgbClr val="000000"/>
                          </a:solidFill>
                          <a:effectLst/>
                          <a:latin typeface="Arial" panose="020B0604020202020204" pitchFamily="34" charset="0"/>
                        </a:rPr>
                        <a:t> </a:t>
                      </a:r>
                    </a:p>
                  </a:txBody>
                  <a:tcPr marL="4161" marR="4161" marT="41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rPr>
                        <a:t> </a:t>
                      </a:r>
                    </a:p>
                  </a:txBody>
                  <a:tcPr marL="4161" marR="4161" marT="41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900" b="0" i="0" u="none" strike="noStrike" dirty="0">
                        <a:solidFill>
                          <a:srgbClr val="000000"/>
                        </a:solidFill>
                        <a:effectLst/>
                        <a:latin typeface="Arial" panose="020B0604020202020204" pitchFamily="34" charset="0"/>
                      </a:endParaRPr>
                    </a:p>
                  </a:txBody>
                  <a:tcPr marL="8961" marR="8961" marT="89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rPr>
                        <a:t> </a:t>
                      </a:r>
                    </a:p>
                  </a:txBody>
                  <a:tcPr marL="4161" marR="4161" marT="41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019146"/>
                  </a:ext>
                </a:extLst>
              </a:tr>
              <a:tr h="128984">
                <a:tc>
                  <a:txBody>
                    <a:bodyPr/>
                    <a:lstStyle/>
                    <a:p>
                      <a:pPr algn="l" rtl="0" fontAlgn="b"/>
                      <a:r>
                        <a:rPr lang="en-US" sz="900" b="1" i="1" u="none" strike="noStrike">
                          <a:solidFill>
                            <a:srgbClr val="FFFFFF"/>
                          </a:solidFill>
                          <a:effectLst/>
                          <a:latin typeface="Verdana" panose="020B0604030504040204" pitchFamily="34" charset="0"/>
                        </a:rPr>
                        <a:t>Probability of 1-Year Return Under 0%</a:t>
                      </a:r>
                    </a:p>
                  </a:txBody>
                  <a:tcPr marL="4161" marR="4161" marT="41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900" b="1" i="0" u="none" strike="noStrike">
                          <a:solidFill>
                            <a:srgbClr val="4D4E54"/>
                          </a:solidFill>
                          <a:effectLst/>
                          <a:latin typeface="Arial" panose="020B0604020202020204" pitchFamily="34" charset="0"/>
                        </a:rPr>
                        <a:t>28.4%</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ctr"/>
                      <a:r>
                        <a:rPr lang="en-US" sz="900" b="1" i="0" u="none" strike="noStrike">
                          <a:solidFill>
                            <a:srgbClr val="4D4E54"/>
                          </a:solidFill>
                          <a:effectLst/>
                          <a:latin typeface="Arial" panose="020B0604020202020204" pitchFamily="34" charset="0"/>
                        </a:rPr>
                        <a:t>25.1%</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marL="0" algn="ctr" defTabSz="914400" rtl="0" eaLnBrk="1" fontAlgn="ctr" latinLnBrk="0" hangingPunct="1"/>
                      <a:r>
                        <a:rPr lang="en-US" sz="900" b="1" i="0" u="none" strike="noStrike" kern="1200" dirty="0">
                          <a:solidFill>
                            <a:srgbClr val="4D4E54"/>
                          </a:solidFill>
                          <a:effectLst/>
                          <a:latin typeface="Arial" panose="020B0604020202020204" pitchFamily="34" charset="0"/>
                          <a:ea typeface="+mn-ea"/>
                          <a:cs typeface="+mn-cs"/>
                        </a:rPr>
                        <a:t>25.8%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ctr"/>
                      <a:r>
                        <a:rPr lang="en-US" sz="900" b="1" i="0" u="none" strike="noStrike" dirty="0">
                          <a:solidFill>
                            <a:srgbClr val="4D4E54"/>
                          </a:solidFill>
                          <a:effectLst/>
                          <a:latin typeface="Arial" panose="020B0604020202020204" pitchFamily="34" charset="0"/>
                        </a:rPr>
                        <a:t>28.2%</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3675679763"/>
                  </a:ext>
                </a:extLst>
              </a:tr>
              <a:tr h="128984">
                <a:tc>
                  <a:txBody>
                    <a:bodyPr/>
                    <a:lstStyle/>
                    <a:p>
                      <a:pPr algn="l" rtl="0" fontAlgn="b"/>
                      <a:r>
                        <a:rPr lang="en-US" sz="900" b="1" i="1" u="none" strike="noStrike">
                          <a:solidFill>
                            <a:srgbClr val="FFFFFF"/>
                          </a:solidFill>
                          <a:effectLst/>
                          <a:latin typeface="Verdana" panose="020B0604030504040204" pitchFamily="34" charset="0"/>
                        </a:rPr>
                        <a:t>Probability of 6-Year Return Under 0%</a:t>
                      </a:r>
                    </a:p>
                  </a:txBody>
                  <a:tcPr marL="4161" marR="4161" marT="41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900" b="1" i="0" u="none" strike="noStrike">
                          <a:solidFill>
                            <a:srgbClr val="4D4E54"/>
                          </a:solidFill>
                          <a:effectLst/>
                          <a:latin typeface="Arial" panose="020B0604020202020204" pitchFamily="34" charset="0"/>
                        </a:rPr>
                        <a:t>8.1%</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ctr"/>
                      <a:r>
                        <a:rPr lang="en-US" sz="900" b="1" i="0" u="none" strike="noStrike">
                          <a:solidFill>
                            <a:srgbClr val="4D4E54"/>
                          </a:solidFill>
                          <a:effectLst/>
                          <a:latin typeface="Arial" panose="020B0604020202020204" pitchFamily="34" charset="0"/>
                        </a:rPr>
                        <a:t>5.0%</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marL="0" algn="ctr" defTabSz="914400" rtl="0" eaLnBrk="1" fontAlgn="ctr" latinLnBrk="0" hangingPunct="1"/>
                      <a:r>
                        <a:rPr lang="en-US" sz="900" b="1" i="0" u="none" strike="noStrike" kern="1200" dirty="0">
                          <a:solidFill>
                            <a:srgbClr val="4D4E54"/>
                          </a:solidFill>
                          <a:effectLst/>
                          <a:latin typeface="Arial" panose="020B0604020202020204" pitchFamily="34" charset="0"/>
                          <a:ea typeface="+mn-ea"/>
                          <a:cs typeface="+mn-cs"/>
                        </a:rPr>
                        <a:t>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ctr"/>
                      <a:r>
                        <a:rPr lang="en-US" sz="900" b="1" i="0" u="none" strike="noStrike" dirty="0">
                          <a:solidFill>
                            <a:srgbClr val="4D4E54"/>
                          </a:solidFill>
                          <a:effectLst/>
                          <a:latin typeface="Arial" panose="020B0604020202020204" pitchFamily="34" charset="0"/>
                        </a:rPr>
                        <a:t>7.9%</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2971379336"/>
                  </a:ext>
                </a:extLst>
              </a:tr>
              <a:tr h="128984">
                <a:tc>
                  <a:txBody>
                    <a:bodyPr/>
                    <a:lstStyle/>
                    <a:p>
                      <a:pPr algn="l" rtl="0" fontAlgn="b"/>
                      <a:r>
                        <a:rPr lang="en-US" sz="900" b="1" i="1" u="none" strike="noStrike">
                          <a:solidFill>
                            <a:srgbClr val="FFFFFF"/>
                          </a:solidFill>
                          <a:effectLst/>
                          <a:latin typeface="Verdana" panose="020B0604030504040204" pitchFamily="34" charset="0"/>
                        </a:rPr>
                        <a:t>Probability of 6-Year Return Over 7.5%</a:t>
                      </a:r>
                    </a:p>
                  </a:txBody>
                  <a:tcPr marL="4161" marR="4161" marT="41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900" b="1" i="0" u="none" strike="noStrike">
                          <a:solidFill>
                            <a:srgbClr val="4D4E54"/>
                          </a:solidFill>
                          <a:effectLst/>
                          <a:latin typeface="Arial" panose="020B0604020202020204" pitchFamily="34" charset="0"/>
                        </a:rPr>
                        <a:t>45.0%</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ctr"/>
                      <a:r>
                        <a:rPr lang="en-US" sz="900" b="1" i="0" u="none" strike="noStrike">
                          <a:solidFill>
                            <a:srgbClr val="4D4E54"/>
                          </a:solidFill>
                          <a:effectLst/>
                          <a:latin typeface="Arial" panose="020B0604020202020204" pitchFamily="34" charset="0"/>
                        </a:rPr>
                        <a:t>48.3%</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marL="0" algn="ctr" defTabSz="914400" rtl="0" eaLnBrk="1" fontAlgn="ctr" latinLnBrk="0" hangingPunct="1"/>
                      <a:r>
                        <a:rPr lang="en-US" sz="900" b="1" i="0" u="none" strike="noStrike" kern="1200" dirty="0">
                          <a:solidFill>
                            <a:srgbClr val="4D4E54"/>
                          </a:solidFill>
                          <a:effectLst/>
                          <a:latin typeface="Arial" panose="020B0604020202020204" pitchFamily="34" charset="0"/>
                          <a:ea typeface="+mn-ea"/>
                          <a:cs typeface="+mn-cs"/>
                        </a:rPr>
                        <a:t>46.4%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ctr"/>
                      <a:r>
                        <a:rPr lang="en-US" sz="900" b="1" i="0" u="none" strike="noStrike" dirty="0">
                          <a:solidFill>
                            <a:srgbClr val="4D4E54"/>
                          </a:solidFill>
                          <a:effectLst/>
                          <a:latin typeface="Arial" panose="020B0604020202020204" pitchFamily="34" charset="0"/>
                        </a:rPr>
                        <a:t>46.0%</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749506644"/>
                  </a:ext>
                </a:extLst>
              </a:tr>
              <a:tr h="133145">
                <a:tc>
                  <a:txBody>
                    <a:bodyPr/>
                    <a:lstStyle/>
                    <a:p>
                      <a:pPr algn="l" rtl="0" fontAlgn="b"/>
                      <a:r>
                        <a:rPr lang="en-US" sz="900" b="1" i="1" u="none" strike="noStrike">
                          <a:solidFill>
                            <a:srgbClr val="FFFFFF"/>
                          </a:solidFill>
                          <a:effectLst/>
                          <a:latin typeface="Verdana" panose="020B0604030504040204" pitchFamily="34" charset="0"/>
                        </a:rPr>
                        <a:t>Probability of 30-Year Return Over 7.5%</a:t>
                      </a:r>
                    </a:p>
                  </a:txBody>
                  <a:tcPr marL="4161" marR="4161" marT="41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900" b="1" i="0" u="none" strike="noStrike">
                          <a:solidFill>
                            <a:srgbClr val="4D4E54"/>
                          </a:solidFill>
                          <a:effectLst/>
                          <a:latin typeface="Arial" panose="020B0604020202020204" pitchFamily="34" charset="0"/>
                        </a:rPr>
                        <a:t>61.4%</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ctr"/>
                      <a:r>
                        <a:rPr lang="en-US" sz="900" b="1" i="0" u="none" strike="noStrike">
                          <a:solidFill>
                            <a:srgbClr val="4D4E54"/>
                          </a:solidFill>
                          <a:effectLst/>
                          <a:latin typeface="Arial" panose="020B0604020202020204" pitchFamily="34" charset="0"/>
                        </a:rPr>
                        <a:t>70.6%</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marL="0" algn="ctr" defTabSz="914400" rtl="0" eaLnBrk="1" fontAlgn="ctr" latinLnBrk="0" hangingPunct="1"/>
                      <a:r>
                        <a:rPr lang="en-US" sz="900" b="1" i="0" u="none" strike="noStrike" kern="1200" dirty="0">
                          <a:solidFill>
                            <a:srgbClr val="4D4E54"/>
                          </a:solidFill>
                          <a:effectLst/>
                          <a:latin typeface="Arial" panose="020B0604020202020204" pitchFamily="34" charset="0"/>
                          <a:ea typeface="+mn-ea"/>
                          <a:cs typeface="+mn-cs"/>
                        </a:rPr>
                        <a:t>67.1%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tc>
                  <a:txBody>
                    <a:bodyPr/>
                    <a:lstStyle/>
                    <a:p>
                      <a:pPr algn="ctr" rtl="0" fontAlgn="ctr"/>
                      <a:r>
                        <a:rPr lang="en-US" sz="900" b="1" i="0" u="none" strike="noStrike" dirty="0">
                          <a:solidFill>
                            <a:srgbClr val="4D4E54"/>
                          </a:solidFill>
                          <a:effectLst/>
                          <a:latin typeface="Arial" panose="020B0604020202020204" pitchFamily="34" charset="0"/>
                        </a:rPr>
                        <a:t>63.3%</a:t>
                      </a:r>
                    </a:p>
                  </a:txBody>
                  <a:tcPr marL="4161" marR="4161" marT="41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AE2"/>
                    </a:solidFill>
                  </a:tcPr>
                </a:tc>
                <a:extLst>
                  <a:ext uri="{0D108BD9-81ED-4DB2-BD59-A6C34878D82A}">
                    <a16:rowId xmlns:a16="http://schemas.microsoft.com/office/drawing/2014/main" val="1192452928"/>
                  </a:ext>
                </a:extLst>
              </a:tr>
            </a:tbl>
          </a:graphicData>
        </a:graphic>
      </p:graphicFrame>
    </p:spTree>
    <p:extLst>
      <p:ext uri="{BB962C8B-B14F-4D97-AF65-F5344CB8AC3E}">
        <p14:creationId xmlns:p14="http://schemas.microsoft.com/office/powerpoint/2010/main" val="3553015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978466-3BFE-437A-A016-47C5D9DFF7C2}"/>
              </a:ext>
            </a:extLst>
          </p:cNvPr>
          <p:cNvSpPr>
            <a:spLocks noGrp="1"/>
          </p:cNvSpPr>
          <p:nvPr>
            <p:ph type="title"/>
          </p:nvPr>
        </p:nvSpPr>
        <p:spPr/>
        <p:txBody>
          <a:bodyPr/>
          <a:lstStyle/>
          <a:p>
            <a:r>
              <a:rPr lang="en-US" dirty="0"/>
              <a:t>Mean-variance optimization</a:t>
            </a:r>
          </a:p>
        </p:txBody>
      </p:sp>
      <p:sp>
        <p:nvSpPr>
          <p:cNvPr id="4" name="Slide Number Placeholder 3">
            <a:extLst>
              <a:ext uri="{FF2B5EF4-FFF2-40B4-BE49-F238E27FC236}">
                <a16:creationId xmlns:a16="http://schemas.microsoft.com/office/drawing/2014/main" id="{6BCDE559-196F-4030-BDA7-07F96C87F243}"/>
              </a:ext>
            </a:extLst>
          </p:cNvPr>
          <p:cNvSpPr>
            <a:spLocks noGrp="1"/>
          </p:cNvSpPr>
          <p:nvPr>
            <p:ph type="sldNum" sz="quarter" idx="12"/>
          </p:nvPr>
        </p:nvSpPr>
        <p:spPr/>
        <p:txBody>
          <a:bodyPr/>
          <a:lstStyle/>
          <a:p>
            <a:fld id="{B9F459C5-D201-49C9-A701-E5F8CEC6F7D4}" type="slidenum">
              <a:rPr lang="en-US" smtClean="0"/>
              <a:pPr/>
              <a:t>23</a:t>
            </a:fld>
            <a:endParaRPr lang="en-US" dirty="0"/>
          </a:p>
        </p:txBody>
      </p:sp>
      <p:graphicFrame>
        <p:nvGraphicFramePr>
          <p:cNvPr id="5" name="Chart 4">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2246361705"/>
              </p:ext>
            </p:extLst>
          </p:nvPr>
        </p:nvGraphicFramePr>
        <p:xfrm>
          <a:off x="228600" y="838200"/>
          <a:ext cx="8229600" cy="502919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68CB9BC-C282-4DEB-9ED0-331D091ED1D5}"/>
              </a:ext>
            </a:extLst>
          </p:cNvPr>
          <p:cNvSpPr txBox="1"/>
          <p:nvPr/>
        </p:nvSpPr>
        <p:spPr>
          <a:xfrm>
            <a:off x="2133600" y="5928030"/>
            <a:ext cx="3667992" cy="584775"/>
          </a:xfrm>
          <a:prstGeom prst="rect">
            <a:avLst/>
          </a:prstGeom>
          <a:noFill/>
        </p:spPr>
        <p:txBody>
          <a:bodyPr wrap="none" rtlCol="0">
            <a:spAutoFit/>
          </a:bodyPr>
          <a:lstStyle/>
          <a:p>
            <a:r>
              <a:rPr lang="en-US" sz="800" dirty="0">
                <a:latin typeface="Verdana"/>
                <a:cs typeface="Verdana"/>
              </a:rPr>
              <a:t>Constraints: - Private Equity + Private Debt + Real Estate &lt;= 50%</a:t>
            </a:r>
          </a:p>
          <a:p>
            <a:r>
              <a:rPr lang="en-US" sz="800" dirty="0">
                <a:latin typeface="Verdana"/>
                <a:cs typeface="Verdana"/>
              </a:rPr>
              <a:t>- Public Equity constrained at market cap weights</a:t>
            </a:r>
          </a:p>
          <a:p>
            <a:r>
              <a:rPr lang="en-US" sz="800" dirty="0">
                <a:latin typeface="Verdana"/>
                <a:cs typeface="Verdana"/>
              </a:rPr>
              <a:t>- Global Factors max 25% of Global Equity</a:t>
            </a:r>
          </a:p>
          <a:p>
            <a:r>
              <a:rPr lang="en-US" sz="800" dirty="0">
                <a:latin typeface="Verdana"/>
                <a:cs typeface="Verdana"/>
              </a:rPr>
              <a:t>- Interest sensitive bonds constrained at &gt;=5%</a:t>
            </a:r>
          </a:p>
        </p:txBody>
      </p:sp>
      <p:sp>
        <p:nvSpPr>
          <p:cNvPr id="7" name="TextBox 6">
            <a:extLst>
              <a:ext uri="{FF2B5EF4-FFF2-40B4-BE49-F238E27FC236}">
                <a16:creationId xmlns:a16="http://schemas.microsoft.com/office/drawing/2014/main" id="{F19C4024-E8B2-492A-AD56-C8B7C02CFCAC}"/>
              </a:ext>
            </a:extLst>
          </p:cNvPr>
          <p:cNvSpPr txBox="1"/>
          <p:nvPr/>
        </p:nvSpPr>
        <p:spPr>
          <a:xfrm>
            <a:off x="2824245" y="1790324"/>
            <a:ext cx="1590500" cy="215444"/>
          </a:xfrm>
          <a:prstGeom prst="rect">
            <a:avLst/>
          </a:prstGeom>
          <a:noFill/>
        </p:spPr>
        <p:txBody>
          <a:bodyPr wrap="none" rtlCol="0">
            <a:spAutoFit/>
          </a:bodyPr>
          <a:lstStyle/>
          <a:p>
            <a:r>
              <a:rPr lang="en-US" sz="800" dirty="0">
                <a:solidFill>
                  <a:schemeClr val="bg1"/>
                </a:solidFill>
                <a:latin typeface="Verdana"/>
                <a:cs typeface="Verdana"/>
              </a:rPr>
              <a:t>ASRS/</a:t>
            </a:r>
            <a:r>
              <a:rPr lang="en-US" sz="800" dirty="0" err="1">
                <a:solidFill>
                  <a:schemeClr val="bg1"/>
                </a:solidFill>
                <a:latin typeface="Verdana"/>
                <a:cs typeface="Verdana"/>
              </a:rPr>
              <a:t>NEPC</a:t>
            </a:r>
            <a:r>
              <a:rPr lang="en-US" sz="800" dirty="0">
                <a:solidFill>
                  <a:schemeClr val="bg1"/>
                </a:solidFill>
                <a:latin typeface="Verdana"/>
                <a:cs typeface="Verdana"/>
              </a:rPr>
              <a:t> Recommended</a:t>
            </a:r>
          </a:p>
        </p:txBody>
      </p:sp>
      <p:sp>
        <p:nvSpPr>
          <p:cNvPr id="8" name="TextBox 7">
            <a:extLst>
              <a:ext uri="{FF2B5EF4-FFF2-40B4-BE49-F238E27FC236}">
                <a16:creationId xmlns:a16="http://schemas.microsoft.com/office/drawing/2014/main" id="{4807FCA1-C302-4713-A048-457F51AFD031}"/>
              </a:ext>
            </a:extLst>
          </p:cNvPr>
          <p:cNvSpPr txBox="1"/>
          <p:nvPr/>
        </p:nvSpPr>
        <p:spPr>
          <a:xfrm>
            <a:off x="4257490" y="1786524"/>
            <a:ext cx="314510" cy="338554"/>
          </a:xfrm>
          <a:prstGeom prst="rect">
            <a:avLst/>
          </a:prstGeom>
          <a:noFill/>
        </p:spPr>
        <p:txBody>
          <a:bodyPr wrap="none" rtlCol="0">
            <a:spAutoFit/>
          </a:bodyPr>
          <a:lstStyle/>
          <a:p>
            <a:r>
              <a:rPr lang="en-US" sz="1600" dirty="0">
                <a:solidFill>
                  <a:schemeClr val="bg1"/>
                </a:solidFill>
                <a:latin typeface="Verdana"/>
                <a:cs typeface="Verdana"/>
              </a:rPr>
              <a:t>*</a:t>
            </a:r>
            <a:endParaRPr lang="en-US" sz="700" dirty="0">
              <a:solidFill>
                <a:schemeClr val="bg1"/>
              </a:solidFill>
              <a:latin typeface="Verdana"/>
              <a:cs typeface="Verdana"/>
            </a:endParaRPr>
          </a:p>
        </p:txBody>
      </p:sp>
    </p:spTree>
    <p:extLst>
      <p:ext uri="{BB962C8B-B14F-4D97-AF65-F5344CB8AC3E}">
        <p14:creationId xmlns:p14="http://schemas.microsoft.com/office/powerpoint/2010/main" val="172785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0EB13-B07E-4C95-9526-EA7CF03BEC68}"/>
              </a:ext>
            </a:extLst>
          </p:cNvPr>
          <p:cNvSpPr>
            <a:spLocks noGrp="1"/>
          </p:cNvSpPr>
          <p:nvPr>
            <p:ph type="title"/>
          </p:nvPr>
        </p:nvSpPr>
        <p:spPr/>
        <p:txBody>
          <a:bodyPr/>
          <a:lstStyle/>
          <a:p>
            <a:r>
              <a:rPr lang="en-US" dirty="0"/>
              <a:t>Risk budgeting</a:t>
            </a:r>
          </a:p>
        </p:txBody>
      </p:sp>
      <p:graphicFrame>
        <p:nvGraphicFramePr>
          <p:cNvPr id="7" name="Content Placeholder 6">
            <a:extLst>
              <a:ext uri="{FF2B5EF4-FFF2-40B4-BE49-F238E27FC236}">
                <a16:creationId xmlns:a16="http://schemas.microsoft.com/office/drawing/2014/main" id="{00000000-0008-0000-1300-000006000000}"/>
              </a:ext>
            </a:extLst>
          </p:cNvPr>
          <p:cNvGraphicFramePr>
            <a:graphicFrameLocks noGrp="1"/>
          </p:cNvGraphicFramePr>
          <p:nvPr>
            <p:ph idx="1"/>
            <p:extLst>
              <p:ext uri="{D42A27DB-BD31-4B8C-83A1-F6EECF244321}">
                <p14:modId xmlns:p14="http://schemas.microsoft.com/office/powerpoint/2010/main" val="2827707629"/>
              </p:ext>
            </p:extLst>
          </p:nvPr>
        </p:nvGraphicFramePr>
        <p:xfrm>
          <a:off x="362597" y="838200"/>
          <a:ext cx="8629003"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87E8EB8-405E-4BC9-84DE-B6D245280A13}"/>
              </a:ext>
            </a:extLst>
          </p:cNvPr>
          <p:cNvSpPr txBox="1"/>
          <p:nvPr/>
        </p:nvSpPr>
        <p:spPr>
          <a:xfrm>
            <a:off x="1524000" y="1298895"/>
            <a:ext cx="78579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E54"/>
                </a:solidFill>
                <a:effectLst/>
                <a:uLnTx/>
                <a:uFillTx/>
                <a:latin typeface="Verdana"/>
                <a:ea typeface="+mn-ea"/>
                <a:cs typeface="Verdana"/>
              </a:rPr>
              <a:t>12.0%</a:t>
            </a:r>
          </a:p>
        </p:txBody>
      </p:sp>
      <p:sp>
        <p:nvSpPr>
          <p:cNvPr id="9" name="TextBox 8">
            <a:extLst>
              <a:ext uri="{FF2B5EF4-FFF2-40B4-BE49-F238E27FC236}">
                <a16:creationId xmlns:a16="http://schemas.microsoft.com/office/drawing/2014/main" id="{4C37CB06-1554-4F21-8E68-97DC2D446F42}"/>
              </a:ext>
            </a:extLst>
          </p:cNvPr>
          <p:cNvSpPr txBox="1"/>
          <p:nvPr/>
        </p:nvSpPr>
        <p:spPr>
          <a:xfrm rot="16200000">
            <a:off x="-427844" y="2720883"/>
            <a:ext cx="1580882"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E54"/>
                </a:solidFill>
                <a:effectLst/>
                <a:uLnTx/>
                <a:uFillTx/>
                <a:latin typeface="Verdana"/>
                <a:ea typeface="+mn-ea"/>
                <a:cs typeface="Verdana"/>
              </a:rPr>
              <a:t>Volatility (Std. Dev.)</a:t>
            </a:r>
          </a:p>
        </p:txBody>
      </p:sp>
    </p:spTree>
    <p:extLst>
      <p:ext uri="{BB962C8B-B14F-4D97-AF65-F5344CB8AC3E}">
        <p14:creationId xmlns:p14="http://schemas.microsoft.com/office/powerpoint/2010/main" val="1512570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136D46-4919-4FA7-918B-C4D7953EF9E5}"/>
              </a:ext>
            </a:extLst>
          </p:cNvPr>
          <p:cNvSpPr>
            <a:spLocks noGrp="1"/>
          </p:cNvSpPr>
          <p:nvPr>
            <p:ph type="title"/>
          </p:nvPr>
        </p:nvSpPr>
        <p:spPr/>
        <p:txBody>
          <a:bodyPr/>
          <a:lstStyle/>
          <a:p>
            <a:r>
              <a:rPr lang="en-US" dirty="0"/>
              <a:t>Scenario Analysis</a:t>
            </a:r>
          </a:p>
        </p:txBody>
      </p:sp>
      <p:sp>
        <p:nvSpPr>
          <p:cNvPr id="4" name="Slide Number Placeholder 3">
            <a:extLst>
              <a:ext uri="{FF2B5EF4-FFF2-40B4-BE49-F238E27FC236}">
                <a16:creationId xmlns:a16="http://schemas.microsoft.com/office/drawing/2014/main" id="{3D5107BC-C261-410C-9BA0-D4101D9789C5}"/>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B9F459C5-D201-49C9-A701-E5F8CEC6F7D4}" type="slidenum">
              <a:rPr kumimoji="0" lang="en-US" sz="800" b="1" i="0" u="none" strike="noStrike" kern="1200" cap="none" spc="0" normalizeH="0" baseline="0" noProof="0" smtClean="0">
                <a:ln>
                  <a:noFill/>
                </a:ln>
                <a:solidFill>
                  <a:srgbClr val="4D4E54"/>
                </a:solidFill>
                <a:effectLst/>
                <a:uLnTx/>
                <a:uFillTx/>
                <a:latin typeface="Verdana"/>
                <a:ea typeface="+mn-ea"/>
                <a:cs typeface="Verdana"/>
              </a:rPr>
              <a:pPr marL="0" marR="0" lvl="0" indent="0" algn="ctr" defTabSz="457200" rtl="0" eaLnBrk="1" fontAlgn="auto" latinLnBrk="0" hangingPunct="1">
                <a:lnSpc>
                  <a:spcPct val="100000"/>
                </a:lnSpc>
                <a:spcBef>
                  <a:spcPts val="0"/>
                </a:spcBef>
                <a:spcAft>
                  <a:spcPts val="0"/>
                </a:spcAft>
                <a:buClrTx/>
                <a:buSzTx/>
                <a:buFontTx/>
                <a:buNone/>
                <a:tabLst/>
                <a:defRPr/>
              </a:pPr>
              <a:t>25</a:t>
            </a:fld>
            <a:endParaRPr kumimoji="0" lang="en-US" sz="800" b="1" i="0" u="none" strike="noStrike" kern="1200" cap="none" spc="0" normalizeH="0" baseline="0" noProof="0" dirty="0">
              <a:ln>
                <a:noFill/>
              </a:ln>
              <a:solidFill>
                <a:srgbClr val="4D4E54"/>
              </a:solidFill>
              <a:effectLst/>
              <a:uLnTx/>
              <a:uFillTx/>
              <a:latin typeface="Verdana"/>
              <a:ea typeface="+mn-ea"/>
              <a:cs typeface="Verdana"/>
            </a:endParaRPr>
          </a:p>
        </p:txBody>
      </p:sp>
      <p:graphicFrame>
        <p:nvGraphicFramePr>
          <p:cNvPr id="5" name="Chart 4">
            <a:extLst>
              <a:ext uri="{FF2B5EF4-FFF2-40B4-BE49-F238E27FC236}">
                <a16:creationId xmlns:a16="http://schemas.microsoft.com/office/drawing/2014/main" id="{00000000-0008-0000-1600-000003000000}"/>
              </a:ext>
            </a:extLst>
          </p:cNvPr>
          <p:cNvGraphicFramePr>
            <a:graphicFrameLocks/>
          </p:cNvGraphicFramePr>
          <p:nvPr/>
        </p:nvGraphicFramePr>
        <p:xfrm>
          <a:off x="152400" y="1143000"/>
          <a:ext cx="3931920" cy="2286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E9C76EB1-3472-4AD2-B086-944CD342A127}"/>
              </a:ext>
            </a:extLst>
          </p:cNvPr>
          <p:cNvSpPr/>
          <p:nvPr/>
        </p:nvSpPr>
        <p:spPr>
          <a:xfrm>
            <a:off x="1066800" y="754094"/>
            <a:ext cx="227119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4E54"/>
                </a:solidFill>
                <a:effectLst/>
                <a:uLnTx/>
                <a:uFillTx/>
                <a:latin typeface="Arial" panose="020B0604020202020204" pitchFamily="34" charset="0"/>
                <a:ea typeface="+mn-ea"/>
                <a:cs typeface="+mn-cs"/>
              </a:rPr>
              <a:t>Current Allocation</a:t>
            </a:r>
            <a:r>
              <a:rPr kumimoji="0" lang="en-US" sz="1800" b="0" i="0" u="none" strike="noStrike" kern="1200" cap="none" spc="0" normalizeH="0" baseline="0" noProof="0" dirty="0">
                <a:ln>
                  <a:noFill/>
                </a:ln>
                <a:solidFill>
                  <a:srgbClr val="4D4E54"/>
                </a:solidFill>
                <a:effectLst/>
                <a:uLnTx/>
                <a:uFillTx/>
                <a:latin typeface="Verdana"/>
                <a:ea typeface="+mn-ea"/>
                <a:cs typeface="+mn-cs"/>
              </a:rPr>
              <a:t> </a:t>
            </a:r>
          </a:p>
        </p:txBody>
      </p:sp>
      <p:graphicFrame>
        <p:nvGraphicFramePr>
          <p:cNvPr id="8" name="Chart 7">
            <a:extLst>
              <a:ext uri="{FF2B5EF4-FFF2-40B4-BE49-F238E27FC236}">
                <a16:creationId xmlns:a16="http://schemas.microsoft.com/office/drawing/2014/main" id="{00000000-0008-0000-1600-000030000000}"/>
              </a:ext>
            </a:extLst>
          </p:cNvPr>
          <p:cNvGraphicFramePr>
            <a:graphicFrameLocks/>
          </p:cNvGraphicFramePr>
          <p:nvPr/>
        </p:nvGraphicFramePr>
        <p:xfrm>
          <a:off x="4477397" y="1143000"/>
          <a:ext cx="3931920" cy="2286000"/>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6B530B64-7E30-435F-B3CA-F562816D2F04}"/>
              </a:ext>
            </a:extLst>
          </p:cNvPr>
          <p:cNvSpPr/>
          <p:nvPr/>
        </p:nvSpPr>
        <p:spPr>
          <a:xfrm>
            <a:off x="4795827" y="751889"/>
            <a:ext cx="361349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4E54"/>
                </a:solidFill>
                <a:effectLst/>
                <a:uLnTx/>
                <a:uFillTx/>
                <a:latin typeface="Arial" panose="020B0604020202020204" pitchFamily="34" charset="0"/>
                <a:ea typeface="+mn-ea"/>
                <a:cs typeface="+mn-cs"/>
              </a:rPr>
              <a:t>ASRS/</a:t>
            </a:r>
            <a:r>
              <a:rPr kumimoji="0" lang="en-US" sz="1800" b="1" i="0" u="none" strike="noStrike" kern="1200" cap="none" spc="0" normalizeH="0" baseline="0" noProof="0" dirty="0" err="1">
                <a:ln>
                  <a:noFill/>
                </a:ln>
                <a:solidFill>
                  <a:srgbClr val="4D4E54"/>
                </a:solidFill>
                <a:effectLst/>
                <a:uLnTx/>
                <a:uFillTx/>
                <a:latin typeface="Arial" panose="020B0604020202020204" pitchFamily="34" charset="0"/>
                <a:ea typeface="+mn-ea"/>
                <a:cs typeface="+mn-cs"/>
              </a:rPr>
              <a:t>NEPC</a:t>
            </a:r>
            <a:r>
              <a:rPr kumimoji="0" lang="en-US" sz="1800" b="1" i="0" u="none" strike="noStrike" kern="1200" cap="none" spc="0" normalizeH="0" baseline="0" noProof="0" dirty="0">
                <a:ln>
                  <a:noFill/>
                </a:ln>
                <a:solidFill>
                  <a:srgbClr val="4D4E54"/>
                </a:solidFill>
                <a:effectLst/>
                <a:uLnTx/>
                <a:uFillTx/>
                <a:latin typeface="Arial" panose="020B0604020202020204" pitchFamily="34" charset="0"/>
                <a:ea typeface="+mn-ea"/>
                <a:cs typeface="+mn-cs"/>
              </a:rPr>
              <a:t> Recommendation</a:t>
            </a:r>
            <a:r>
              <a:rPr kumimoji="0" lang="en-US" sz="1800" b="0" i="0" u="none" strike="noStrike" kern="1200" cap="none" spc="0" normalizeH="0" baseline="0" noProof="0" dirty="0">
                <a:ln>
                  <a:noFill/>
                </a:ln>
                <a:solidFill>
                  <a:srgbClr val="4D4E54"/>
                </a:solidFill>
                <a:effectLst/>
                <a:uLnTx/>
                <a:uFillTx/>
                <a:latin typeface="Verdana"/>
                <a:ea typeface="+mn-ea"/>
                <a:cs typeface="+mn-cs"/>
              </a:rPr>
              <a:t> </a:t>
            </a:r>
          </a:p>
        </p:txBody>
      </p:sp>
      <p:graphicFrame>
        <p:nvGraphicFramePr>
          <p:cNvPr id="10" name="Chart 9">
            <a:extLst>
              <a:ext uri="{FF2B5EF4-FFF2-40B4-BE49-F238E27FC236}">
                <a16:creationId xmlns:a16="http://schemas.microsoft.com/office/drawing/2014/main" id="{00000000-0008-0000-1600-000031000000}"/>
              </a:ext>
            </a:extLst>
          </p:cNvPr>
          <p:cNvGraphicFramePr>
            <a:graphicFrameLocks/>
          </p:cNvGraphicFramePr>
          <p:nvPr/>
        </p:nvGraphicFramePr>
        <p:xfrm>
          <a:off x="236439" y="3962400"/>
          <a:ext cx="3931920" cy="2286000"/>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C0F75298-C5F5-4D35-BA12-E84FD8D8490B}"/>
              </a:ext>
            </a:extLst>
          </p:cNvPr>
          <p:cNvSpPr/>
          <p:nvPr/>
        </p:nvSpPr>
        <p:spPr>
          <a:xfrm>
            <a:off x="1276248" y="3517218"/>
            <a:ext cx="185230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4E54"/>
                </a:solidFill>
                <a:effectLst/>
                <a:uLnTx/>
                <a:uFillTx/>
                <a:latin typeface="Arial" panose="020B0604020202020204" pitchFamily="34" charset="0"/>
                <a:ea typeface="+mn-ea"/>
                <a:cs typeface="+mn-cs"/>
              </a:rPr>
              <a:t>Current Target</a:t>
            </a:r>
            <a:r>
              <a:rPr kumimoji="0" lang="en-US" sz="1800" b="0" i="0" u="none" strike="noStrike" kern="1200" cap="none" spc="0" normalizeH="0" baseline="0" noProof="0" dirty="0">
                <a:ln>
                  <a:noFill/>
                </a:ln>
                <a:solidFill>
                  <a:srgbClr val="4D4E54"/>
                </a:solidFill>
                <a:effectLst/>
                <a:uLnTx/>
                <a:uFillTx/>
                <a:latin typeface="Verdana"/>
                <a:ea typeface="+mn-ea"/>
                <a:cs typeface="+mn-cs"/>
              </a:rPr>
              <a:t> </a:t>
            </a:r>
          </a:p>
        </p:txBody>
      </p:sp>
      <p:sp>
        <p:nvSpPr>
          <p:cNvPr id="12" name="TextBox 11">
            <a:extLst>
              <a:ext uri="{FF2B5EF4-FFF2-40B4-BE49-F238E27FC236}">
                <a16:creationId xmlns:a16="http://schemas.microsoft.com/office/drawing/2014/main" id="{2868C371-F92E-4730-9B81-D153B076EC42}"/>
              </a:ext>
            </a:extLst>
          </p:cNvPr>
          <p:cNvSpPr txBox="1"/>
          <p:nvPr/>
        </p:nvSpPr>
        <p:spPr>
          <a:xfrm>
            <a:off x="4572000" y="3777734"/>
            <a:ext cx="4191000" cy="267765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D4E54"/>
                </a:solidFill>
                <a:effectLst/>
                <a:uLnTx/>
                <a:uFillTx/>
                <a:latin typeface="Verdana"/>
                <a:ea typeface="+mn-ea"/>
                <a:cs typeface="Verdana"/>
              </a:rPr>
              <a:t>In the Base </a:t>
            </a:r>
            <a:r>
              <a:rPr lang="en-US" sz="1400" dirty="0">
                <a:solidFill>
                  <a:srgbClr val="4D4E54"/>
                </a:solidFill>
                <a:latin typeface="Verdana"/>
                <a:cs typeface="Verdana"/>
              </a:rPr>
              <a:t>C</a:t>
            </a:r>
            <a:r>
              <a:rPr kumimoji="0" lang="en-US" sz="1400" b="0" i="0" u="none" strike="noStrike" kern="1200" cap="none" spc="0" normalizeH="0" baseline="0" noProof="0" dirty="0" err="1">
                <a:ln>
                  <a:noFill/>
                </a:ln>
                <a:solidFill>
                  <a:srgbClr val="4D4E54"/>
                </a:solidFill>
                <a:effectLst/>
                <a:uLnTx/>
                <a:uFillTx/>
                <a:latin typeface="Verdana"/>
                <a:ea typeface="+mn-ea"/>
                <a:cs typeface="Verdana"/>
              </a:rPr>
              <a:t>ase</a:t>
            </a:r>
            <a:r>
              <a:rPr kumimoji="0" lang="en-US" sz="1400" b="0" i="0" u="none" strike="noStrike" kern="1200" cap="none" spc="0" normalizeH="0" baseline="0" noProof="0" dirty="0">
                <a:ln>
                  <a:noFill/>
                </a:ln>
                <a:solidFill>
                  <a:srgbClr val="4D4E54"/>
                </a:solidFill>
                <a:effectLst/>
                <a:uLnTx/>
                <a:uFillTx/>
                <a:latin typeface="Verdana"/>
                <a:ea typeface="+mn-ea"/>
                <a:cs typeface="Verdana"/>
              </a:rPr>
              <a:t> scenario the ASRS/ </a:t>
            </a:r>
            <a:r>
              <a:rPr kumimoji="0" lang="en-US" sz="1400" b="0" i="0" u="none" strike="noStrike" kern="1200" cap="none" spc="0" normalizeH="0" baseline="0" noProof="0" dirty="0" err="1">
                <a:ln>
                  <a:noFill/>
                </a:ln>
                <a:solidFill>
                  <a:srgbClr val="4D4E54"/>
                </a:solidFill>
                <a:effectLst/>
                <a:uLnTx/>
                <a:uFillTx/>
                <a:latin typeface="Verdana"/>
                <a:ea typeface="+mn-ea"/>
                <a:cs typeface="Verdana"/>
              </a:rPr>
              <a:t>NEPC</a:t>
            </a:r>
            <a:r>
              <a:rPr kumimoji="0" lang="en-US" sz="1400" b="0" i="0" u="none" strike="noStrike" kern="1200" cap="none" spc="0" normalizeH="0" baseline="0" noProof="0" dirty="0">
                <a:ln>
                  <a:noFill/>
                </a:ln>
                <a:solidFill>
                  <a:srgbClr val="4D4E54"/>
                </a:solidFill>
                <a:effectLst/>
                <a:uLnTx/>
                <a:uFillTx/>
                <a:latin typeface="Verdana"/>
                <a:ea typeface="+mn-ea"/>
                <a:cs typeface="Verdana"/>
              </a:rPr>
              <a:t> Recommendation captures less upside potential as equity risk is reduced in favor of Credit and Real Assets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D4E54"/>
              </a:solidFill>
              <a:effectLst/>
              <a:uLnTx/>
              <a:uFillTx/>
              <a:latin typeface="Verdana"/>
              <a:ea typeface="+mn-ea"/>
              <a:cs typeface="Verdana"/>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D4E54"/>
                </a:solidFill>
                <a:effectLst/>
                <a:uLnTx/>
                <a:uFillTx/>
                <a:latin typeface="Verdana"/>
                <a:ea typeface="+mn-ea"/>
                <a:cs typeface="Verdana"/>
              </a:rPr>
              <a:t>In the Recession scenario the ASRS/</a:t>
            </a:r>
            <a:r>
              <a:rPr kumimoji="0" lang="en-US" sz="1400" b="0" i="0" u="none" strike="noStrike" kern="1200" cap="none" spc="0" normalizeH="0" baseline="0" noProof="0" dirty="0" err="1">
                <a:ln>
                  <a:noFill/>
                </a:ln>
                <a:solidFill>
                  <a:srgbClr val="4D4E54"/>
                </a:solidFill>
                <a:effectLst/>
                <a:uLnTx/>
                <a:uFillTx/>
                <a:latin typeface="Verdana"/>
                <a:ea typeface="+mn-ea"/>
                <a:cs typeface="Verdana"/>
              </a:rPr>
              <a:t>NEPC</a:t>
            </a:r>
            <a:r>
              <a:rPr kumimoji="0" lang="en-US" sz="1400" b="0" i="0" u="none" strike="noStrike" kern="1200" cap="none" spc="0" normalizeH="0" baseline="0" noProof="0" dirty="0">
                <a:ln>
                  <a:noFill/>
                </a:ln>
                <a:solidFill>
                  <a:srgbClr val="4D4E54"/>
                </a:solidFill>
                <a:effectLst/>
                <a:uLnTx/>
                <a:uFillTx/>
                <a:latin typeface="Verdana"/>
                <a:ea typeface="+mn-ea"/>
                <a:cs typeface="Verdana"/>
              </a:rPr>
              <a:t> Recommendation captures less downside risk</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D4E54"/>
              </a:solidFill>
              <a:effectLst/>
              <a:uLnTx/>
              <a:uFillTx/>
              <a:latin typeface="Verdana"/>
              <a:ea typeface="+mn-ea"/>
              <a:cs typeface="Verdana"/>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D4E54"/>
                </a:solidFill>
                <a:effectLst/>
                <a:uLnTx/>
                <a:uFillTx/>
                <a:latin typeface="Verdana"/>
                <a:ea typeface="+mn-ea"/>
                <a:cs typeface="Verdana"/>
              </a:rPr>
              <a:t>Overall, the dispersion of outcomes in the ASRS/</a:t>
            </a:r>
            <a:r>
              <a:rPr kumimoji="0" lang="en-US" sz="1400" b="0" i="0" u="none" strike="noStrike" kern="1200" cap="none" spc="0" normalizeH="0" baseline="0" noProof="0" dirty="0" err="1">
                <a:ln>
                  <a:noFill/>
                </a:ln>
                <a:solidFill>
                  <a:srgbClr val="4D4E54"/>
                </a:solidFill>
                <a:effectLst/>
                <a:uLnTx/>
                <a:uFillTx/>
                <a:latin typeface="Verdana"/>
                <a:ea typeface="+mn-ea"/>
                <a:cs typeface="Verdana"/>
              </a:rPr>
              <a:t>NEPC</a:t>
            </a:r>
            <a:r>
              <a:rPr kumimoji="0" lang="en-US" sz="1400" b="0" i="0" u="none" strike="noStrike" kern="1200" cap="none" spc="0" normalizeH="0" baseline="0" noProof="0" dirty="0">
                <a:ln>
                  <a:noFill/>
                </a:ln>
                <a:solidFill>
                  <a:srgbClr val="4D4E54"/>
                </a:solidFill>
                <a:effectLst/>
                <a:uLnTx/>
                <a:uFillTx/>
                <a:latin typeface="Verdana"/>
                <a:ea typeface="+mn-ea"/>
                <a:cs typeface="Verdana"/>
              </a:rPr>
              <a:t> Recommendation is tighter; suggests greater efficiency </a:t>
            </a:r>
          </a:p>
        </p:txBody>
      </p:sp>
    </p:spTree>
    <p:extLst>
      <p:ext uri="{BB962C8B-B14F-4D97-AF65-F5344CB8AC3E}">
        <p14:creationId xmlns:p14="http://schemas.microsoft.com/office/powerpoint/2010/main" val="146284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18AE6-9E9E-4A9C-A71A-E3AA19B322B7}"/>
              </a:ext>
            </a:extLst>
          </p:cNvPr>
          <p:cNvSpPr>
            <a:spLocks noGrp="1"/>
          </p:cNvSpPr>
          <p:nvPr>
            <p:ph type="title"/>
          </p:nvPr>
        </p:nvSpPr>
        <p:spPr/>
        <p:txBody>
          <a:bodyPr/>
          <a:lstStyle/>
          <a:p>
            <a:r>
              <a:rPr lang="en-US" dirty="0"/>
              <a:t>Liquidity analysis</a:t>
            </a:r>
          </a:p>
        </p:txBody>
      </p:sp>
      <p:sp>
        <p:nvSpPr>
          <p:cNvPr id="4" name="Slide Number Placeholder 3">
            <a:extLst>
              <a:ext uri="{FF2B5EF4-FFF2-40B4-BE49-F238E27FC236}">
                <a16:creationId xmlns:a16="http://schemas.microsoft.com/office/drawing/2014/main" id="{60F1DEF8-4B76-4AB5-9773-B8DDA9F7D292}"/>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B9F459C5-D201-49C9-A701-E5F8CEC6F7D4}" type="slidenum">
              <a:rPr kumimoji="0" lang="en-US" sz="800" b="1" i="0" u="none" strike="noStrike" kern="1200" cap="none" spc="0" normalizeH="0" baseline="0" noProof="0" smtClean="0">
                <a:ln>
                  <a:noFill/>
                </a:ln>
                <a:solidFill>
                  <a:srgbClr val="4D4E54"/>
                </a:solidFill>
                <a:effectLst/>
                <a:uLnTx/>
                <a:uFillTx/>
                <a:latin typeface="Verdana"/>
                <a:ea typeface="+mn-ea"/>
                <a:cs typeface="Verdana"/>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en-US" sz="800" b="1" i="0" u="none" strike="noStrike" kern="1200" cap="none" spc="0" normalizeH="0" baseline="0" noProof="0" dirty="0">
              <a:ln>
                <a:noFill/>
              </a:ln>
              <a:solidFill>
                <a:srgbClr val="4D4E54"/>
              </a:solidFill>
              <a:effectLst/>
              <a:uLnTx/>
              <a:uFillTx/>
              <a:latin typeface="Verdana"/>
              <a:ea typeface="+mn-ea"/>
              <a:cs typeface="Verdana"/>
            </a:endParaRPr>
          </a:p>
        </p:txBody>
      </p:sp>
      <p:sp>
        <p:nvSpPr>
          <p:cNvPr id="6" name="TextBox 5">
            <a:extLst>
              <a:ext uri="{FF2B5EF4-FFF2-40B4-BE49-F238E27FC236}">
                <a16:creationId xmlns:a16="http://schemas.microsoft.com/office/drawing/2014/main" id="{EFCF2377-E2C7-448C-8948-2A67AA9F1AA6}"/>
              </a:ext>
            </a:extLst>
          </p:cNvPr>
          <p:cNvSpPr txBox="1"/>
          <p:nvPr/>
        </p:nvSpPr>
        <p:spPr>
          <a:xfrm>
            <a:off x="5817066" y="1600200"/>
            <a:ext cx="3199002" cy="332398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D4E54"/>
                </a:solidFill>
                <a:effectLst/>
                <a:uLnTx/>
                <a:uFillTx/>
                <a:latin typeface="Verdana"/>
                <a:ea typeface="+mn-ea"/>
                <a:cs typeface="Verdana"/>
              </a:rPr>
              <a:t>The ASRS/</a:t>
            </a:r>
            <a:r>
              <a:rPr kumimoji="0" lang="en-US" sz="1400" b="0" i="0" u="none" strike="noStrike" kern="1200" cap="none" spc="0" normalizeH="0" baseline="0" noProof="0" dirty="0" err="1">
                <a:ln>
                  <a:noFill/>
                </a:ln>
                <a:solidFill>
                  <a:srgbClr val="4D4E54"/>
                </a:solidFill>
                <a:effectLst/>
                <a:uLnTx/>
                <a:uFillTx/>
                <a:latin typeface="Verdana"/>
                <a:ea typeface="+mn-ea"/>
                <a:cs typeface="Verdana"/>
              </a:rPr>
              <a:t>NEPC</a:t>
            </a:r>
            <a:r>
              <a:rPr kumimoji="0" lang="en-US" sz="1400" b="0" i="0" u="none" strike="noStrike" kern="1200" cap="none" spc="0" normalizeH="0" baseline="0" noProof="0" dirty="0">
                <a:ln>
                  <a:noFill/>
                </a:ln>
                <a:solidFill>
                  <a:srgbClr val="4D4E54"/>
                </a:solidFill>
                <a:effectLst/>
                <a:uLnTx/>
                <a:uFillTx/>
                <a:latin typeface="Verdana"/>
                <a:ea typeface="+mn-ea"/>
                <a:cs typeface="Verdana"/>
              </a:rPr>
              <a:t> Recommendation assumes more illiquidity risk; attempts to capture associated risk premium</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D4E54"/>
              </a:solidFill>
              <a:effectLst/>
              <a:uLnTx/>
              <a:uFillTx/>
              <a:latin typeface="Verdana"/>
              <a:ea typeface="+mn-ea"/>
              <a:cs typeface="Verdana"/>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D4E54"/>
                </a:solidFill>
                <a:effectLst/>
                <a:uLnTx/>
                <a:uFillTx/>
                <a:latin typeface="Verdana"/>
                <a:ea typeface="+mn-ea"/>
                <a:cs typeface="Verdana"/>
              </a:rPr>
              <a:t>Suggests sufficient liquidity in the plan exists to meet obligations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4D4E54"/>
              </a:solidFill>
              <a:latin typeface="Verdana"/>
              <a:cs typeface="Verdana"/>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D4E54"/>
                </a:solidFill>
                <a:effectLst/>
                <a:uLnTx/>
                <a:uFillTx/>
                <a:latin typeface="Verdana"/>
                <a:ea typeface="+mn-ea"/>
                <a:cs typeface="Verdana"/>
              </a:rPr>
              <a:t>A more detailed liquidity analysis may be warranted in order to stress test liquidity constraints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E54"/>
                </a:solidFill>
                <a:effectLst/>
                <a:uLnTx/>
                <a:uFillTx/>
                <a:latin typeface="Verdana"/>
                <a:ea typeface="+mn-ea"/>
                <a:cs typeface="Verdana"/>
              </a:rPr>
              <a:t> </a:t>
            </a:r>
          </a:p>
        </p:txBody>
      </p:sp>
      <p:graphicFrame>
        <p:nvGraphicFramePr>
          <p:cNvPr id="7" name="Chart 6">
            <a:extLst>
              <a:ext uri="{FF2B5EF4-FFF2-40B4-BE49-F238E27FC236}">
                <a16:creationId xmlns:a16="http://schemas.microsoft.com/office/drawing/2014/main" id="{00000000-0008-0000-1800-000003000000}"/>
              </a:ext>
            </a:extLst>
          </p:cNvPr>
          <p:cNvGraphicFramePr>
            <a:graphicFrameLocks/>
          </p:cNvGraphicFramePr>
          <p:nvPr>
            <p:extLst>
              <p:ext uri="{D42A27DB-BD31-4B8C-83A1-F6EECF244321}">
                <p14:modId xmlns:p14="http://schemas.microsoft.com/office/powerpoint/2010/main" val="2718834640"/>
              </p:ext>
            </p:extLst>
          </p:nvPr>
        </p:nvGraphicFramePr>
        <p:xfrm>
          <a:off x="101368" y="914400"/>
          <a:ext cx="5715697" cy="5181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8906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504950"/>
            <a:ext cx="9144000" cy="3380256"/>
          </a:xfrm>
        </p:spPr>
        <p:txBody>
          <a:bodyPr/>
          <a:lstStyle/>
          <a:p>
            <a:r>
              <a:rPr lang="en-US" dirty="0"/>
              <a:t>KEY MARKET </a:t>
            </a:r>
            <a:br>
              <a:rPr lang="en-US" dirty="0"/>
            </a:br>
            <a:r>
              <a:rPr lang="en-US" dirty="0"/>
              <a:t>Themes</a:t>
            </a:r>
          </a:p>
        </p:txBody>
      </p:sp>
    </p:spTree>
    <p:extLst>
      <p:ext uri="{BB962C8B-B14F-4D97-AF65-F5344CB8AC3E}">
        <p14:creationId xmlns:p14="http://schemas.microsoft.com/office/powerpoint/2010/main" val="116604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25" y="3657600"/>
            <a:ext cx="747395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p:txBody>
          <a:bodyPr/>
          <a:lstStyle/>
          <a:p>
            <a:r>
              <a:rPr lang="en-US" dirty="0"/>
              <a:t>Themes - </a:t>
            </a:r>
            <a:r>
              <a:rPr lang="en-US" dirty="0" err="1"/>
              <a:t>introdUction</a:t>
            </a:r>
            <a:endParaRPr lang="en-US" dirty="0"/>
          </a:p>
        </p:txBody>
      </p:sp>
      <p:sp>
        <p:nvSpPr>
          <p:cNvPr id="5" name="Slide Number Placeholder 4"/>
          <p:cNvSpPr>
            <a:spLocks noGrp="1"/>
          </p:cNvSpPr>
          <p:nvPr>
            <p:ph type="sldNum" sz="quarter" idx="12"/>
          </p:nvPr>
        </p:nvSpPr>
        <p:spPr/>
        <p:txBody>
          <a:bodyPr/>
          <a:lstStyle/>
          <a:p>
            <a:fld id="{B9F459C5-D201-49C9-A701-E5F8CEC6F7D4}" type="slidenum">
              <a:rPr lang="en-US" smtClean="0"/>
              <a:pPr/>
              <a:t>28</a:t>
            </a:fld>
            <a:endParaRPr lang="en-US" dirty="0"/>
          </a:p>
        </p:txBody>
      </p:sp>
      <p:sp>
        <p:nvSpPr>
          <p:cNvPr id="2" name="Content Placeholder 1"/>
          <p:cNvSpPr>
            <a:spLocks noGrp="1"/>
          </p:cNvSpPr>
          <p:nvPr>
            <p:ph idx="13"/>
          </p:nvPr>
        </p:nvSpPr>
        <p:spPr>
          <a:prstGeom prst="rect">
            <a:avLst/>
          </a:prstGeom>
        </p:spPr>
        <p:txBody>
          <a:bodyPr/>
          <a:lstStyle/>
          <a:p>
            <a:pPr marL="0" indent="0">
              <a:buNone/>
            </a:pPr>
            <a:r>
              <a:rPr lang="en-US" dirty="0"/>
              <a:t>The outlook for developed market equities outside the US has improved</a:t>
            </a:r>
          </a:p>
          <a:p>
            <a:pPr marL="339725" lvl="1" indent="0">
              <a:buNone/>
            </a:pPr>
            <a:r>
              <a:rPr lang="en-US" dirty="0"/>
              <a:t>Growth conditions across the globe are on the upswing supported by easy financial conditions and an improved corporate earnings outlook</a:t>
            </a:r>
          </a:p>
          <a:p>
            <a:pPr marL="339725" lvl="1" indent="0">
              <a:buNone/>
            </a:pPr>
            <a:endParaRPr lang="en-US" sz="1000" dirty="0"/>
          </a:p>
          <a:p>
            <a:pPr marL="0" indent="0">
              <a:buNone/>
            </a:pPr>
            <a:r>
              <a:rPr lang="en-US" dirty="0"/>
              <a:t>We encourage reducing exposure to assets that have outperformed expectations over a prolonged period such as US stocks and high yield</a:t>
            </a:r>
          </a:p>
          <a:p>
            <a:pPr marL="339725" lvl="1" indent="0">
              <a:buNone/>
            </a:pPr>
            <a:r>
              <a:rPr lang="en-US" dirty="0"/>
              <a:t>Tilt exposure to assets underperforming expectations in recent years, particularly emerging market equities, developed market equities, and US TIPS</a:t>
            </a:r>
          </a:p>
          <a:p>
            <a:pPr marL="0" indent="0">
              <a:buNone/>
            </a:pPr>
            <a:endParaRPr lang="en-US" sz="1000" dirty="0"/>
          </a:p>
          <a:p>
            <a:pPr marL="0" indent="0">
              <a:buNone/>
            </a:pPr>
            <a:r>
              <a:rPr lang="en-US" dirty="0"/>
              <a:t>Market stability must not elicit complacency, we encourage investors to increase exposure to strategies that mitigate market drawdowns</a:t>
            </a:r>
          </a:p>
          <a:p>
            <a:pPr marL="339725" lvl="1" indent="0">
              <a:buNone/>
            </a:pPr>
            <a:r>
              <a:rPr lang="en-US" dirty="0"/>
              <a:t>Look to rebalance “safe haven” fixed income exposure back to strategic targets</a:t>
            </a:r>
          </a:p>
          <a:p>
            <a:pPr marL="339725" lvl="1" indent="0">
              <a:buNone/>
            </a:pPr>
            <a:endParaRPr lang="en-US" dirty="0"/>
          </a:p>
        </p:txBody>
      </p:sp>
      <p:sp>
        <p:nvSpPr>
          <p:cNvPr id="11" name="Text Placeholder 7"/>
          <p:cNvSpPr txBox="1">
            <a:spLocks/>
          </p:cNvSpPr>
          <p:nvPr/>
        </p:nvSpPr>
        <p:spPr>
          <a:xfrm>
            <a:off x="838200" y="6172200"/>
            <a:ext cx="7496175" cy="304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800" dirty="0">
                <a:solidFill>
                  <a:srgbClr val="4D4E54"/>
                </a:solidFill>
                <a:cs typeface="Verdana"/>
              </a:rPr>
              <a:t>Index Inception: S&amp;P 500 - 1926, MSCI EAFE – 1970, MSCI EM – 1988, US High Yield – 1983, US Core Bonds – 1976, US TIPS – 1997</a:t>
            </a:r>
          </a:p>
          <a:p>
            <a:pPr marL="0" indent="0" algn="r">
              <a:buNone/>
            </a:pPr>
            <a:r>
              <a:rPr lang="en-US" sz="800" dirty="0">
                <a:solidFill>
                  <a:srgbClr val="4D4E54"/>
                </a:solidFill>
                <a:cs typeface="Verdana"/>
              </a:rPr>
              <a:t>Source: Ibbotson-Morningstar, eVestment, Sharpe Ratio range spans 5</a:t>
            </a:r>
            <a:r>
              <a:rPr lang="en-US" sz="800" baseline="30000" dirty="0">
                <a:solidFill>
                  <a:srgbClr val="4D4E54"/>
                </a:solidFill>
                <a:cs typeface="Verdana"/>
              </a:rPr>
              <a:t>th</a:t>
            </a:r>
            <a:r>
              <a:rPr lang="en-US" sz="800" dirty="0">
                <a:solidFill>
                  <a:srgbClr val="4D4E54"/>
                </a:solidFill>
                <a:cs typeface="Verdana"/>
              </a:rPr>
              <a:t> to 95</a:t>
            </a:r>
            <a:r>
              <a:rPr lang="en-US" sz="800" baseline="30000" dirty="0">
                <a:solidFill>
                  <a:srgbClr val="4D4E54"/>
                </a:solidFill>
                <a:cs typeface="Verdana"/>
              </a:rPr>
              <a:t>th</a:t>
            </a:r>
            <a:r>
              <a:rPr lang="en-US" sz="800" dirty="0">
                <a:solidFill>
                  <a:srgbClr val="4D4E54"/>
                </a:solidFill>
                <a:cs typeface="Verdana"/>
              </a:rPr>
              <a:t> percentile</a:t>
            </a:r>
          </a:p>
          <a:p>
            <a:pPr marL="0" indent="0" algn="r">
              <a:buNone/>
            </a:pPr>
            <a:endParaRPr lang="en-US" sz="800" dirty="0">
              <a:solidFill>
                <a:srgbClr val="4D4E54"/>
              </a:solidFill>
              <a:cs typeface="Verdana"/>
            </a:endParaRPr>
          </a:p>
          <a:p>
            <a:pPr marL="0" indent="0" algn="r">
              <a:buNone/>
            </a:pPr>
            <a:r>
              <a:rPr lang="en-US" sz="800" dirty="0">
                <a:solidFill>
                  <a:srgbClr val="4D4E54"/>
                </a:solidFill>
                <a:cs typeface="Verdana"/>
              </a:rPr>
              <a:t> </a:t>
            </a:r>
            <a:endParaRPr lang="en-US" sz="800" dirty="0"/>
          </a:p>
        </p:txBody>
      </p:sp>
    </p:spTree>
    <p:extLst>
      <p:ext uri="{BB962C8B-B14F-4D97-AF65-F5344CB8AC3E}">
        <p14:creationId xmlns:p14="http://schemas.microsoft.com/office/powerpoint/2010/main" val="412105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Key Market Themes</a:t>
            </a:r>
          </a:p>
        </p:txBody>
      </p:sp>
      <p:sp>
        <p:nvSpPr>
          <p:cNvPr id="4" name="Text Placeholder 3"/>
          <p:cNvSpPr>
            <a:spLocks noGrp="1"/>
          </p:cNvSpPr>
          <p:nvPr>
            <p:ph type="body" sz="quarter" idx="15"/>
          </p:nvPr>
        </p:nvSpPr>
        <p:spPr/>
        <p:txBody>
          <a:bodyPr/>
          <a:lstStyle/>
          <a:p>
            <a:pPr algn="ctr">
              <a:lnSpc>
                <a:spcPct val="150000"/>
              </a:lnSpc>
              <a:buClr>
                <a:schemeClr val="accent1"/>
              </a:buClr>
            </a:pPr>
            <a:r>
              <a:rPr lang="en-US" sz="2000" dirty="0">
                <a:solidFill>
                  <a:schemeClr val="tx1"/>
                </a:solidFill>
              </a:rPr>
              <a:t>Extended US Economic Cycle</a:t>
            </a:r>
          </a:p>
          <a:p>
            <a:pPr marL="457200" lvl="1" indent="0" algn="ctr">
              <a:lnSpc>
                <a:spcPct val="150000"/>
              </a:lnSpc>
              <a:buClr>
                <a:schemeClr val="accent1"/>
              </a:buClr>
              <a:buNone/>
            </a:pPr>
            <a:endParaRPr lang="en-US" sz="2000" dirty="0">
              <a:solidFill>
                <a:schemeClr val="tx1"/>
              </a:solidFill>
            </a:endParaRPr>
          </a:p>
          <a:p>
            <a:pPr algn="ctr">
              <a:lnSpc>
                <a:spcPct val="150000"/>
              </a:lnSpc>
              <a:buClr>
                <a:schemeClr val="accent1"/>
              </a:buClr>
            </a:pPr>
            <a:r>
              <a:rPr lang="en-US" sz="2000" dirty="0">
                <a:solidFill>
                  <a:schemeClr val="tx1"/>
                </a:solidFill>
              </a:rPr>
              <a:t>Synchronized Economic Resurgence</a:t>
            </a:r>
          </a:p>
          <a:p>
            <a:pPr marL="457200" lvl="1" indent="0" algn="ctr">
              <a:lnSpc>
                <a:spcPct val="150000"/>
              </a:lnSpc>
              <a:buClr>
                <a:schemeClr val="accent1"/>
              </a:buClr>
              <a:buNone/>
            </a:pPr>
            <a:endParaRPr lang="en-US" sz="2000" dirty="0">
              <a:solidFill>
                <a:schemeClr val="tx1"/>
              </a:solidFill>
            </a:endParaRPr>
          </a:p>
          <a:p>
            <a:pPr algn="ctr">
              <a:lnSpc>
                <a:spcPct val="150000"/>
              </a:lnSpc>
              <a:buClr>
                <a:schemeClr val="accent1"/>
              </a:buClr>
            </a:pPr>
            <a:r>
              <a:rPr lang="en-US" sz="2000" dirty="0">
                <a:solidFill>
                  <a:schemeClr val="tx1"/>
                </a:solidFill>
              </a:rPr>
              <a:t>Federal Reserve Gradualism</a:t>
            </a:r>
          </a:p>
          <a:p>
            <a:pPr marL="457200" lvl="1" indent="0" algn="ctr">
              <a:lnSpc>
                <a:spcPct val="150000"/>
              </a:lnSpc>
              <a:buClr>
                <a:schemeClr val="accent1"/>
              </a:buClr>
              <a:buNone/>
            </a:pPr>
            <a:endParaRPr lang="en-US" sz="2000" dirty="0">
              <a:solidFill>
                <a:schemeClr val="tx1"/>
              </a:solidFill>
            </a:endParaRPr>
          </a:p>
          <a:p>
            <a:pPr indent="-285750" algn="ctr">
              <a:lnSpc>
                <a:spcPct val="150000"/>
              </a:lnSpc>
              <a:buClr>
                <a:schemeClr val="accent1"/>
              </a:buClr>
            </a:pPr>
            <a:r>
              <a:rPr lang="en-US" sz="2000" dirty="0">
                <a:solidFill>
                  <a:schemeClr val="tx1"/>
                </a:solidFill>
              </a:rPr>
              <a:t>China Transitions</a:t>
            </a:r>
          </a:p>
          <a:p>
            <a:pPr marL="457200" lvl="1" indent="0" algn="ctr">
              <a:lnSpc>
                <a:spcPct val="150000"/>
              </a:lnSpc>
              <a:buClr>
                <a:schemeClr val="accent1"/>
              </a:buClr>
              <a:buNone/>
            </a:pPr>
            <a:endParaRPr lang="en-US" sz="2000" i="1" dirty="0">
              <a:solidFill>
                <a:schemeClr val="tx1"/>
              </a:solidFill>
            </a:endParaRPr>
          </a:p>
          <a:p>
            <a:pPr indent="-285750" algn="ctr">
              <a:lnSpc>
                <a:spcPct val="150000"/>
              </a:lnSpc>
              <a:buClr>
                <a:schemeClr val="accent1"/>
              </a:buClr>
            </a:pPr>
            <a:r>
              <a:rPr lang="en-US" sz="2000" dirty="0">
                <a:solidFill>
                  <a:schemeClr val="tx1"/>
                </a:solidFill>
              </a:rPr>
              <a:t>Globalization Backlash</a:t>
            </a:r>
            <a:endParaRPr lang="en-US" dirty="0">
              <a:solidFill>
                <a:schemeClr val="tx1"/>
              </a:solidFill>
            </a:endParaRPr>
          </a:p>
        </p:txBody>
      </p:sp>
      <p:sp>
        <p:nvSpPr>
          <p:cNvPr id="2" name="Slide Number Placeholder 1"/>
          <p:cNvSpPr>
            <a:spLocks noGrp="1"/>
          </p:cNvSpPr>
          <p:nvPr>
            <p:ph type="sldNum" sz="quarter" idx="12"/>
          </p:nvPr>
        </p:nvSpPr>
        <p:spPr/>
        <p:txBody>
          <a:bodyPr/>
          <a:lstStyle/>
          <a:p>
            <a:fld id="{B9F459C5-D201-49C9-A701-E5F8CEC6F7D4}" type="slidenum">
              <a:rPr lang="en-US" smtClean="0"/>
              <a:pPr/>
              <a:t>29</a:t>
            </a:fld>
            <a:endParaRPr lang="en-US" dirty="0"/>
          </a:p>
        </p:txBody>
      </p:sp>
    </p:spTree>
    <p:extLst>
      <p:ext uri="{BB962C8B-B14F-4D97-AF65-F5344CB8AC3E}">
        <p14:creationId xmlns:p14="http://schemas.microsoft.com/office/powerpoint/2010/main" val="43138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6D34977-748C-4201-BE88-48761A9F8470}"/>
              </a:ext>
            </a:extLst>
          </p:cNvPr>
          <p:cNvGraphicFramePr>
            <a:graphicFrameLocks noGrp="1"/>
          </p:cNvGraphicFramePr>
          <p:nvPr>
            <p:ph idx="1"/>
            <p:extLst>
              <p:ext uri="{D42A27DB-BD31-4B8C-83A1-F6EECF244321}">
                <p14:modId xmlns:p14="http://schemas.microsoft.com/office/powerpoint/2010/main" val="773904705"/>
              </p:ext>
            </p:extLst>
          </p:nvPr>
        </p:nvGraphicFramePr>
        <p:xfrm>
          <a:off x="890344" y="656851"/>
          <a:ext cx="7174105" cy="5472336"/>
        </p:xfrm>
        <a:graphic>
          <a:graphicData uri="http://schemas.openxmlformats.org/drawingml/2006/table">
            <a:tbl>
              <a:tblPr/>
              <a:tblGrid>
                <a:gridCol w="2028976">
                  <a:extLst>
                    <a:ext uri="{9D8B030D-6E8A-4147-A177-3AD203B41FA5}">
                      <a16:colId xmlns:a16="http://schemas.microsoft.com/office/drawing/2014/main" val="1128265550"/>
                    </a:ext>
                  </a:extLst>
                </a:gridCol>
                <a:gridCol w="726512">
                  <a:extLst>
                    <a:ext uri="{9D8B030D-6E8A-4147-A177-3AD203B41FA5}">
                      <a16:colId xmlns:a16="http://schemas.microsoft.com/office/drawing/2014/main" val="204461538"/>
                    </a:ext>
                  </a:extLst>
                </a:gridCol>
                <a:gridCol w="726512">
                  <a:extLst>
                    <a:ext uri="{9D8B030D-6E8A-4147-A177-3AD203B41FA5}">
                      <a16:colId xmlns:a16="http://schemas.microsoft.com/office/drawing/2014/main" val="1181359250"/>
                    </a:ext>
                  </a:extLst>
                </a:gridCol>
                <a:gridCol w="908139">
                  <a:extLst>
                    <a:ext uri="{9D8B030D-6E8A-4147-A177-3AD203B41FA5}">
                      <a16:colId xmlns:a16="http://schemas.microsoft.com/office/drawing/2014/main" val="967560350"/>
                    </a:ext>
                  </a:extLst>
                </a:gridCol>
                <a:gridCol w="690308">
                  <a:extLst>
                    <a:ext uri="{9D8B030D-6E8A-4147-A177-3AD203B41FA5}">
                      <a16:colId xmlns:a16="http://schemas.microsoft.com/office/drawing/2014/main" val="2398712193"/>
                    </a:ext>
                  </a:extLst>
                </a:gridCol>
                <a:gridCol w="2093658">
                  <a:extLst>
                    <a:ext uri="{9D8B030D-6E8A-4147-A177-3AD203B41FA5}">
                      <a16:colId xmlns:a16="http://schemas.microsoft.com/office/drawing/2014/main" val="2754097003"/>
                    </a:ext>
                  </a:extLst>
                </a:gridCol>
              </a:tblGrid>
              <a:tr h="327199">
                <a:tc>
                  <a:txBody>
                    <a:bodyPr/>
                    <a:lstStyle/>
                    <a:p>
                      <a:pPr algn="ctr" fontAlgn="ctr"/>
                      <a:r>
                        <a:rPr lang="en-US" sz="800" b="1" i="0" u="sng" strike="noStrike" dirty="0">
                          <a:solidFill>
                            <a:srgbClr val="000000"/>
                          </a:solidFill>
                          <a:effectLst/>
                          <a:latin typeface="Arial" panose="020B0604020202020204" pitchFamily="34" charset="0"/>
                        </a:rPr>
                        <a:t>Assets</a:t>
                      </a:r>
                    </a:p>
                  </a:txBody>
                  <a:tcPr marL="6223" marR="6223" marT="6223" marB="0" anchor="ctr">
                    <a:lnL>
                      <a:noFill/>
                    </a:lnL>
                    <a:lnR>
                      <a:noFill/>
                    </a:lnR>
                    <a:lnT>
                      <a:noFill/>
                    </a:lnT>
                    <a:lnB>
                      <a:noFill/>
                    </a:lnB>
                    <a:solidFill>
                      <a:srgbClr val="9BBB59"/>
                    </a:solidFill>
                  </a:tcPr>
                </a:tc>
                <a:tc>
                  <a:txBody>
                    <a:bodyPr/>
                    <a:lstStyle/>
                    <a:p>
                      <a:pPr algn="ctr" fontAlgn="ctr"/>
                      <a:r>
                        <a:rPr lang="en-US" sz="800" b="1" i="0" u="sng" strike="noStrike" dirty="0">
                          <a:solidFill>
                            <a:srgbClr val="000000"/>
                          </a:solidFill>
                          <a:effectLst/>
                          <a:latin typeface="Arial" panose="020B0604020202020204" pitchFamily="34" charset="0"/>
                        </a:rPr>
                        <a:t>Current Allocation</a:t>
                      </a:r>
                    </a:p>
                  </a:txBody>
                  <a:tcPr marL="6223" marR="6223" marT="6223" marB="0" anchor="ctr">
                    <a:lnL>
                      <a:noFill/>
                    </a:lnL>
                    <a:lnR w="12700" cap="flat" cmpd="sng" algn="ctr">
                      <a:solidFill>
                        <a:srgbClr val="000000"/>
                      </a:solidFill>
                      <a:prstDash val="solid"/>
                      <a:round/>
                      <a:headEnd type="none" w="med" len="med"/>
                      <a:tailEnd type="none" w="med" len="med"/>
                    </a:lnR>
                    <a:lnT>
                      <a:noFill/>
                    </a:lnT>
                    <a:lnB>
                      <a:noFill/>
                    </a:lnB>
                    <a:solidFill>
                      <a:srgbClr val="9BBB59"/>
                    </a:solidFill>
                  </a:tcPr>
                </a:tc>
                <a:tc>
                  <a:txBody>
                    <a:bodyPr/>
                    <a:lstStyle/>
                    <a:p>
                      <a:pPr algn="ctr" fontAlgn="ctr"/>
                      <a:r>
                        <a:rPr lang="en-US" sz="800" b="1" i="0" u="sng" strike="noStrike">
                          <a:solidFill>
                            <a:srgbClr val="000000"/>
                          </a:solidFill>
                          <a:effectLst/>
                          <a:latin typeface="Arial" panose="020B0604020202020204" pitchFamily="34" charset="0"/>
                        </a:rPr>
                        <a:t>SAAP</a:t>
                      </a:r>
                    </a:p>
                  </a:txBody>
                  <a:tcPr marL="6223" marR="6223" marT="62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BBB59"/>
                    </a:solidFill>
                  </a:tcPr>
                </a:tc>
                <a:tc>
                  <a:txBody>
                    <a:bodyPr/>
                    <a:lstStyle/>
                    <a:p>
                      <a:pPr algn="ctr" fontAlgn="ctr"/>
                      <a:r>
                        <a:rPr lang="en-US" sz="800" b="1" i="0" u="sng" strike="noStrike">
                          <a:solidFill>
                            <a:srgbClr val="000000"/>
                          </a:solidFill>
                          <a:effectLst/>
                          <a:latin typeface="Arial" panose="020B0604020202020204" pitchFamily="34" charset="0"/>
                        </a:rPr>
                        <a:t>Policy Range</a:t>
                      </a:r>
                    </a:p>
                  </a:txBody>
                  <a:tcPr marL="6223" marR="6223" marT="6223" marB="0" anchor="ctr">
                    <a:lnL w="12700" cap="flat" cmpd="sng" algn="ctr">
                      <a:solidFill>
                        <a:srgbClr val="000000"/>
                      </a:solidFill>
                      <a:prstDash val="solid"/>
                      <a:round/>
                      <a:headEnd type="none" w="med" len="med"/>
                      <a:tailEnd type="none" w="med" len="med"/>
                    </a:lnL>
                    <a:lnR>
                      <a:noFill/>
                    </a:lnR>
                    <a:lnT>
                      <a:noFill/>
                    </a:lnT>
                    <a:lnB>
                      <a:noFill/>
                    </a:lnB>
                    <a:solidFill>
                      <a:srgbClr val="9BBB59"/>
                    </a:solidFill>
                  </a:tcPr>
                </a:tc>
                <a:tc>
                  <a:txBody>
                    <a:bodyPr/>
                    <a:lstStyle/>
                    <a:p>
                      <a:pPr algn="ctr" fontAlgn="ctr"/>
                      <a:r>
                        <a:rPr lang="en-US" sz="800" b="1" i="0" u="sng" strike="noStrike">
                          <a:solidFill>
                            <a:srgbClr val="000000"/>
                          </a:solidFill>
                          <a:effectLst/>
                          <a:latin typeface="Arial" panose="020B0604020202020204" pitchFamily="34" charset="0"/>
                        </a:rPr>
                        <a:t>Within Range</a:t>
                      </a:r>
                    </a:p>
                  </a:txBody>
                  <a:tcPr marL="6223" marR="6223" marT="6223" marB="0" anchor="ctr">
                    <a:lnL>
                      <a:noFill/>
                    </a:lnL>
                    <a:lnR>
                      <a:noFill/>
                    </a:lnR>
                    <a:lnT>
                      <a:noFill/>
                    </a:lnT>
                    <a:lnB>
                      <a:noFill/>
                    </a:lnB>
                    <a:solidFill>
                      <a:srgbClr val="9BBB59"/>
                    </a:solidFill>
                  </a:tcPr>
                </a:tc>
                <a:tc>
                  <a:txBody>
                    <a:bodyPr/>
                    <a:lstStyle/>
                    <a:p>
                      <a:pPr algn="ctr" fontAlgn="ctr"/>
                      <a:r>
                        <a:rPr lang="en-US" sz="800" b="1" i="0" u="sng" strike="noStrike" dirty="0">
                          <a:solidFill>
                            <a:srgbClr val="000000"/>
                          </a:solidFill>
                          <a:effectLst/>
                          <a:latin typeface="Arial" panose="020B0604020202020204" pitchFamily="34" charset="0"/>
                        </a:rPr>
                        <a:t>Benchmark</a:t>
                      </a:r>
                    </a:p>
                  </a:txBody>
                  <a:tcPr marL="6223" marR="6223" marT="6223" marB="0" anchor="ctr">
                    <a:lnL>
                      <a:noFill/>
                    </a:lnL>
                    <a:lnR>
                      <a:noFill/>
                    </a:lnR>
                    <a:lnT>
                      <a:noFill/>
                    </a:lnT>
                    <a:lnB>
                      <a:noFill/>
                    </a:lnB>
                    <a:solidFill>
                      <a:srgbClr val="9BBB59"/>
                    </a:solidFill>
                  </a:tcPr>
                </a:tc>
                <a:extLst>
                  <a:ext uri="{0D108BD9-81ED-4DB2-BD59-A6C34878D82A}">
                    <a16:rowId xmlns:a16="http://schemas.microsoft.com/office/drawing/2014/main" val="4106177527"/>
                  </a:ext>
                </a:extLst>
              </a:tr>
              <a:tr h="116399">
                <a:tc>
                  <a:txBody>
                    <a:bodyPr/>
                    <a:lstStyle/>
                    <a:p>
                      <a:pPr algn="l"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b"/>
                      <a:endParaRPr lang="en-US" sz="800" b="1" i="0" u="sng" strike="noStrike" dirty="0">
                        <a:solidFill>
                          <a:srgbClr val="000000"/>
                        </a:solidFill>
                        <a:effectLst/>
                        <a:latin typeface="Arial" panose="020B0604020202020204" pitchFamily="34" charset="0"/>
                      </a:endParaRP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endParaRPr lang="en-US" sz="800" b="1" i="0" u="sng" strike="noStrike" dirty="0">
                        <a:solidFill>
                          <a:srgbClr val="000000"/>
                        </a:solidFill>
                        <a:effectLst/>
                        <a:latin typeface="Arial" panose="020B0604020202020204" pitchFamily="34" charset="0"/>
                      </a:endParaRP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endParaRPr lang="en-US" sz="800" b="1" i="0" u="sng" strike="noStrike">
                        <a:solidFill>
                          <a:srgbClr val="000000"/>
                        </a:solidFill>
                        <a:effectLst/>
                        <a:latin typeface="Arial" panose="020B0604020202020204" pitchFamily="34" charset="0"/>
                      </a:endParaRP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endParaRPr lang="en-US" sz="800" b="1" i="0" u="sng" strike="noStrike" dirty="0">
                        <a:solidFill>
                          <a:srgbClr val="000000"/>
                        </a:solidFill>
                        <a:effectLst/>
                        <a:latin typeface="Arial" panose="020B0604020202020204" pitchFamily="34" charset="0"/>
                      </a:endParaRPr>
                    </a:p>
                  </a:txBody>
                  <a:tcPr marL="6223" marR="6223" marT="6223"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extLst>
                  <a:ext uri="{0D108BD9-81ED-4DB2-BD59-A6C34878D82A}">
                    <a16:rowId xmlns:a16="http://schemas.microsoft.com/office/drawing/2014/main" val="3083163952"/>
                  </a:ext>
                </a:extLst>
              </a:tr>
              <a:tr h="121898">
                <a:tc>
                  <a:txBody>
                    <a:bodyPr/>
                    <a:lstStyle/>
                    <a:p>
                      <a:pPr algn="l" fontAlgn="ctr"/>
                      <a:r>
                        <a:rPr lang="en-US" sz="800" b="1" i="0" u="none" strike="noStrike">
                          <a:solidFill>
                            <a:srgbClr val="000000"/>
                          </a:solidFill>
                          <a:effectLst/>
                          <a:latin typeface="Arial" panose="020B0604020202020204" pitchFamily="34" charset="0"/>
                        </a:rPr>
                        <a:t>Total Domestic and International Equity</a:t>
                      </a:r>
                      <a:r>
                        <a:rPr lang="en-US" sz="800" b="1" i="0" u="none" strike="noStrike" baseline="30000">
                          <a:solidFill>
                            <a:srgbClr val="000000"/>
                          </a:solidFill>
                          <a:effectLst/>
                          <a:latin typeface="Arial" panose="020B0604020202020204" pitchFamily="34" charset="0"/>
                        </a:rPr>
                        <a:t> </a:t>
                      </a:r>
                      <a:endParaRPr lang="en-US" sz="800" b="1" i="0" u="none" strike="noStrike">
                        <a:solidFill>
                          <a:srgbClr val="000000"/>
                        </a:solidFill>
                        <a:effectLst/>
                        <a:latin typeface="Arial" panose="020B0604020202020204" pitchFamily="34" charset="0"/>
                      </a:endParaRPr>
                    </a:p>
                  </a:txBody>
                  <a:tcPr marL="6223" marR="6223" marT="6223" marB="0" anchor="ctr">
                    <a:lnL>
                      <a:noFill/>
                    </a:lnL>
                    <a:lnR>
                      <a:noFill/>
                    </a:lnR>
                    <a:lnT>
                      <a:noFill/>
                    </a:lnT>
                    <a:lnB>
                      <a:noFill/>
                    </a:lnB>
                  </a:tcPr>
                </a:tc>
                <a:tc>
                  <a:txBody>
                    <a:bodyPr/>
                    <a:lstStyle/>
                    <a:p>
                      <a:pPr algn="ctr" fontAlgn="b"/>
                      <a:r>
                        <a:rPr lang="en-US" sz="800" b="1" i="0" u="none" strike="noStrike">
                          <a:solidFill>
                            <a:srgbClr val="000000"/>
                          </a:solidFill>
                          <a:effectLst/>
                          <a:latin typeface="Arial" panose="020B0604020202020204" pitchFamily="34" charset="0"/>
                        </a:rPr>
                        <a:t>51.2%</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dirty="0">
                          <a:solidFill>
                            <a:srgbClr val="000000"/>
                          </a:solidFill>
                          <a:effectLst/>
                          <a:latin typeface="Arial" panose="020B0604020202020204" pitchFamily="34" charset="0"/>
                        </a:rPr>
                        <a:t>50%</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endParaRPr lang="en-US" sz="800" b="1" i="0" u="sng" strike="noStrike" dirty="0">
                        <a:solidFill>
                          <a:srgbClr val="000000"/>
                        </a:solidFill>
                        <a:effectLst/>
                        <a:latin typeface="Arial" panose="020B0604020202020204" pitchFamily="34" charset="0"/>
                      </a:endParaRP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endParaRPr lang="en-US" sz="800" b="1" i="0" u="sng" strike="noStrike" dirty="0">
                        <a:solidFill>
                          <a:srgbClr val="000000"/>
                        </a:solidFill>
                        <a:effectLst/>
                        <a:latin typeface="Arial" panose="020B0604020202020204" pitchFamily="34" charset="0"/>
                      </a:endParaRPr>
                    </a:p>
                  </a:txBody>
                  <a:tcPr marL="6223" marR="6223" marT="6223"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extLst>
                  <a:ext uri="{0D108BD9-81ED-4DB2-BD59-A6C34878D82A}">
                    <a16:rowId xmlns:a16="http://schemas.microsoft.com/office/drawing/2014/main" val="2406114310"/>
                  </a:ext>
                </a:extLst>
              </a:tr>
              <a:tr h="116399">
                <a:tc>
                  <a:txBody>
                    <a:bodyPr/>
                    <a:lstStyle/>
                    <a:p>
                      <a:pPr algn="r" fontAlgn="b"/>
                      <a:r>
                        <a:rPr lang="en-US" sz="800" b="0" i="1"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0" u="none" strike="noStrike" dirty="0">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0" u="none" strike="noStrike" dirty="0">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extLst>
                  <a:ext uri="{0D108BD9-81ED-4DB2-BD59-A6C34878D82A}">
                    <a16:rowId xmlns:a16="http://schemas.microsoft.com/office/drawing/2014/main" val="2564078988"/>
                  </a:ext>
                </a:extLst>
              </a:tr>
              <a:tr h="116399">
                <a:tc>
                  <a:txBody>
                    <a:bodyPr/>
                    <a:lstStyle/>
                    <a:p>
                      <a:pPr algn="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extLst>
                  <a:ext uri="{0D108BD9-81ED-4DB2-BD59-A6C34878D82A}">
                    <a16:rowId xmlns:a16="http://schemas.microsoft.com/office/drawing/2014/main" val="2467922001"/>
                  </a:ext>
                </a:extLst>
              </a:tr>
              <a:tr h="121898">
                <a:tc>
                  <a:txBody>
                    <a:bodyPr/>
                    <a:lstStyle/>
                    <a:p>
                      <a:pPr algn="l" fontAlgn="b"/>
                      <a:r>
                        <a:rPr lang="en-US" sz="800" b="1" i="0" u="none" strike="noStrike" dirty="0">
                          <a:solidFill>
                            <a:srgbClr val="000000"/>
                          </a:solidFill>
                          <a:effectLst/>
                          <a:latin typeface="Arial" panose="020B0604020202020204" pitchFamily="34" charset="0"/>
                        </a:rPr>
                        <a:t>Domestic Equity</a:t>
                      </a:r>
                    </a:p>
                  </a:txBody>
                  <a:tcPr marL="6223" marR="6223" marT="6223" marB="0" anchor="b">
                    <a:lnL>
                      <a:noFill/>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27.0%</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26%</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16% - 36%</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a:noFill/>
                    </a:lnB>
                    <a:solidFill>
                      <a:srgbClr val="D8E4BC"/>
                    </a:solidFill>
                  </a:tcPr>
                </a:tc>
                <a:tc>
                  <a:txBody>
                    <a:bodyPr/>
                    <a:lstStyle/>
                    <a:p>
                      <a:pPr algn="l"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D8E4BC"/>
                    </a:solidFill>
                  </a:tcPr>
                </a:tc>
                <a:extLst>
                  <a:ext uri="{0D108BD9-81ED-4DB2-BD59-A6C34878D82A}">
                    <a16:rowId xmlns:a16="http://schemas.microsoft.com/office/drawing/2014/main" val="4190627095"/>
                  </a:ext>
                </a:extLst>
              </a:tr>
              <a:tr h="116399">
                <a:tc>
                  <a:txBody>
                    <a:bodyPr/>
                    <a:lstStyle/>
                    <a:p>
                      <a:pPr algn="r" fontAlgn="b"/>
                      <a:r>
                        <a:rPr lang="en-US" sz="800" b="0" i="1" u="none" strike="noStrike">
                          <a:solidFill>
                            <a:srgbClr val="000000"/>
                          </a:solidFill>
                          <a:effectLst/>
                          <a:latin typeface="Arial" panose="020B0604020202020204" pitchFamily="34" charset="0"/>
                        </a:rPr>
                        <a:t>U.S. Large Cap</a:t>
                      </a:r>
                    </a:p>
                  </a:txBody>
                  <a:tcPr marL="6223" marR="6223" marT="6223" marB="0" anchor="b">
                    <a:lnL>
                      <a:noFill/>
                    </a:lnL>
                    <a:lnR>
                      <a:noFill/>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19.5%</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20%</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S&amp;P 500 Index</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2556253925"/>
                  </a:ext>
                </a:extLst>
              </a:tr>
              <a:tr h="116399">
                <a:tc>
                  <a:txBody>
                    <a:bodyPr/>
                    <a:lstStyle/>
                    <a:p>
                      <a:pPr algn="r" fontAlgn="b"/>
                      <a:r>
                        <a:rPr lang="en-US" sz="800" b="0" i="1" u="none" strike="noStrike">
                          <a:solidFill>
                            <a:srgbClr val="000000"/>
                          </a:solidFill>
                          <a:effectLst/>
                          <a:latin typeface="Arial" panose="020B0604020202020204" pitchFamily="34" charset="0"/>
                        </a:rPr>
                        <a:t>U.S. Mid Cap</a:t>
                      </a:r>
                    </a:p>
                  </a:txBody>
                  <a:tcPr marL="6223" marR="6223" marT="6223" marB="0" anchor="b">
                    <a:lnL>
                      <a:noFill/>
                    </a:lnL>
                    <a:lnR>
                      <a:noFill/>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3.3%</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3%</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D8E4BC"/>
                    </a:solidFill>
                  </a:tcPr>
                </a:tc>
                <a:tc>
                  <a:txBody>
                    <a:bodyPr/>
                    <a:lstStyle/>
                    <a:p>
                      <a:pPr algn="ctr" fontAlgn="ctr"/>
                      <a:r>
                        <a:rPr lang="en-US" sz="800" b="1" i="0" u="none" strike="noStrike">
                          <a:solidFill>
                            <a:srgbClr val="000000"/>
                          </a:solidFill>
                          <a:effectLst/>
                          <a:latin typeface="Arial" panose="020B0604020202020204" pitchFamily="34" charset="0"/>
                        </a:rPr>
                        <a:t>S&amp;P 400 Index</a:t>
                      </a:r>
                    </a:p>
                  </a:txBody>
                  <a:tcPr marL="6223" marR="6223" marT="6223" marB="0" anchor="ctr">
                    <a:lnL>
                      <a:noFill/>
                    </a:lnL>
                    <a:lnR>
                      <a:noFill/>
                    </a:lnR>
                    <a:lnT>
                      <a:noFill/>
                    </a:lnT>
                    <a:lnB>
                      <a:noFill/>
                    </a:lnB>
                    <a:solidFill>
                      <a:srgbClr val="D8E4BC"/>
                    </a:solidFill>
                  </a:tcPr>
                </a:tc>
                <a:extLst>
                  <a:ext uri="{0D108BD9-81ED-4DB2-BD59-A6C34878D82A}">
                    <a16:rowId xmlns:a16="http://schemas.microsoft.com/office/drawing/2014/main" val="519674056"/>
                  </a:ext>
                </a:extLst>
              </a:tr>
              <a:tr h="116399">
                <a:tc>
                  <a:txBody>
                    <a:bodyPr/>
                    <a:lstStyle/>
                    <a:p>
                      <a:pPr algn="r" fontAlgn="b"/>
                      <a:r>
                        <a:rPr lang="en-US" sz="800" b="0" i="1" u="none" strike="noStrike">
                          <a:solidFill>
                            <a:srgbClr val="000000"/>
                          </a:solidFill>
                          <a:effectLst/>
                          <a:latin typeface="Arial" panose="020B0604020202020204" pitchFamily="34" charset="0"/>
                        </a:rPr>
                        <a:t>U.S. Small Cap</a:t>
                      </a:r>
                    </a:p>
                  </a:txBody>
                  <a:tcPr marL="6223" marR="6223" marT="6223" marB="0" anchor="b">
                    <a:lnL>
                      <a:noFill/>
                    </a:lnL>
                    <a:lnR>
                      <a:noFill/>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3.3%</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3%</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S&amp;P 600 Index</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83224171"/>
                  </a:ext>
                </a:extLst>
              </a:tr>
              <a:tr h="121898">
                <a:tc>
                  <a:txBody>
                    <a:bodyPr/>
                    <a:lstStyle/>
                    <a:p>
                      <a:pPr algn="r" fontAlgn="b"/>
                      <a:r>
                        <a:rPr lang="en-US" sz="800" b="0" i="1" u="none" strike="noStrike" dirty="0">
                          <a:solidFill>
                            <a:srgbClr val="000000"/>
                          </a:solidFill>
                          <a:effectLst/>
                          <a:latin typeface="Arial" panose="020B0604020202020204" pitchFamily="34" charset="0"/>
                        </a:rPr>
                        <a:t>Public Opportunistic Equity</a:t>
                      </a:r>
                    </a:p>
                  </a:txBody>
                  <a:tcPr marL="6223" marR="6223" marT="6223" marB="0" anchor="b">
                    <a:lnL>
                      <a:noFill/>
                    </a:lnL>
                    <a:lnR>
                      <a:noFill/>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D8E4BC"/>
                    </a:solidFill>
                  </a:tcPr>
                </a:tc>
                <a:tc>
                  <a:txBody>
                    <a:bodyPr/>
                    <a:lstStyle/>
                    <a:p>
                      <a:pPr algn="ctr" fontAlgn="ctr"/>
                      <a:r>
                        <a:rPr lang="en-US" sz="800" b="1" i="0" u="none" strike="noStrike">
                          <a:solidFill>
                            <a:srgbClr val="000000"/>
                          </a:solidFill>
                          <a:effectLst/>
                          <a:latin typeface="Arial" panose="020B0604020202020204" pitchFamily="34" charset="0"/>
                        </a:rPr>
                        <a:t>Investment Specific</a:t>
                      </a:r>
                    </a:p>
                  </a:txBody>
                  <a:tcPr marL="6223" marR="6223" marT="6223" marB="0" anchor="ctr">
                    <a:lnL>
                      <a:noFill/>
                    </a:lnL>
                    <a:lnR>
                      <a:noFill/>
                    </a:lnR>
                    <a:lnT>
                      <a:noFill/>
                    </a:lnT>
                    <a:lnB>
                      <a:noFill/>
                    </a:lnB>
                    <a:solidFill>
                      <a:srgbClr val="D8E4BC"/>
                    </a:solidFill>
                  </a:tcPr>
                </a:tc>
                <a:extLst>
                  <a:ext uri="{0D108BD9-81ED-4DB2-BD59-A6C34878D82A}">
                    <a16:rowId xmlns:a16="http://schemas.microsoft.com/office/drawing/2014/main" val="1423308272"/>
                  </a:ext>
                </a:extLst>
              </a:tr>
              <a:tr h="121898">
                <a:tc>
                  <a:txBody>
                    <a:bodyPr/>
                    <a:lstStyle/>
                    <a:p>
                      <a:pPr algn="l" fontAlgn="b"/>
                      <a:r>
                        <a:rPr lang="en-US" sz="800" b="1" i="0" u="none" strike="noStrike" dirty="0">
                          <a:solidFill>
                            <a:srgbClr val="000000"/>
                          </a:solidFill>
                          <a:effectLst/>
                          <a:latin typeface="Arial" panose="020B0604020202020204" pitchFamily="34" charset="0"/>
                        </a:rPr>
                        <a:t>International Equity</a:t>
                      </a:r>
                    </a:p>
                  </a:txBody>
                  <a:tcPr marL="6223" marR="6223" marT="6223" marB="0" anchor="b">
                    <a:lnL>
                      <a:noFill/>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24.2%</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24%</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14% - 34%</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extLst>
                  <a:ext uri="{0D108BD9-81ED-4DB2-BD59-A6C34878D82A}">
                    <a16:rowId xmlns:a16="http://schemas.microsoft.com/office/drawing/2014/main" val="1454569231"/>
                  </a:ext>
                </a:extLst>
              </a:tr>
              <a:tr h="116399">
                <a:tc>
                  <a:txBody>
                    <a:bodyPr/>
                    <a:lstStyle/>
                    <a:p>
                      <a:pPr algn="r" fontAlgn="b"/>
                      <a:r>
                        <a:rPr lang="en-US" sz="800" b="0" i="1" u="none" strike="noStrike" dirty="0">
                          <a:solidFill>
                            <a:srgbClr val="000000"/>
                          </a:solidFill>
                          <a:effectLst/>
                          <a:latin typeface="Arial" panose="020B0604020202020204" pitchFamily="34" charset="0"/>
                        </a:rPr>
                        <a:t>Developed Large Cap</a:t>
                      </a:r>
                    </a:p>
                  </a:txBody>
                  <a:tcPr marL="6223" marR="6223" marT="6223" marB="0" anchor="b">
                    <a:lnL>
                      <a:noFill/>
                    </a:lnL>
                    <a:lnR>
                      <a:noFill/>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17.6%</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17%</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D8E4BC"/>
                    </a:solidFill>
                  </a:tcPr>
                </a:tc>
                <a:tc>
                  <a:txBody>
                    <a:bodyPr/>
                    <a:lstStyle/>
                    <a:p>
                      <a:pPr algn="ctr" fontAlgn="ctr"/>
                      <a:r>
                        <a:rPr lang="en-US" sz="800" b="1" i="0" u="none" strike="noStrike">
                          <a:solidFill>
                            <a:srgbClr val="000000"/>
                          </a:solidFill>
                          <a:effectLst/>
                          <a:latin typeface="Arial" panose="020B0604020202020204" pitchFamily="34" charset="0"/>
                        </a:rPr>
                        <a:t>MSCI EAFE Index</a:t>
                      </a:r>
                    </a:p>
                  </a:txBody>
                  <a:tcPr marL="6223" marR="6223" marT="6223" marB="0" anchor="ctr">
                    <a:lnL>
                      <a:noFill/>
                    </a:lnL>
                    <a:lnR>
                      <a:noFill/>
                    </a:lnR>
                    <a:lnT>
                      <a:noFill/>
                    </a:lnT>
                    <a:lnB>
                      <a:noFill/>
                    </a:lnB>
                    <a:solidFill>
                      <a:srgbClr val="D8E4BC"/>
                    </a:solidFill>
                  </a:tcPr>
                </a:tc>
                <a:extLst>
                  <a:ext uri="{0D108BD9-81ED-4DB2-BD59-A6C34878D82A}">
                    <a16:rowId xmlns:a16="http://schemas.microsoft.com/office/drawing/2014/main" val="541290659"/>
                  </a:ext>
                </a:extLst>
              </a:tr>
              <a:tr h="116399">
                <a:tc>
                  <a:txBody>
                    <a:bodyPr/>
                    <a:lstStyle/>
                    <a:p>
                      <a:pPr algn="r" fontAlgn="b"/>
                      <a:r>
                        <a:rPr lang="en-US" sz="800" b="0" i="1" u="none" strike="noStrike" dirty="0">
                          <a:solidFill>
                            <a:srgbClr val="000000"/>
                          </a:solidFill>
                          <a:effectLst/>
                          <a:latin typeface="Arial" panose="020B0604020202020204" pitchFamily="34" charset="0"/>
                        </a:rPr>
                        <a:t>Developed Small Cap</a:t>
                      </a:r>
                    </a:p>
                  </a:txBody>
                  <a:tcPr marL="6223" marR="6223" marT="6223" marB="0" anchor="b">
                    <a:lnL>
                      <a:noFill/>
                    </a:lnL>
                    <a:lnR>
                      <a:noFill/>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1.5%</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2%</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MSCI EAFE Small Cap Index</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1720104163"/>
                  </a:ext>
                </a:extLst>
              </a:tr>
              <a:tr h="116399">
                <a:tc>
                  <a:txBody>
                    <a:bodyPr/>
                    <a:lstStyle/>
                    <a:p>
                      <a:pPr algn="r" fontAlgn="b"/>
                      <a:r>
                        <a:rPr lang="en-US" sz="800" b="0" i="1" u="none" strike="noStrike" dirty="0">
                          <a:solidFill>
                            <a:srgbClr val="000000"/>
                          </a:solidFill>
                          <a:effectLst/>
                          <a:latin typeface="Arial" panose="020B0604020202020204" pitchFamily="34" charset="0"/>
                        </a:rPr>
                        <a:t>Emerging Markets</a:t>
                      </a:r>
                    </a:p>
                  </a:txBody>
                  <a:tcPr marL="6223" marR="6223" marT="6223" marB="0" anchor="b">
                    <a:lnL>
                      <a:noFill/>
                    </a:lnL>
                    <a:lnR>
                      <a:noFill/>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4.4%</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5%</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D8E4BC"/>
                    </a:solidFill>
                  </a:tcPr>
                </a:tc>
                <a:tc>
                  <a:txBody>
                    <a:bodyPr/>
                    <a:lstStyle/>
                    <a:p>
                      <a:pPr algn="ctr" fontAlgn="ctr"/>
                      <a:r>
                        <a:rPr lang="en-US" sz="800" b="1" i="0" u="none" strike="noStrike">
                          <a:solidFill>
                            <a:srgbClr val="000000"/>
                          </a:solidFill>
                          <a:effectLst/>
                          <a:latin typeface="Arial" panose="020B0604020202020204" pitchFamily="34" charset="0"/>
                        </a:rPr>
                        <a:t>MSCI Emerging Markets Index</a:t>
                      </a:r>
                    </a:p>
                  </a:txBody>
                  <a:tcPr marL="6223" marR="6223" marT="6223" marB="0" anchor="ctr">
                    <a:lnL>
                      <a:noFill/>
                    </a:lnL>
                    <a:lnR>
                      <a:noFill/>
                    </a:lnR>
                    <a:lnT>
                      <a:noFill/>
                    </a:lnT>
                    <a:lnB>
                      <a:noFill/>
                    </a:lnB>
                    <a:solidFill>
                      <a:srgbClr val="D8E4BC"/>
                    </a:solidFill>
                  </a:tcPr>
                </a:tc>
                <a:extLst>
                  <a:ext uri="{0D108BD9-81ED-4DB2-BD59-A6C34878D82A}">
                    <a16:rowId xmlns:a16="http://schemas.microsoft.com/office/drawing/2014/main" val="2997176522"/>
                  </a:ext>
                </a:extLst>
              </a:tr>
              <a:tr h="116399">
                <a:tc>
                  <a:txBody>
                    <a:bodyPr/>
                    <a:lstStyle/>
                    <a:p>
                      <a:pPr algn="r" fontAlgn="b"/>
                      <a:r>
                        <a:rPr lang="en-US" sz="800" b="0" i="1" u="none" strike="noStrike" dirty="0">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extLst>
                  <a:ext uri="{0D108BD9-81ED-4DB2-BD59-A6C34878D82A}">
                    <a16:rowId xmlns:a16="http://schemas.microsoft.com/office/drawing/2014/main" val="1371406672"/>
                  </a:ext>
                </a:extLst>
              </a:tr>
              <a:tr h="116399">
                <a:tc>
                  <a:txBody>
                    <a:bodyPr/>
                    <a:lstStyle/>
                    <a:p>
                      <a:pPr algn="l" fontAlgn="b"/>
                      <a:r>
                        <a:rPr lang="en-US" sz="800" b="1" i="0" u="none" strike="noStrike" dirty="0">
                          <a:solidFill>
                            <a:srgbClr val="000000"/>
                          </a:solidFill>
                          <a:effectLst/>
                          <a:latin typeface="Arial" panose="020B0604020202020204" pitchFamily="34" charset="0"/>
                        </a:rPr>
                        <a:t>Private Equity</a:t>
                      </a:r>
                    </a:p>
                  </a:txBody>
                  <a:tcPr marL="6223" marR="6223" marT="6223" marB="0" anchor="b">
                    <a:lnL>
                      <a:noFill/>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8.1%</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8%</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6% - 10%</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Russell 2000 Index</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117318237"/>
                  </a:ext>
                </a:extLst>
              </a:tr>
              <a:tr h="116399">
                <a:tc>
                  <a:txBody>
                    <a:bodyPr/>
                    <a:lstStyle/>
                    <a:p>
                      <a:pPr algn="l" fontAlgn="b"/>
                      <a:r>
                        <a:rPr lang="en-US" sz="800" b="1" i="0" u="none" strike="noStrike" dirty="0">
                          <a:solidFill>
                            <a:srgbClr val="000000"/>
                          </a:solidFill>
                          <a:effectLst/>
                          <a:latin typeface="Arial" panose="020B0604020202020204" pitchFamily="34" charset="0"/>
                        </a:rPr>
                        <a:t>Private Opportunistic Equity</a:t>
                      </a:r>
                    </a:p>
                  </a:txBody>
                  <a:tcPr marL="6223" marR="6223" marT="6223" marB="0" anchor="b">
                    <a:lnL>
                      <a:noFill/>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0.7%</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0%</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D8E4BC"/>
                    </a:solidFill>
                  </a:tcPr>
                </a:tc>
                <a:tc>
                  <a:txBody>
                    <a:bodyPr/>
                    <a:lstStyle/>
                    <a:p>
                      <a:pPr algn="ctr" fontAlgn="ctr"/>
                      <a:r>
                        <a:rPr lang="en-US" sz="800" b="1" i="0" u="none" strike="noStrike">
                          <a:solidFill>
                            <a:srgbClr val="000000"/>
                          </a:solidFill>
                          <a:effectLst/>
                          <a:latin typeface="Arial" panose="020B0604020202020204" pitchFamily="34" charset="0"/>
                        </a:rPr>
                        <a:t>Investment Specific</a:t>
                      </a:r>
                    </a:p>
                  </a:txBody>
                  <a:tcPr marL="6223" marR="6223" marT="6223" marB="0" anchor="ctr">
                    <a:lnL>
                      <a:noFill/>
                    </a:lnL>
                    <a:lnR>
                      <a:noFill/>
                    </a:lnR>
                    <a:lnT>
                      <a:noFill/>
                    </a:lnT>
                    <a:lnB>
                      <a:noFill/>
                    </a:lnB>
                    <a:solidFill>
                      <a:srgbClr val="D8E4BC"/>
                    </a:solidFill>
                  </a:tcPr>
                </a:tc>
                <a:extLst>
                  <a:ext uri="{0D108BD9-81ED-4DB2-BD59-A6C34878D82A}">
                    <a16:rowId xmlns:a16="http://schemas.microsoft.com/office/drawing/2014/main" val="3473792446"/>
                  </a:ext>
                </a:extLst>
              </a:tr>
              <a:tr h="116399">
                <a:tc>
                  <a:txBody>
                    <a:bodyPr/>
                    <a:lstStyle/>
                    <a:p>
                      <a:pPr algn="r" fontAlgn="b"/>
                      <a:r>
                        <a:rPr lang="en-US" sz="800" b="0" i="1" u="none" strike="noStrike" dirty="0">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3035039048"/>
                  </a:ext>
                </a:extLst>
              </a:tr>
              <a:tr h="116399">
                <a:tc>
                  <a:txBody>
                    <a:bodyPr/>
                    <a:lstStyle/>
                    <a:p>
                      <a:pPr algn="l" fontAlgn="b"/>
                      <a:r>
                        <a:rPr lang="en-US" sz="800" b="1" i="0" u="none" strike="noStrike" dirty="0">
                          <a:solidFill>
                            <a:srgbClr val="000000"/>
                          </a:solidFill>
                          <a:effectLst/>
                          <a:latin typeface="Arial" panose="020B0604020202020204" pitchFamily="34" charset="0"/>
                        </a:rPr>
                        <a:t>Total Equity</a:t>
                      </a:r>
                    </a:p>
                  </a:txBody>
                  <a:tcPr marL="6223" marR="6223" marT="6223"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60.0%</a:t>
                      </a:r>
                    </a:p>
                  </a:txBody>
                  <a:tcPr marL="6223" marR="6223" marT="6223"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58%</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48% - 65%</a:t>
                      </a:r>
                    </a:p>
                  </a:txBody>
                  <a:tcPr marL="6223" marR="6223" marT="6223"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45329324"/>
                  </a:ext>
                </a:extLst>
              </a:tr>
              <a:tr h="116399">
                <a:tc>
                  <a:txBody>
                    <a:bodyPr/>
                    <a:lstStyle/>
                    <a:p>
                      <a:pPr algn="l" fontAlgn="b"/>
                      <a:r>
                        <a:rPr lang="en-US" sz="800" b="1" i="0" u="none" strike="noStrike" dirty="0">
                          <a:solidFill>
                            <a:srgbClr val="000000"/>
                          </a:solidFill>
                          <a:effectLst/>
                          <a:latin typeface="Arial" panose="020B0604020202020204" pitchFamily="34" charset="0"/>
                        </a:rPr>
                        <a:t> </a:t>
                      </a:r>
                    </a:p>
                  </a:txBody>
                  <a:tcPr marL="6223" marR="6223" marT="6223"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31073441"/>
                  </a:ext>
                </a:extLst>
              </a:tr>
              <a:tr h="121898">
                <a:tc>
                  <a:txBody>
                    <a:bodyPr/>
                    <a:lstStyle/>
                    <a:p>
                      <a:pPr algn="l" fontAlgn="b"/>
                      <a:r>
                        <a:rPr lang="en-US" sz="800" b="1" i="0" u="none" strike="noStrike" dirty="0">
                          <a:solidFill>
                            <a:srgbClr val="000000"/>
                          </a:solidFill>
                          <a:effectLst/>
                          <a:latin typeface="Arial" panose="020B0604020202020204" pitchFamily="34" charset="0"/>
                        </a:rPr>
                        <a:t>Public Markets Fixed Income</a:t>
                      </a:r>
                    </a:p>
                  </a:txBody>
                  <a:tcPr marL="6223" marR="6223" marT="6223" marB="0" anchor="b">
                    <a:lnL>
                      <a:noFill/>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11.4%</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13%</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D8E4BC"/>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a:noFill/>
                    </a:lnT>
                    <a:lnB>
                      <a:noFill/>
                    </a:lnB>
                    <a:solidFill>
                      <a:srgbClr val="D8E4BC"/>
                    </a:solidFill>
                  </a:tcPr>
                </a:tc>
                <a:extLst>
                  <a:ext uri="{0D108BD9-81ED-4DB2-BD59-A6C34878D82A}">
                    <a16:rowId xmlns:a16="http://schemas.microsoft.com/office/drawing/2014/main" val="4237132032"/>
                  </a:ext>
                </a:extLst>
              </a:tr>
              <a:tr h="147560">
                <a:tc>
                  <a:txBody>
                    <a:bodyPr/>
                    <a:lstStyle/>
                    <a:p>
                      <a:pPr algn="r" fontAlgn="b"/>
                      <a:r>
                        <a:rPr lang="en-US" sz="800" b="0" i="1" u="none" strike="noStrike">
                          <a:solidFill>
                            <a:srgbClr val="000000"/>
                          </a:solidFill>
                          <a:effectLst/>
                          <a:latin typeface="Arial" panose="020B0604020202020204" pitchFamily="34" charset="0"/>
                        </a:rPr>
                        <a:t>Treasuries Long Duration</a:t>
                      </a:r>
                    </a:p>
                  </a:txBody>
                  <a:tcPr marL="6223" marR="6223" marT="6223" marB="0" anchor="b">
                    <a:lnL>
                      <a:noFill/>
                    </a:lnL>
                    <a:lnR>
                      <a:noFill/>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0.0%</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0%</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0% - 10%</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Yes</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dirty="0" err="1">
                          <a:solidFill>
                            <a:srgbClr val="000000"/>
                          </a:solidFill>
                          <a:effectLst/>
                          <a:latin typeface="Arial" panose="020B0604020202020204" pitchFamily="34" charset="0"/>
                        </a:rPr>
                        <a:t>Bbg</a:t>
                      </a:r>
                      <a:r>
                        <a:rPr lang="en-US" sz="800" b="1" i="0" u="none" strike="noStrike" dirty="0">
                          <a:solidFill>
                            <a:srgbClr val="000000"/>
                          </a:solidFill>
                          <a:effectLst/>
                          <a:latin typeface="Arial" panose="020B0604020202020204" pitchFamily="34" charset="0"/>
                        </a:rPr>
                        <a:t> Barclays Long-Term Treasuries Index</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102105201"/>
                  </a:ext>
                </a:extLst>
              </a:tr>
              <a:tr h="121898">
                <a:tc>
                  <a:txBody>
                    <a:bodyPr/>
                    <a:lstStyle/>
                    <a:p>
                      <a:pPr algn="r" fontAlgn="b"/>
                      <a:r>
                        <a:rPr lang="en-US" sz="800" b="0" i="1" u="none" strike="noStrike" dirty="0">
                          <a:solidFill>
                            <a:srgbClr val="000000"/>
                          </a:solidFill>
                          <a:effectLst/>
                          <a:latin typeface="Arial" panose="020B0604020202020204" pitchFamily="34" charset="0"/>
                        </a:rPr>
                        <a:t>Interest Rate Sensitive</a:t>
                      </a:r>
                    </a:p>
                  </a:txBody>
                  <a:tcPr marL="6223" marR="6223" marT="6223" marB="0" anchor="b">
                    <a:lnL>
                      <a:noFill/>
                    </a:lnL>
                    <a:lnR>
                      <a:noFill/>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10.6%</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11%</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D8E4BC"/>
                    </a:solidFill>
                  </a:tcPr>
                </a:tc>
                <a:tc>
                  <a:txBody>
                    <a:bodyPr/>
                    <a:lstStyle/>
                    <a:p>
                      <a:pPr algn="ctr" fontAlgn="ctr"/>
                      <a:r>
                        <a:rPr lang="en-US" sz="800" b="1" i="0" u="none" strike="noStrike" dirty="0" err="1">
                          <a:solidFill>
                            <a:srgbClr val="000000"/>
                          </a:solidFill>
                          <a:effectLst/>
                          <a:latin typeface="Arial" panose="020B0604020202020204" pitchFamily="34" charset="0"/>
                        </a:rPr>
                        <a:t>Bbg</a:t>
                      </a:r>
                      <a:r>
                        <a:rPr lang="en-US" sz="800" b="1" i="0" u="none" strike="noStrike" dirty="0">
                          <a:solidFill>
                            <a:srgbClr val="000000"/>
                          </a:solidFill>
                          <a:effectLst/>
                          <a:latin typeface="Arial" panose="020B0604020202020204" pitchFamily="34" charset="0"/>
                        </a:rPr>
                        <a:t> Barclays US Aggregate Bond Index</a:t>
                      </a:r>
                    </a:p>
                  </a:txBody>
                  <a:tcPr marL="6223" marR="6223" marT="6223" marB="0" anchor="ctr">
                    <a:lnL>
                      <a:noFill/>
                    </a:lnL>
                    <a:lnR>
                      <a:noFill/>
                    </a:lnR>
                    <a:lnT>
                      <a:noFill/>
                    </a:lnT>
                    <a:lnB>
                      <a:noFill/>
                    </a:lnB>
                    <a:solidFill>
                      <a:srgbClr val="D8E4BC"/>
                    </a:solidFill>
                  </a:tcPr>
                </a:tc>
                <a:extLst>
                  <a:ext uri="{0D108BD9-81ED-4DB2-BD59-A6C34878D82A}">
                    <a16:rowId xmlns:a16="http://schemas.microsoft.com/office/drawing/2014/main" val="744911115"/>
                  </a:ext>
                </a:extLst>
              </a:tr>
              <a:tr h="116399">
                <a:tc>
                  <a:txBody>
                    <a:bodyPr/>
                    <a:lstStyle/>
                    <a:p>
                      <a:pPr algn="r" fontAlgn="b"/>
                      <a:r>
                        <a:rPr lang="en-US" sz="800" b="0" i="1" u="none" strike="noStrike">
                          <a:solidFill>
                            <a:srgbClr val="000000"/>
                          </a:solidFill>
                          <a:effectLst/>
                          <a:latin typeface="Arial" panose="020B0604020202020204" pitchFamily="34" charset="0"/>
                        </a:rPr>
                        <a:t>High Yield</a:t>
                      </a:r>
                    </a:p>
                  </a:txBody>
                  <a:tcPr marL="6223" marR="6223" marT="6223" marB="0" anchor="b">
                    <a:lnL>
                      <a:noFill/>
                    </a:lnL>
                    <a:lnR>
                      <a:noFill/>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0.8%</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2%</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dirty="0" err="1">
                          <a:solidFill>
                            <a:srgbClr val="000000"/>
                          </a:solidFill>
                          <a:effectLst/>
                          <a:latin typeface="Arial" panose="020B0604020202020204" pitchFamily="34" charset="0"/>
                        </a:rPr>
                        <a:t>Bbg</a:t>
                      </a:r>
                      <a:r>
                        <a:rPr lang="en-US" sz="800" b="1" i="0" u="none" strike="noStrike" dirty="0">
                          <a:solidFill>
                            <a:srgbClr val="000000"/>
                          </a:solidFill>
                          <a:effectLst/>
                          <a:latin typeface="Arial" panose="020B0604020202020204" pitchFamily="34" charset="0"/>
                        </a:rPr>
                        <a:t> Barclays US High Yield Index</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758559346"/>
                  </a:ext>
                </a:extLst>
              </a:tr>
              <a:tr h="116399">
                <a:tc>
                  <a:txBody>
                    <a:bodyPr/>
                    <a:lstStyle/>
                    <a:p>
                      <a:pPr algn="r" fontAlgn="b"/>
                      <a:r>
                        <a:rPr lang="en-US" sz="800" b="0" i="1"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3307002085"/>
                  </a:ext>
                </a:extLst>
              </a:tr>
              <a:tr h="116399">
                <a:tc>
                  <a:txBody>
                    <a:bodyPr/>
                    <a:lstStyle/>
                    <a:p>
                      <a:pPr algn="l" fontAlgn="b"/>
                      <a:r>
                        <a:rPr lang="en-US" sz="800" b="1" i="0" u="none" strike="noStrike">
                          <a:solidFill>
                            <a:srgbClr val="000000"/>
                          </a:solidFill>
                          <a:effectLst/>
                          <a:latin typeface="Arial" panose="020B0604020202020204" pitchFamily="34" charset="0"/>
                        </a:rPr>
                        <a:t>Private Debt</a:t>
                      </a:r>
                      <a:r>
                        <a:rPr lang="en-US" sz="800" b="1" i="0" u="none" strike="noStrike" baseline="30000">
                          <a:solidFill>
                            <a:srgbClr val="000000"/>
                          </a:solidFill>
                          <a:effectLst/>
                          <a:latin typeface="Arial" panose="020B0604020202020204" pitchFamily="34" charset="0"/>
                        </a:rPr>
                        <a:t>2</a:t>
                      </a:r>
                      <a:endParaRPr lang="en-US" sz="800" b="1" i="0" u="none" strike="noStrike">
                        <a:solidFill>
                          <a:srgbClr val="000000"/>
                        </a:solidFill>
                        <a:effectLst/>
                        <a:latin typeface="Arial" panose="020B0604020202020204" pitchFamily="34" charset="0"/>
                      </a:endParaRPr>
                    </a:p>
                  </a:txBody>
                  <a:tcPr marL="6223" marR="6223" marT="6223" marB="0" anchor="b">
                    <a:lnL>
                      <a:noFill/>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10.9%</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12%</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8% - 12%</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a:noFill/>
                    </a:lnB>
                    <a:solidFill>
                      <a:srgbClr val="D8E4BC"/>
                    </a:solidFill>
                  </a:tcPr>
                </a:tc>
                <a:tc>
                  <a:txBody>
                    <a:bodyPr/>
                    <a:lstStyle/>
                    <a:p>
                      <a:pPr algn="ctr" fontAlgn="ctr"/>
                      <a:r>
                        <a:rPr lang="en-US" sz="800" b="1" i="0" u="none" strike="noStrike">
                          <a:solidFill>
                            <a:srgbClr val="000000"/>
                          </a:solidFill>
                          <a:effectLst/>
                          <a:latin typeface="Arial" panose="020B0604020202020204" pitchFamily="34" charset="0"/>
                        </a:rPr>
                        <a:t>S&amp;P/ LSTA Leveraged Loan Index + 2.5%</a:t>
                      </a:r>
                    </a:p>
                  </a:txBody>
                  <a:tcPr marL="6223" marR="6223" marT="6223" marB="0" anchor="ctr">
                    <a:lnL>
                      <a:noFill/>
                    </a:lnL>
                    <a:lnR>
                      <a:noFill/>
                    </a:lnR>
                    <a:lnT>
                      <a:noFill/>
                    </a:lnT>
                    <a:lnB>
                      <a:noFill/>
                    </a:lnB>
                    <a:solidFill>
                      <a:srgbClr val="D8E4BC"/>
                    </a:solidFill>
                  </a:tcPr>
                </a:tc>
                <a:extLst>
                  <a:ext uri="{0D108BD9-81ED-4DB2-BD59-A6C34878D82A}">
                    <a16:rowId xmlns:a16="http://schemas.microsoft.com/office/drawing/2014/main" val="1064365097"/>
                  </a:ext>
                </a:extLst>
              </a:tr>
              <a:tr h="116399">
                <a:tc>
                  <a:txBody>
                    <a:bodyPr/>
                    <a:lstStyle/>
                    <a:p>
                      <a:pPr algn="l" fontAlgn="b"/>
                      <a:r>
                        <a:rPr lang="en-US" sz="800" b="1" i="0" u="none" strike="noStrike" dirty="0">
                          <a:solidFill>
                            <a:srgbClr val="000000"/>
                          </a:solidFill>
                          <a:effectLst/>
                          <a:latin typeface="Arial" panose="020B0604020202020204" pitchFamily="34" charset="0"/>
                        </a:rPr>
                        <a:t>Opportunistic Debt</a:t>
                      </a:r>
                    </a:p>
                  </a:txBody>
                  <a:tcPr marL="6223" marR="6223" marT="6223" marB="0" anchor="b">
                    <a:lnL>
                      <a:noFill/>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3.9%</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0%</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1" i="0" u="none" strike="noStrike">
                          <a:solidFill>
                            <a:srgbClr val="FF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1011996760"/>
                  </a:ext>
                </a:extLst>
              </a:tr>
              <a:tr h="116399">
                <a:tc>
                  <a:txBody>
                    <a:bodyPr/>
                    <a:lstStyle/>
                    <a:p>
                      <a:pPr algn="l" fontAlgn="b"/>
                      <a:endParaRPr lang="en-US" sz="800" b="0" i="0" u="none" strike="noStrike">
                        <a:solidFill>
                          <a:srgbClr val="000000"/>
                        </a:solidFill>
                        <a:effectLst/>
                        <a:latin typeface="Arial" panose="020B0604020202020204" pitchFamily="34" charset="0"/>
                      </a:endParaRPr>
                    </a:p>
                  </a:txBody>
                  <a:tcPr marL="6223" marR="6223" marT="6223" marB="0" anchor="b">
                    <a:lnL>
                      <a:noFill/>
                    </a:lnL>
                    <a:lnR>
                      <a:noFill/>
                    </a:lnR>
                    <a:lnT>
                      <a:noFill/>
                    </a:lnT>
                    <a:lnB>
                      <a:noFill/>
                    </a:lnB>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0" i="1"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2634967919"/>
                  </a:ext>
                </a:extLst>
              </a:tr>
              <a:tr h="116399">
                <a:tc>
                  <a:txBody>
                    <a:bodyPr/>
                    <a:lstStyle/>
                    <a:p>
                      <a:pPr algn="l" fontAlgn="b"/>
                      <a:r>
                        <a:rPr lang="en-US" sz="800" b="1" i="0" u="none" strike="noStrike">
                          <a:solidFill>
                            <a:srgbClr val="000000"/>
                          </a:solidFill>
                          <a:effectLst/>
                          <a:latin typeface="Arial" panose="020B0604020202020204" pitchFamily="34" charset="0"/>
                        </a:rPr>
                        <a:t>Total Fixed Income</a:t>
                      </a:r>
                    </a:p>
                  </a:txBody>
                  <a:tcPr marL="6223" marR="6223" marT="6223" marB="0" anchor="b">
                    <a:lnL>
                      <a:noFill/>
                    </a:lnL>
                    <a:lnR>
                      <a:noFill/>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26.2%</a:t>
                      </a:r>
                    </a:p>
                  </a:txBody>
                  <a:tcPr marL="6223" marR="6223" marT="6223"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25%</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18% - 35%</a:t>
                      </a:r>
                    </a:p>
                  </a:txBody>
                  <a:tcPr marL="6223" marR="6223" marT="6223"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a:noFill/>
                    </a:lnT>
                    <a:lnB w="6350" cap="flat" cmpd="sng" algn="ctr">
                      <a:solidFill>
                        <a:srgbClr val="000000"/>
                      </a:solidFill>
                      <a:prstDash val="solid"/>
                      <a:round/>
                      <a:headEnd type="none" w="med" len="med"/>
                      <a:tailEnd type="none" w="med" len="med"/>
                    </a:lnB>
                    <a:solidFill>
                      <a:srgbClr val="D8E4BC"/>
                    </a:solidFill>
                  </a:tcPr>
                </a:tc>
                <a:extLst>
                  <a:ext uri="{0D108BD9-81ED-4DB2-BD59-A6C34878D82A}">
                    <a16:rowId xmlns:a16="http://schemas.microsoft.com/office/drawing/2014/main" val="870309676"/>
                  </a:ext>
                </a:extLst>
              </a:tr>
              <a:tr h="116399">
                <a:tc>
                  <a:txBody>
                    <a:bodyPr/>
                    <a:lstStyle/>
                    <a:p>
                      <a:pPr algn="l" fontAlgn="b"/>
                      <a:r>
                        <a:rPr lang="en-US" sz="800" b="1" i="0" u="none" strike="noStrike">
                          <a:solidFill>
                            <a:srgbClr val="000000"/>
                          </a:solidFill>
                          <a:effectLst/>
                          <a:latin typeface="Arial" panose="020B0604020202020204" pitchFamily="34" charset="0"/>
                        </a:rPr>
                        <a:t> </a:t>
                      </a:r>
                    </a:p>
                  </a:txBody>
                  <a:tcPr marL="6223" marR="6223" marT="6223"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302799064"/>
                  </a:ext>
                </a:extLst>
              </a:tr>
              <a:tr h="116399">
                <a:tc>
                  <a:txBody>
                    <a:bodyPr/>
                    <a:lstStyle/>
                    <a:p>
                      <a:pPr algn="l" fontAlgn="b"/>
                      <a:r>
                        <a:rPr lang="en-US" sz="800" b="1" i="0" u="none" strike="noStrike">
                          <a:solidFill>
                            <a:srgbClr val="000000"/>
                          </a:solidFill>
                          <a:effectLst/>
                          <a:latin typeface="Arial" panose="020B0604020202020204" pitchFamily="34" charset="0"/>
                        </a:rPr>
                        <a:t>Commodities</a:t>
                      </a:r>
                    </a:p>
                  </a:txBody>
                  <a:tcPr marL="6223" marR="6223" marT="6223" marB="0" anchor="b">
                    <a:lnL>
                      <a:noFill/>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0.6%</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2%</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0% - 4%</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Bloomberg Commodities Index</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3471165657"/>
                  </a:ext>
                </a:extLst>
              </a:tr>
              <a:tr h="121898">
                <a:tc>
                  <a:txBody>
                    <a:bodyPr/>
                    <a:lstStyle/>
                    <a:p>
                      <a:pPr algn="l" fontAlgn="b"/>
                      <a:r>
                        <a:rPr lang="en-US" sz="800" b="1" i="0" u="none" strike="noStrike" dirty="0">
                          <a:solidFill>
                            <a:srgbClr val="000000"/>
                          </a:solidFill>
                          <a:effectLst/>
                          <a:latin typeface="Arial" panose="020B0604020202020204" pitchFamily="34" charset="0"/>
                        </a:rPr>
                        <a:t>Real Estate</a:t>
                      </a:r>
                    </a:p>
                  </a:txBody>
                  <a:tcPr marL="6223" marR="6223" marT="6223" marB="0" anchor="b">
                    <a:lnL>
                      <a:noFill/>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8.9%</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10%</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8% - 12%</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a:noFill/>
                    </a:lnB>
                    <a:solidFill>
                      <a:srgbClr val="D8E4BC"/>
                    </a:solidFill>
                  </a:tcPr>
                </a:tc>
                <a:tc>
                  <a:txBody>
                    <a:bodyPr/>
                    <a:lstStyle/>
                    <a:p>
                      <a:pPr algn="ctr" fontAlgn="ctr"/>
                      <a:r>
                        <a:rPr lang="en-US" sz="800" b="1" i="0" u="none" strike="noStrike">
                          <a:solidFill>
                            <a:srgbClr val="000000"/>
                          </a:solidFill>
                          <a:effectLst/>
                          <a:latin typeface="Arial" panose="020B0604020202020204" pitchFamily="34" charset="0"/>
                        </a:rPr>
                        <a:t>NCREIF ODCE Index</a:t>
                      </a:r>
                    </a:p>
                  </a:txBody>
                  <a:tcPr marL="6223" marR="6223" marT="6223" marB="0" anchor="ctr">
                    <a:lnL>
                      <a:noFill/>
                    </a:lnL>
                    <a:lnR>
                      <a:noFill/>
                    </a:lnR>
                    <a:lnT>
                      <a:noFill/>
                    </a:lnT>
                    <a:lnB>
                      <a:noFill/>
                    </a:lnB>
                    <a:solidFill>
                      <a:srgbClr val="D8E4BC"/>
                    </a:solidFill>
                  </a:tcPr>
                </a:tc>
                <a:extLst>
                  <a:ext uri="{0D108BD9-81ED-4DB2-BD59-A6C34878D82A}">
                    <a16:rowId xmlns:a16="http://schemas.microsoft.com/office/drawing/2014/main" val="723237902"/>
                  </a:ext>
                </a:extLst>
              </a:tr>
              <a:tr h="121898">
                <a:tc>
                  <a:txBody>
                    <a:bodyPr/>
                    <a:lstStyle/>
                    <a:p>
                      <a:pPr algn="l" fontAlgn="b"/>
                      <a:r>
                        <a:rPr lang="en-US" sz="800" b="1" i="0" u="none" strike="noStrike" dirty="0">
                          <a:solidFill>
                            <a:srgbClr val="000000"/>
                          </a:solidFill>
                          <a:effectLst/>
                          <a:latin typeface="Arial" panose="020B0604020202020204" pitchFamily="34" charset="0"/>
                        </a:rPr>
                        <a:t>Infrastructure</a:t>
                      </a:r>
                    </a:p>
                  </a:txBody>
                  <a:tcPr marL="6223" marR="6223" marT="6223" marB="0" anchor="b">
                    <a:lnL>
                      <a:noFill/>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0.9%</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0%</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0% - 3%</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Investment Specific</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431051011"/>
                  </a:ext>
                </a:extLst>
              </a:tr>
              <a:tr h="121898">
                <a:tc>
                  <a:txBody>
                    <a:bodyPr/>
                    <a:lstStyle/>
                    <a:p>
                      <a:pPr algn="l" fontAlgn="b"/>
                      <a:r>
                        <a:rPr lang="en-US" sz="800" b="1" i="0" u="none" strike="noStrike" dirty="0">
                          <a:solidFill>
                            <a:srgbClr val="000000"/>
                          </a:solidFill>
                          <a:effectLst/>
                          <a:latin typeface="Arial" panose="020B0604020202020204" pitchFamily="34" charset="0"/>
                        </a:rPr>
                        <a:t>Farmland and Timber</a:t>
                      </a:r>
                    </a:p>
                  </a:txBody>
                  <a:tcPr marL="6223" marR="6223" marT="6223" marB="0" anchor="b">
                    <a:lnL>
                      <a:noFill/>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0.5%</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0%</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0% - 3%</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a:noFill/>
                    </a:lnB>
                    <a:solidFill>
                      <a:srgbClr val="D8E4BC"/>
                    </a:solidFill>
                  </a:tcPr>
                </a:tc>
                <a:tc>
                  <a:txBody>
                    <a:bodyPr/>
                    <a:lstStyle/>
                    <a:p>
                      <a:pPr algn="ctr" fontAlgn="ctr"/>
                      <a:r>
                        <a:rPr lang="en-US" sz="800" b="1" i="0" u="none" strike="noStrike">
                          <a:solidFill>
                            <a:srgbClr val="000000"/>
                          </a:solidFill>
                          <a:effectLst/>
                          <a:latin typeface="Arial" panose="020B0604020202020204" pitchFamily="34" charset="0"/>
                        </a:rPr>
                        <a:t>Investment Specific</a:t>
                      </a:r>
                    </a:p>
                  </a:txBody>
                  <a:tcPr marL="6223" marR="6223" marT="6223" marB="0" anchor="ctr">
                    <a:lnL>
                      <a:noFill/>
                    </a:lnL>
                    <a:lnR>
                      <a:noFill/>
                    </a:lnR>
                    <a:lnT>
                      <a:noFill/>
                    </a:lnT>
                    <a:lnB>
                      <a:noFill/>
                    </a:lnB>
                    <a:solidFill>
                      <a:srgbClr val="D8E4BC"/>
                    </a:solidFill>
                  </a:tcPr>
                </a:tc>
                <a:extLst>
                  <a:ext uri="{0D108BD9-81ED-4DB2-BD59-A6C34878D82A}">
                    <a16:rowId xmlns:a16="http://schemas.microsoft.com/office/drawing/2014/main" val="853917873"/>
                  </a:ext>
                </a:extLst>
              </a:tr>
              <a:tr h="121898">
                <a:tc>
                  <a:txBody>
                    <a:bodyPr/>
                    <a:lstStyle/>
                    <a:p>
                      <a:pPr algn="l" fontAlgn="b"/>
                      <a:r>
                        <a:rPr lang="en-US" sz="800" b="1" i="0" u="none" strike="noStrike" dirty="0">
                          <a:solidFill>
                            <a:srgbClr val="000000"/>
                          </a:solidFill>
                          <a:effectLst/>
                          <a:latin typeface="Arial" panose="020B0604020202020204" pitchFamily="34" charset="0"/>
                        </a:rPr>
                        <a:t>Opportunistic Inflation-Linked</a:t>
                      </a:r>
                    </a:p>
                  </a:txBody>
                  <a:tcPr marL="6223" marR="6223" marT="6223" marB="0" anchor="b">
                    <a:lnL>
                      <a:noFill/>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0.0%</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0%</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Investment Specific</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2326168156"/>
                  </a:ext>
                </a:extLst>
              </a:tr>
              <a:tr h="116399">
                <a:tc>
                  <a:txBody>
                    <a:bodyPr/>
                    <a:lstStyle/>
                    <a:p>
                      <a:pPr algn="l" fontAlgn="b"/>
                      <a:r>
                        <a:rPr lang="en-US" sz="800" b="1" i="0" u="none" strike="noStrike" dirty="0">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a:noFill/>
                    </a:lnT>
                    <a:lnB>
                      <a:noFill/>
                    </a:lnB>
                    <a:solidFill>
                      <a:srgbClr val="FFFFFF"/>
                    </a:solidFill>
                  </a:tcPr>
                </a:tc>
                <a:extLst>
                  <a:ext uri="{0D108BD9-81ED-4DB2-BD59-A6C34878D82A}">
                    <a16:rowId xmlns:a16="http://schemas.microsoft.com/office/drawing/2014/main" val="3185287385"/>
                  </a:ext>
                </a:extLst>
              </a:tr>
              <a:tr h="116399">
                <a:tc>
                  <a:txBody>
                    <a:bodyPr/>
                    <a:lstStyle/>
                    <a:p>
                      <a:pPr algn="l" fontAlgn="b"/>
                      <a:r>
                        <a:rPr lang="en-US" sz="800" b="1" i="0" u="none" strike="noStrike" dirty="0">
                          <a:solidFill>
                            <a:srgbClr val="000000"/>
                          </a:solidFill>
                          <a:effectLst/>
                          <a:latin typeface="Arial" panose="020B0604020202020204" pitchFamily="34" charset="0"/>
                        </a:rPr>
                        <a:t>Total Inflation-Linked </a:t>
                      </a:r>
                    </a:p>
                  </a:txBody>
                  <a:tcPr marL="6223" marR="6223" marT="6223" marB="0" anchor="b">
                    <a:lnL>
                      <a:noFill/>
                    </a:lnL>
                    <a:lnR>
                      <a:noFill/>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10.9%</a:t>
                      </a:r>
                    </a:p>
                  </a:txBody>
                  <a:tcPr marL="6223" marR="6223" marT="6223"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12%</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10% - 16%</a:t>
                      </a:r>
                    </a:p>
                  </a:txBody>
                  <a:tcPr marL="6223" marR="6223" marT="6223"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a:noFill/>
                    </a:lnT>
                    <a:lnB w="6350" cap="flat" cmpd="sng" algn="ctr">
                      <a:solidFill>
                        <a:srgbClr val="000000"/>
                      </a:solidFill>
                      <a:prstDash val="solid"/>
                      <a:round/>
                      <a:headEnd type="none" w="med" len="med"/>
                      <a:tailEnd type="none" w="med" len="med"/>
                    </a:lnB>
                    <a:solidFill>
                      <a:srgbClr val="D8E4BC"/>
                    </a:solidFill>
                  </a:tcPr>
                </a:tc>
                <a:extLst>
                  <a:ext uri="{0D108BD9-81ED-4DB2-BD59-A6C34878D82A}">
                    <a16:rowId xmlns:a16="http://schemas.microsoft.com/office/drawing/2014/main" val="3247723307"/>
                  </a:ext>
                </a:extLst>
              </a:tr>
              <a:tr h="116399">
                <a:tc>
                  <a:txBody>
                    <a:bodyPr/>
                    <a:lstStyle/>
                    <a:p>
                      <a:pPr algn="l" fontAlgn="b"/>
                      <a:r>
                        <a:rPr lang="en-US" sz="800" b="1" i="0" u="none" strike="noStrike" dirty="0">
                          <a:solidFill>
                            <a:srgbClr val="000000"/>
                          </a:solidFill>
                          <a:effectLst/>
                          <a:latin typeface="Arial" panose="020B0604020202020204" pitchFamily="34" charset="0"/>
                        </a:rPr>
                        <a:t> </a:t>
                      </a:r>
                    </a:p>
                  </a:txBody>
                  <a:tcPr marL="6223" marR="6223" marT="6223"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460761754"/>
                  </a:ext>
                </a:extLst>
              </a:tr>
              <a:tr h="116399">
                <a:tc>
                  <a:txBody>
                    <a:bodyPr/>
                    <a:lstStyle/>
                    <a:p>
                      <a:pPr algn="l" fontAlgn="b"/>
                      <a:r>
                        <a:rPr lang="en-US" sz="800" b="1" i="0" u="none" strike="noStrike" dirty="0">
                          <a:solidFill>
                            <a:srgbClr val="000000"/>
                          </a:solidFill>
                          <a:effectLst/>
                          <a:latin typeface="Arial" panose="020B0604020202020204" pitchFamily="34" charset="0"/>
                        </a:rPr>
                        <a:t>Multi-Asset Class Strategies</a:t>
                      </a:r>
                    </a:p>
                  </a:txBody>
                  <a:tcPr marL="6223" marR="6223" marT="6223"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3.0%</a:t>
                      </a:r>
                    </a:p>
                  </a:txBody>
                  <a:tcPr marL="6223" marR="6223" marT="6223"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5%</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0% - 12%</a:t>
                      </a:r>
                    </a:p>
                  </a:txBody>
                  <a:tcPr marL="6223" marR="6223" marT="6223"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Yes</a:t>
                      </a:r>
                    </a:p>
                  </a:txBody>
                  <a:tcPr marL="6223" marR="6223" marT="6223"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91 Day T-Bill</a:t>
                      </a:r>
                    </a:p>
                  </a:txBody>
                  <a:tcPr marL="6223" marR="6223" marT="6223"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82007790"/>
                  </a:ext>
                </a:extLst>
              </a:tr>
              <a:tr h="116399">
                <a:tc>
                  <a:txBody>
                    <a:bodyPr/>
                    <a:lstStyle/>
                    <a:p>
                      <a:pPr algn="l" fontAlgn="b"/>
                      <a:r>
                        <a:rPr lang="en-US" sz="800" b="1" i="0" u="none" strike="noStrike" dirty="0">
                          <a:solidFill>
                            <a:srgbClr val="000000"/>
                          </a:solidFill>
                          <a:effectLst/>
                          <a:latin typeface="Arial" panose="020B0604020202020204" pitchFamily="34" charset="0"/>
                        </a:rPr>
                        <a:t> </a:t>
                      </a:r>
                    </a:p>
                  </a:txBody>
                  <a:tcPr marL="6223" marR="6223" marT="6223"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800" b="1" i="0" u="none" strike="noStrike">
                          <a:solidFill>
                            <a:srgbClr val="000000"/>
                          </a:solidFill>
                          <a:effectLst/>
                          <a:latin typeface="Arial" panose="020B0604020202020204" pitchFamily="34" charset="0"/>
                        </a:rPr>
                        <a:t> </a:t>
                      </a:r>
                    </a:p>
                  </a:txBody>
                  <a:tcPr marL="6223" marR="6223" marT="6223"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223922172"/>
                  </a:ext>
                </a:extLst>
              </a:tr>
              <a:tr h="121898">
                <a:tc>
                  <a:txBody>
                    <a:bodyPr/>
                    <a:lstStyle/>
                    <a:p>
                      <a:pPr algn="l" fontAlgn="b"/>
                      <a:r>
                        <a:rPr lang="en-US" sz="800" b="1" i="0" u="none" strike="noStrike" dirty="0">
                          <a:solidFill>
                            <a:srgbClr val="000000"/>
                          </a:solidFill>
                          <a:effectLst/>
                          <a:latin typeface="Arial" panose="020B0604020202020204" pitchFamily="34" charset="0"/>
                        </a:rPr>
                        <a:t>Operating Cash (Non </a:t>
                      </a:r>
                      <a:r>
                        <a:rPr lang="en-US" sz="800" b="1" i="0" u="none" strike="noStrike" dirty="0" err="1">
                          <a:solidFill>
                            <a:srgbClr val="000000"/>
                          </a:solidFill>
                          <a:effectLst/>
                          <a:latin typeface="Arial" panose="020B0604020202020204" pitchFamily="34" charset="0"/>
                        </a:rPr>
                        <a:t>Assetized</a:t>
                      </a:r>
                      <a:r>
                        <a:rPr lang="en-US" sz="800" b="1" i="0" u="none" strike="noStrike" dirty="0">
                          <a:solidFill>
                            <a:srgbClr val="000000"/>
                          </a:solidFill>
                          <a:effectLst/>
                          <a:latin typeface="Arial" panose="020B0604020202020204" pitchFamily="34" charset="0"/>
                        </a:rPr>
                        <a:t>)</a:t>
                      </a:r>
                    </a:p>
                  </a:txBody>
                  <a:tcPr marL="6223" marR="6223" marT="6223"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1" i="0" u="none" strike="noStrike" dirty="0">
                          <a:solidFill>
                            <a:srgbClr val="000000"/>
                          </a:solidFill>
                          <a:effectLst/>
                          <a:latin typeface="Arial" panose="020B0604020202020204" pitchFamily="34" charset="0"/>
                        </a:rPr>
                        <a:t>0.0%</a:t>
                      </a:r>
                    </a:p>
                  </a:txBody>
                  <a:tcPr marL="6223" marR="6223" marT="6223"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1" i="0" u="none" strike="noStrike">
                          <a:solidFill>
                            <a:srgbClr val="000000"/>
                          </a:solidFill>
                          <a:effectLst/>
                          <a:latin typeface="Arial" panose="020B0604020202020204" pitchFamily="34" charset="0"/>
                        </a:rPr>
                        <a:t> </a:t>
                      </a:r>
                    </a:p>
                  </a:txBody>
                  <a:tcPr marL="6223" marR="6223" marT="6223"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800" b="0" i="0" u="none" strike="noStrike">
                          <a:solidFill>
                            <a:srgbClr val="000000"/>
                          </a:solidFill>
                          <a:effectLst/>
                          <a:latin typeface="Arial" panose="020B0604020202020204" pitchFamily="34" charset="0"/>
                        </a:rPr>
                        <a:t> </a:t>
                      </a:r>
                    </a:p>
                  </a:txBody>
                  <a:tcPr marL="6223" marR="6223" marT="6223" marB="0" anchor="b">
                    <a:lnL>
                      <a:noFill/>
                    </a:lnL>
                    <a:lnR>
                      <a:noFill/>
                    </a:lnR>
                    <a:lnT>
                      <a:noFill/>
                    </a:lnT>
                    <a:lnB w="635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US" sz="800" b="1" i="0" u="none" strike="noStrike" dirty="0">
                          <a:solidFill>
                            <a:srgbClr val="000000"/>
                          </a:solidFill>
                          <a:effectLst/>
                          <a:latin typeface="Arial" panose="020B0604020202020204" pitchFamily="34" charset="0"/>
                        </a:rPr>
                        <a:t>91 Day T-Bill</a:t>
                      </a:r>
                    </a:p>
                  </a:txBody>
                  <a:tcPr marL="6223" marR="6223" marT="6223" marB="0" anchor="ctr">
                    <a:lnL>
                      <a:noFill/>
                    </a:lnL>
                    <a:lnR>
                      <a:noFill/>
                    </a:lnR>
                    <a:lnT>
                      <a:noFill/>
                    </a:lnT>
                    <a:lnB w="6350" cap="flat" cmpd="sng" algn="ctr">
                      <a:solidFill>
                        <a:srgbClr val="000000"/>
                      </a:solidFill>
                      <a:prstDash val="solid"/>
                      <a:round/>
                      <a:headEnd type="none" w="med" len="med"/>
                      <a:tailEnd type="none" w="med" len="med"/>
                    </a:lnB>
                    <a:solidFill>
                      <a:srgbClr val="D8E4BC"/>
                    </a:solidFill>
                  </a:tcPr>
                </a:tc>
                <a:extLst>
                  <a:ext uri="{0D108BD9-81ED-4DB2-BD59-A6C34878D82A}">
                    <a16:rowId xmlns:a16="http://schemas.microsoft.com/office/drawing/2014/main" val="1818809904"/>
                  </a:ext>
                </a:extLst>
              </a:tr>
            </a:tbl>
          </a:graphicData>
        </a:graphic>
      </p:graphicFrame>
      <p:sp>
        <p:nvSpPr>
          <p:cNvPr id="3" name="Title 2">
            <a:extLst>
              <a:ext uri="{FF2B5EF4-FFF2-40B4-BE49-F238E27FC236}">
                <a16:creationId xmlns:a16="http://schemas.microsoft.com/office/drawing/2014/main" id="{030EE48F-9685-447A-98BD-C213E03B39B9}"/>
              </a:ext>
            </a:extLst>
          </p:cNvPr>
          <p:cNvSpPr>
            <a:spLocks noGrp="1"/>
          </p:cNvSpPr>
          <p:nvPr>
            <p:ph type="title"/>
          </p:nvPr>
        </p:nvSpPr>
        <p:spPr/>
        <p:txBody>
          <a:bodyPr/>
          <a:lstStyle/>
          <a:p>
            <a:r>
              <a:rPr lang="en-US" dirty="0"/>
              <a:t>Current asset allocation and ranges</a:t>
            </a:r>
          </a:p>
        </p:txBody>
      </p:sp>
      <p:sp>
        <p:nvSpPr>
          <p:cNvPr id="6" name="TextBox 5">
            <a:extLst>
              <a:ext uri="{FF2B5EF4-FFF2-40B4-BE49-F238E27FC236}">
                <a16:creationId xmlns:a16="http://schemas.microsoft.com/office/drawing/2014/main" id="{EE7E9E90-52C3-4D71-8A4F-982848DC52BC}"/>
              </a:ext>
            </a:extLst>
          </p:cNvPr>
          <p:cNvSpPr txBox="1"/>
          <p:nvPr/>
        </p:nvSpPr>
        <p:spPr>
          <a:xfrm>
            <a:off x="5638800" y="6266765"/>
            <a:ext cx="2036135" cy="276999"/>
          </a:xfrm>
          <a:prstGeom prst="rect">
            <a:avLst/>
          </a:prstGeom>
          <a:noFill/>
        </p:spPr>
        <p:txBody>
          <a:bodyPr wrap="none" rtlCol="0">
            <a:spAutoFit/>
          </a:bodyPr>
          <a:lstStyle/>
          <a:p>
            <a:r>
              <a:rPr lang="en-US" sz="1200" dirty="0">
                <a:latin typeface="Verdana"/>
                <a:cs typeface="Verdana"/>
              </a:rPr>
              <a:t>Note: As of 12/31/2017</a:t>
            </a:r>
          </a:p>
        </p:txBody>
      </p:sp>
    </p:spTree>
    <p:extLst>
      <p:ext uri="{BB962C8B-B14F-4D97-AF65-F5344CB8AC3E}">
        <p14:creationId xmlns:p14="http://schemas.microsoft.com/office/powerpoint/2010/main" val="3556665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838200"/>
            <a:ext cx="39020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17"/>
          </p:nvPr>
        </p:nvSpPr>
        <p:spPr>
          <a:xfrm>
            <a:off x="4648200" y="6096000"/>
            <a:ext cx="4038599" cy="304800"/>
          </a:xfrm>
        </p:spPr>
        <p:txBody>
          <a:bodyPr/>
          <a:lstStyle/>
          <a:p>
            <a:r>
              <a:rPr lang="en-US" dirty="0">
                <a:solidFill>
                  <a:srgbClr val="4D4E54"/>
                </a:solidFill>
                <a:cs typeface="Verdana"/>
              </a:rPr>
              <a:t>Source: (Top) Bloomberg,*Cumulative GDP growth from prior cycle peak</a:t>
            </a:r>
          </a:p>
          <a:p>
            <a:r>
              <a:rPr lang="en-US" dirty="0">
                <a:solidFill>
                  <a:srgbClr val="4D4E54"/>
                </a:solidFill>
                <a:cs typeface="Verdana"/>
              </a:rPr>
              <a:t>Source: (Bottom) Federal Reserve Bank of Chicago and Kansas City</a:t>
            </a:r>
            <a:endParaRPr lang="en-US" dirty="0"/>
          </a:p>
        </p:txBody>
      </p:sp>
      <p:sp>
        <p:nvSpPr>
          <p:cNvPr id="4" name="Content Placeholder 3"/>
          <p:cNvSpPr>
            <a:spLocks noGrp="1"/>
          </p:cNvSpPr>
          <p:nvPr>
            <p:ph idx="1"/>
          </p:nvPr>
        </p:nvSpPr>
        <p:spPr/>
        <p:txBody>
          <a:bodyPr/>
          <a:lstStyle/>
          <a:p>
            <a:pPr marL="0" indent="0">
              <a:buNone/>
            </a:pPr>
            <a:r>
              <a:rPr lang="en-US" dirty="0"/>
              <a:t>Economic cycles do not die of old age</a:t>
            </a:r>
          </a:p>
          <a:p>
            <a:pPr marL="400050" lvl="1" indent="0" algn="just">
              <a:buNone/>
            </a:pPr>
            <a:r>
              <a:rPr lang="en-US" dirty="0"/>
              <a:t>The US economy is in an extended expansionary cycle despite being eight years removed from the last recession</a:t>
            </a:r>
          </a:p>
          <a:p>
            <a:pPr marL="400050" lvl="1" indent="0" algn="just">
              <a:buNone/>
            </a:pPr>
            <a:endParaRPr lang="en-US" sz="600" i="1" dirty="0"/>
          </a:p>
          <a:p>
            <a:pPr marL="400050" lvl="1" indent="0" algn="just">
              <a:buNone/>
            </a:pPr>
            <a:r>
              <a:rPr lang="en-US" dirty="0"/>
              <a:t>Financial health of US consumers and ongoing recovery of the housing market continue to drive economic growth</a:t>
            </a:r>
          </a:p>
          <a:p>
            <a:pPr marL="400050" lvl="1" indent="0" algn="just">
              <a:buNone/>
            </a:pPr>
            <a:endParaRPr lang="en-US" sz="600" dirty="0"/>
          </a:p>
          <a:p>
            <a:pPr marL="400050" lvl="1" indent="0" algn="just">
              <a:buNone/>
            </a:pPr>
            <a:r>
              <a:rPr lang="en-US" dirty="0"/>
              <a:t>A prolonged US economic expansion can support a continued rally for US equities despite elevated valuation levels</a:t>
            </a:r>
          </a:p>
          <a:p>
            <a:pPr marL="0" indent="0">
              <a:buNone/>
            </a:pPr>
            <a:endParaRPr lang="en-US" dirty="0"/>
          </a:p>
          <a:p>
            <a:pPr marL="0" indent="0">
              <a:buNone/>
            </a:pPr>
            <a:r>
              <a:rPr lang="en-US" dirty="0"/>
              <a:t>US financial conditions remain loose and support steady economic gains</a:t>
            </a:r>
          </a:p>
          <a:p>
            <a:pPr marL="400050" lvl="1" indent="0" algn="just">
              <a:buNone/>
            </a:pPr>
            <a:r>
              <a:rPr lang="en-US" dirty="0"/>
              <a:t>Low inflation provides a foundation for positive economic conditions and reinforces the Fed’s gradual monetary policy approach</a:t>
            </a:r>
            <a:endParaRPr lang="en-US" sz="600" dirty="0"/>
          </a:p>
          <a:p>
            <a:pPr marL="400050" lvl="1" indent="0" algn="just">
              <a:buNone/>
            </a:pPr>
            <a:endParaRPr lang="en-US" sz="600" dirty="0"/>
          </a:p>
          <a:p>
            <a:pPr marL="400050" lvl="1" indent="0" algn="just">
              <a:buNone/>
            </a:pPr>
            <a:r>
              <a:rPr lang="en-US" dirty="0"/>
              <a:t>Moderating US dollar strength is another form of easy financial conditions, benefiting global trade flows and credit creation</a:t>
            </a:r>
          </a:p>
          <a:p>
            <a:pPr marL="400050" lvl="1" indent="0" algn="just">
              <a:buNone/>
            </a:pPr>
            <a:endParaRPr lang="en-US" sz="600" dirty="0"/>
          </a:p>
          <a:p>
            <a:pPr marL="400050" lvl="1" indent="0" algn="just">
              <a:buNone/>
            </a:pPr>
            <a:r>
              <a:rPr lang="en-US" dirty="0"/>
              <a:t>Reversal in these easy conditions may be fueled by actions outside the US, such as a misstep by global central banks and/or increased volatility in the Chinese yuan</a:t>
            </a:r>
          </a:p>
        </p:txBody>
      </p:sp>
      <p:sp>
        <p:nvSpPr>
          <p:cNvPr id="3" name="Title 2"/>
          <p:cNvSpPr>
            <a:spLocks noGrp="1"/>
          </p:cNvSpPr>
          <p:nvPr>
            <p:ph type="title"/>
          </p:nvPr>
        </p:nvSpPr>
        <p:spPr/>
        <p:txBody>
          <a:bodyPr/>
          <a:lstStyle/>
          <a:p>
            <a:r>
              <a:rPr lang="en-US" dirty="0"/>
              <a:t>Key Market Themes</a:t>
            </a:r>
          </a:p>
        </p:txBody>
      </p:sp>
      <p:sp>
        <p:nvSpPr>
          <p:cNvPr id="7" name="Text Placeholder 6"/>
          <p:cNvSpPr>
            <a:spLocks noGrp="1"/>
          </p:cNvSpPr>
          <p:nvPr>
            <p:ph type="body" sz="quarter" idx="16"/>
          </p:nvPr>
        </p:nvSpPr>
        <p:spPr/>
        <p:txBody>
          <a:bodyPr/>
          <a:lstStyle/>
          <a:p>
            <a:r>
              <a:rPr lang="en-US" dirty="0"/>
              <a:t>Extended US Economic Cycle</a:t>
            </a:r>
          </a:p>
        </p:txBody>
      </p:sp>
      <p:sp>
        <p:nvSpPr>
          <p:cNvPr id="9" name="Slide Number Placeholder 8"/>
          <p:cNvSpPr>
            <a:spLocks noGrp="1"/>
          </p:cNvSpPr>
          <p:nvPr>
            <p:ph type="sldNum" sz="quarter" idx="12"/>
          </p:nvPr>
        </p:nvSpPr>
        <p:spPr/>
        <p:txBody>
          <a:bodyPr/>
          <a:lstStyle/>
          <a:p>
            <a:fld id="{B9F459C5-D201-49C9-A701-E5F8CEC6F7D4}" type="slidenum">
              <a:rPr lang="en-US" smtClean="0"/>
              <a:pPr/>
              <a:t>30</a:t>
            </a:fld>
            <a:endParaRPr lang="en-US" dirty="0"/>
          </a:p>
        </p:txBody>
      </p:sp>
      <p:cxnSp>
        <p:nvCxnSpPr>
          <p:cNvPr id="15" name="Straight Arrow Connector 4"/>
          <p:cNvCxnSpPr/>
          <p:nvPr/>
        </p:nvCxnSpPr>
        <p:spPr>
          <a:xfrm>
            <a:off x="8305800" y="5419010"/>
            <a:ext cx="0" cy="3810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5"/>
          <p:cNvSpPr txBox="1"/>
          <p:nvPr/>
        </p:nvSpPr>
        <p:spPr>
          <a:xfrm>
            <a:off x="7848600" y="5486400"/>
            <a:ext cx="609600" cy="246221"/>
          </a:xfrm>
          <a:prstGeom prst="rect">
            <a:avLst/>
          </a:prstGeom>
          <a:noFill/>
        </p:spPr>
        <p:txBody>
          <a:bodyPr wrap="square" rtlCol="0">
            <a:spAutoFit/>
          </a:bodyPr>
          <a:lstStyle/>
          <a:p>
            <a:r>
              <a:rPr lang="en-US" sz="1000" b="1" dirty="0">
                <a:latin typeface="Calibri" panose="020F0502020204030204" pitchFamily="34" charset="0"/>
                <a:cs typeface="Verdana"/>
              </a:rPr>
              <a:t>Loose</a:t>
            </a:r>
          </a:p>
        </p:txBody>
      </p:sp>
      <p:cxnSp>
        <p:nvCxnSpPr>
          <p:cNvPr id="17" name="Straight Arrow Connector 12"/>
          <p:cNvCxnSpPr/>
          <p:nvPr/>
        </p:nvCxnSpPr>
        <p:spPr>
          <a:xfrm flipV="1">
            <a:off x="8311116" y="4013715"/>
            <a:ext cx="0" cy="75319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3"/>
          <p:cNvSpPr txBox="1"/>
          <p:nvPr/>
        </p:nvSpPr>
        <p:spPr>
          <a:xfrm>
            <a:off x="7848600" y="4097179"/>
            <a:ext cx="609600" cy="246221"/>
          </a:xfrm>
          <a:prstGeom prst="rect">
            <a:avLst/>
          </a:prstGeom>
          <a:noFill/>
        </p:spPr>
        <p:txBody>
          <a:bodyPr wrap="square" rtlCol="0">
            <a:spAutoFit/>
          </a:bodyPr>
          <a:lstStyle/>
          <a:p>
            <a:r>
              <a:rPr lang="en-US" sz="1000" b="1" dirty="0">
                <a:latin typeface="Calibri" panose="020F0502020204030204" pitchFamily="34" charset="0"/>
                <a:cs typeface="Verdana"/>
              </a:rPr>
              <a:t> Tight</a:t>
            </a:r>
          </a:p>
        </p:txBody>
      </p:sp>
    </p:spTree>
    <p:extLst>
      <p:ext uri="{BB962C8B-B14F-4D97-AF65-F5344CB8AC3E}">
        <p14:creationId xmlns:p14="http://schemas.microsoft.com/office/powerpoint/2010/main" val="3627847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838200"/>
            <a:ext cx="39020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17"/>
          </p:nvPr>
        </p:nvSpPr>
        <p:spPr/>
        <p:txBody>
          <a:bodyPr/>
          <a:lstStyle/>
          <a:p>
            <a:r>
              <a:rPr lang="en-US" dirty="0">
                <a:solidFill>
                  <a:srgbClr val="4D4E54"/>
                </a:solidFill>
                <a:cs typeface="Verdana"/>
              </a:rPr>
              <a:t>Source: (Top) Federal Reserve Bank of St. Louis</a:t>
            </a:r>
          </a:p>
          <a:p>
            <a:r>
              <a:rPr lang="en-US" dirty="0">
                <a:solidFill>
                  <a:srgbClr val="4D4E54"/>
                </a:solidFill>
                <a:cs typeface="Verdana"/>
              </a:rPr>
              <a:t>Source: (Bottom) Federal Reserve, NEPC</a:t>
            </a:r>
            <a:endParaRPr lang="en-US" dirty="0"/>
          </a:p>
        </p:txBody>
      </p:sp>
      <p:sp>
        <p:nvSpPr>
          <p:cNvPr id="4" name="Content Placeholder 3"/>
          <p:cNvSpPr>
            <a:spLocks noGrp="1"/>
          </p:cNvSpPr>
          <p:nvPr>
            <p:ph idx="1"/>
          </p:nvPr>
        </p:nvSpPr>
        <p:spPr/>
        <p:txBody>
          <a:bodyPr/>
          <a:lstStyle/>
          <a:p>
            <a:pPr marL="0" indent="0">
              <a:buNone/>
            </a:pPr>
            <a:r>
              <a:rPr lang="en-US" dirty="0"/>
              <a:t>Excess capacity remains in the system and provides fuel for the expansion</a:t>
            </a:r>
          </a:p>
          <a:p>
            <a:pPr marL="400050" lvl="1" indent="0" algn="just">
              <a:buNone/>
            </a:pPr>
            <a:r>
              <a:rPr lang="en-US" dirty="0"/>
              <a:t>Labor market gains have been robust but slack remains as many have not returned to the workforce</a:t>
            </a:r>
          </a:p>
          <a:p>
            <a:pPr marL="400050" lvl="1" indent="0" algn="just">
              <a:buNone/>
            </a:pPr>
            <a:endParaRPr lang="en-US" sz="600" i="1" dirty="0"/>
          </a:p>
          <a:p>
            <a:pPr marL="400050" lvl="1" indent="0" algn="just">
              <a:buNone/>
            </a:pPr>
            <a:r>
              <a:rPr lang="en-US" dirty="0"/>
              <a:t>Muted wage gains and low inflation metrics are reflective of the excess capacity remaining in the US economy</a:t>
            </a:r>
          </a:p>
          <a:p>
            <a:pPr marL="400050" lvl="1" indent="0" algn="just">
              <a:buNone/>
            </a:pPr>
            <a:endParaRPr lang="en-US" sz="600" dirty="0"/>
          </a:p>
          <a:p>
            <a:pPr marL="400050" lvl="1" indent="0" algn="just">
              <a:buNone/>
            </a:pPr>
            <a:r>
              <a:rPr lang="en-US" dirty="0"/>
              <a:t>Tax cuts and fiscal stimulus can potentially remove spare economic capacity and be a catalyst for an uptick in inflation measures</a:t>
            </a:r>
          </a:p>
          <a:p>
            <a:pPr marL="0" indent="0">
              <a:buNone/>
            </a:pPr>
            <a:endParaRPr lang="en-US" dirty="0"/>
          </a:p>
          <a:p>
            <a:pPr marL="0" indent="0">
              <a:buNone/>
            </a:pPr>
            <a:r>
              <a:rPr lang="en-US" dirty="0"/>
              <a:t>US recession concerns are muted</a:t>
            </a:r>
          </a:p>
          <a:p>
            <a:pPr marL="400050" lvl="1" indent="0" algn="just">
              <a:buNone/>
            </a:pPr>
            <a:r>
              <a:rPr lang="en-US" dirty="0"/>
              <a:t>An acceleration in inflation leading to a tightening of financial conditions has historically been a catalyst to end economic expansions</a:t>
            </a:r>
            <a:endParaRPr lang="en-US" sz="600" dirty="0"/>
          </a:p>
          <a:p>
            <a:pPr marL="400050" lvl="1" indent="0" algn="just">
              <a:buNone/>
            </a:pPr>
            <a:endParaRPr lang="en-US" sz="600" dirty="0"/>
          </a:p>
          <a:p>
            <a:pPr marL="400050" lvl="1" indent="0" algn="just">
              <a:buNone/>
            </a:pPr>
            <a:r>
              <a:rPr lang="en-US" dirty="0"/>
              <a:t>However, improved US household balance sheets have room to expand and support further consumer spending gains</a:t>
            </a:r>
          </a:p>
          <a:p>
            <a:pPr marL="400050" lvl="1" indent="0" algn="just">
              <a:buNone/>
            </a:pPr>
            <a:endParaRPr lang="en-US" sz="600" dirty="0"/>
          </a:p>
          <a:p>
            <a:pPr marL="400050" lvl="1" indent="0" algn="just">
              <a:buNone/>
            </a:pPr>
            <a:r>
              <a:rPr lang="en-US" dirty="0"/>
              <a:t>Improving global economic conditions reinforce an expansion of the US economy as global growth factors synchronize</a:t>
            </a:r>
          </a:p>
        </p:txBody>
      </p:sp>
      <p:sp>
        <p:nvSpPr>
          <p:cNvPr id="3" name="Title 2"/>
          <p:cNvSpPr>
            <a:spLocks noGrp="1"/>
          </p:cNvSpPr>
          <p:nvPr>
            <p:ph type="title"/>
          </p:nvPr>
        </p:nvSpPr>
        <p:spPr/>
        <p:txBody>
          <a:bodyPr/>
          <a:lstStyle/>
          <a:p>
            <a:r>
              <a:rPr lang="en-US" dirty="0"/>
              <a:t>Key Market Themes</a:t>
            </a:r>
          </a:p>
        </p:txBody>
      </p:sp>
      <p:sp>
        <p:nvSpPr>
          <p:cNvPr id="7" name="Text Placeholder 6"/>
          <p:cNvSpPr>
            <a:spLocks noGrp="1"/>
          </p:cNvSpPr>
          <p:nvPr>
            <p:ph type="body" sz="quarter" idx="16"/>
          </p:nvPr>
        </p:nvSpPr>
        <p:spPr/>
        <p:txBody>
          <a:bodyPr/>
          <a:lstStyle/>
          <a:p>
            <a:r>
              <a:rPr lang="en-US" dirty="0"/>
              <a:t>Extended US Economic Cycle</a:t>
            </a:r>
          </a:p>
        </p:txBody>
      </p:sp>
      <p:sp>
        <p:nvSpPr>
          <p:cNvPr id="2" name="Slide Number Placeholder 1"/>
          <p:cNvSpPr>
            <a:spLocks noGrp="1"/>
          </p:cNvSpPr>
          <p:nvPr>
            <p:ph type="sldNum" sz="quarter" idx="12"/>
          </p:nvPr>
        </p:nvSpPr>
        <p:spPr/>
        <p:txBody>
          <a:bodyPr/>
          <a:lstStyle/>
          <a:p>
            <a:fld id="{B9F459C5-D201-49C9-A701-E5F8CEC6F7D4}" type="slidenum">
              <a:rPr lang="en-US" smtClean="0"/>
              <a:pPr/>
              <a:t>31</a:t>
            </a:fld>
            <a:endParaRPr lang="en-US" dirty="0"/>
          </a:p>
        </p:txBody>
      </p:sp>
    </p:spTree>
    <p:extLst>
      <p:ext uri="{BB962C8B-B14F-4D97-AF65-F5344CB8AC3E}">
        <p14:creationId xmlns:p14="http://schemas.microsoft.com/office/powerpoint/2010/main" val="1413748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838200"/>
            <a:ext cx="39020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17"/>
          </p:nvPr>
        </p:nvSpPr>
        <p:spPr/>
        <p:txBody>
          <a:bodyPr/>
          <a:lstStyle/>
          <a:p>
            <a:r>
              <a:rPr lang="en-US" dirty="0">
                <a:solidFill>
                  <a:srgbClr val="4D4E54"/>
                </a:solidFill>
                <a:cs typeface="Verdana"/>
              </a:rPr>
              <a:t>Source: (Top) OECD</a:t>
            </a:r>
          </a:p>
          <a:p>
            <a:r>
              <a:rPr lang="en-US" dirty="0">
                <a:solidFill>
                  <a:srgbClr val="4D4E54"/>
                </a:solidFill>
                <a:cs typeface="Verdana"/>
              </a:rPr>
              <a:t>Source: (Bottom) OECD</a:t>
            </a:r>
            <a:endParaRPr lang="en-US" dirty="0"/>
          </a:p>
        </p:txBody>
      </p:sp>
      <p:sp>
        <p:nvSpPr>
          <p:cNvPr id="4" name="Content Placeholder 3"/>
          <p:cNvSpPr>
            <a:spLocks noGrp="1"/>
          </p:cNvSpPr>
          <p:nvPr>
            <p:ph idx="1"/>
          </p:nvPr>
        </p:nvSpPr>
        <p:spPr/>
        <p:txBody>
          <a:bodyPr/>
          <a:lstStyle/>
          <a:p>
            <a:pPr marL="0" indent="0">
              <a:buNone/>
            </a:pPr>
            <a:r>
              <a:rPr lang="en-US" dirty="0"/>
              <a:t>Global economic conditions are improving in a synchronized fashion</a:t>
            </a:r>
          </a:p>
          <a:p>
            <a:pPr marL="400050" lvl="1" indent="0" algn="just">
              <a:buNone/>
            </a:pPr>
            <a:r>
              <a:rPr lang="en-US" dirty="0"/>
              <a:t>Coordinated global growth factors reinforce economic gains across the globe and are distinct from the extension of the US economic cycle</a:t>
            </a:r>
          </a:p>
          <a:p>
            <a:pPr marL="400050" lvl="1" indent="0" algn="just">
              <a:buNone/>
            </a:pPr>
            <a:endParaRPr lang="en-US" sz="600" dirty="0"/>
          </a:p>
          <a:p>
            <a:pPr marL="400050" lvl="1" indent="0" algn="just">
              <a:buNone/>
            </a:pPr>
            <a:r>
              <a:rPr lang="en-US" dirty="0"/>
              <a:t>Non-US corporate revenues and equities are best positioned to benefit from a widespread boost in global economic conditions</a:t>
            </a:r>
          </a:p>
          <a:p>
            <a:pPr marL="0" indent="0">
              <a:buNone/>
            </a:pPr>
            <a:endParaRPr lang="en-US" dirty="0"/>
          </a:p>
          <a:p>
            <a:pPr marL="0" indent="0">
              <a:buNone/>
            </a:pPr>
            <a:r>
              <a:rPr lang="en-US" dirty="0"/>
              <a:t>Positive growth rates harmonized across the globe are relatively rare</a:t>
            </a:r>
          </a:p>
          <a:p>
            <a:pPr marL="400050" lvl="1" indent="0" algn="just">
              <a:buNone/>
            </a:pPr>
            <a:r>
              <a:rPr lang="en-US" dirty="0"/>
              <a:t>Conditions are the result of Europe, Japan, and large parts of the emerging world transitioning out of economic malaise </a:t>
            </a:r>
          </a:p>
          <a:p>
            <a:pPr marL="400050" lvl="1" indent="0" algn="just">
              <a:buNone/>
            </a:pPr>
            <a:endParaRPr lang="en-US" sz="600" i="1" dirty="0"/>
          </a:p>
          <a:p>
            <a:pPr marL="400050" lvl="1" indent="0" algn="just">
              <a:buNone/>
            </a:pPr>
            <a:r>
              <a:rPr lang="en-US" dirty="0"/>
              <a:t>Persistence of the theme over several years would provide a substantial benefit to equity markets globally – specifically in Europe and Japan</a:t>
            </a:r>
          </a:p>
          <a:p>
            <a:pPr marL="400050" lvl="1" indent="0" algn="just">
              <a:buNone/>
            </a:pPr>
            <a:endParaRPr lang="en-US" sz="600" dirty="0"/>
          </a:p>
          <a:p>
            <a:pPr marL="400050" lvl="1" indent="0" algn="just">
              <a:buNone/>
            </a:pPr>
            <a:r>
              <a:rPr lang="en-US" dirty="0"/>
              <a:t>Historically, periods of synchronized growth have been derailed by higher inflation levels and central banks tightening policy</a:t>
            </a:r>
          </a:p>
        </p:txBody>
      </p:sp>
      <p:sp>
        <p:nvSpPr>
          <p:cNvPr id="3" name="Title 2"/>
          <p:cNvSpPr>
            <a:spLocks noGrp="1"/>
          </p:cNvSpPr>
          <p:nvPr>
            <p:ph type="title"/>
          </p:nvPr>
        </p:nvSpPr>
        <p:spPr/>
        <p:txBody>
          <a:bodyPr/>
          <a:lstStyle/>
          <a:p>
            <a:r>
              <a:rPr lang="en-US" dirty="0"/>
              <a:t>Key Market Themes</a:t>
            </a:r>
          </a:p>
        </p:txBody>
      </p:sp>
      <p:sp>
        <p:nvSpPr>
          <p:cNvPr id="7" name="Text Placeholder 6"/>
          <p:cNvSpPr>
            <a:spLocks noGrp="1"/>
          </p:cNvSpPr>
          <p:nvPr>
            <p:ph type="body" sz="quarter" idx="16"/>
          </p:nvPr>
        </p:nvSpPr>
        <p:spPr/>
        <p:txBody>
          <a:bodyPr/>
          <a:lstStyle/>
          <a:p>
            <a:r>
              <a:rPr lang="en-US" dirty="0"/>
              <a:t>Synchronized Economic Resurgence</a:t>
            </a:r>
          </a:p>
        </p:txBody>
      </p:sp>
      <p:sp>
        <p:nvSpPr>
          <p:cNvPr id="2" name="Slide Number Placeholder 1"/>
          <p:cNvSpPr>
            <a:spLocks noGrp="1"/>
          </p:cNvSpPr>
          <p:nvPr>
            <p:ph type="sldNum" sz="quarter" idx="12"/>
          </p:nvPr>
        </p:nvSpPr>
        <p:spPr/>
        <p:txBody>
          <a:bodyPr/>
          <a:lstStyle/>
          <a:p>
            <a:fld id="{B9F459C5-D201-49C9-A701-E5F8CEC6F7D4}" type="slidenum">
              <a:rPr lang="en-US" smtClean="0"/>
              <a:pPr/>
              <a:t>32</a:t>
            </a:fld>
            <a:endParaRPr lang="en-US" dirty="0"/>
          </a:p>
        </p:txBody>
      </p:sp>
    </p:spTree>
    <p:extLst>
      <p:ext uri="{BB962C8B-B14F-4D97-AF65-F5344CB8AC3E}">
        <p14:creationId xmlns:p14="http://schemas.microsoft.com/office/powerpoint/2010/main" val="3167933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838200"/>
            <a:ext cx="39020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17"/>
          </p:nvPr>
        </p:nvSpPr>
        <p:spPr/>
        <p:txBody>
          <a:bodyPr/>
          <a:lstStyle/>
          <a:p>
            <a:r>
              <a:rPr lang="en-US" dirty="0">
                <a:solidFill>
                  <a:srgbClr val="4D4E54"/>
                </a:solidFill>
                <a:cs typeface="Verdana"/>
              </a:rPr>
              <a:t>Source: (Top) OECD</a:t>
            </a:r>
          </a:p>
          <a:p>
            <a:r>
              <a:rPr lang="en-US" dirty="0">
                <a:solidFill>
                  <a:srgbClr val="4D4E54"/>
                </a:solidFill>
                <a:cs typeface="Verdana"/>
              </a:rPr>
              <a:t>Source: (Bottom) IMF</a:t>
            </a:r>
            <a:endParaRPr lang="en-US" dirty="0"/>
          </a:p>
        </p:txBody>
      </p:sp>
      <p:sp>
        <p:nvSpPr>
          <p:cNvPr id="4" name="Content Placeholder 3"/>
          <p:cNvSpPr>
            <a:spLocks noGrp="1"/>
          </p:cNvSpPr>
          <p:nvPr>
            <p:ph idx="1"/>
          </p:nvPr>
        </p:nvSpPr>
        <p:spPr/>
        <p:txBody>
          <a:bodyPr/>
          <a:lstStyle/>
          <a:p>
            <a:pPr marL="0" indent="0">
              <a:buNone/>
            </a:pPr>
            <a:r>
              <a:rPr lang="en-US" dirty="0"/>
              <a:t>Erosion of excess economic capacity is a catalyst to boost economic gains</a:t>
            </a:r>
          </a:p>
          <a:p>
            <a:pPr marL="400050" lvl="1" indent="0" algn="just">
              <a:buNone/>
            </a:pPr>
            <a:r>
              <a:rPr lang="en-US" dirty="0"/>
              <a:t>Despite recent labor market improvements, potential for labor reform in Europe and improved workforce participation in Japan offer multi-year benefits to economic growth</a:t>
            </a:r>
          </a:p>
          <a:p>
            <a:pPr marL="400050" lvl="1" indent="0" algn="just">
              <a:buNone/>
            </a:pPr>
            <a:endParaRPr lang="en-US" sz="600" dirty="0"/>
          </a:p>
          <a:p>
            <a:pPr marL="400050" lvl="1" indent="0" algn="just">
              <a:buNone/>
            </a:pPr>
            <a:r>
              <a:rPr lang="en-US" dirty="0"/>
              <a:t>Material decline in emerging market inflation provides a cushion for real interest rates to fall and fuel an expansion of economic activity</a:t>
            </a:r>
          </a:p>
          <a:p>
            <a:pPr marL="400050" lvl="1" indent="0">
              <a:buNone/>
            </a:pPr>
            <a:endParaRPr lang="en-US" dirty="0"/>
          </a:p>
          <a:p>
            <a:pPr marL="0" indent="0">
              <a:buNone/>
            </a:pPr>
            <a:r>
              <a:rPr lang="en-US" dirty="0"/>
              <a:t>Economic resurgence is delicate and can be disrupted by lingering global risk factors </a:t>
            </a:r>
          </a:p>
          <a:p>
            <a:pPr marL="400050" lvl="1" indent="0" algn="just">
              <a:buNone/>
            </a:pPr>
            <a:r>
              <a:rPr lang="en-US" dirty="0"/>
              <a:t>US dollar strength, dislocation in China’s credit expansion, and restrictive US trade policy pose the greatest threats</a:t>
            </a:r>
            <a:endParaRPr lang="en-US" sz="600" dirty="0"/>
          </a:p>
          <a:p>
            <a:pPr marL="400050" lvl="1" indent="0" algn="just">
              <a:buNone/>
            </a:pPr>
            <a:endParaRPr lang="en-US" sz="600" dirty="0"/>
          </a:p>
          <a:p>
            <a:pPr marL="400050" lvl="1" indent="0" algn="just">
              <a:buNone/>
            </a:pPr>
            <a:r>
              <a:rPr lang="en-US" dirty="0"/>
              <a:t>The foundation of synchronized economic resurgence is the continuation of positive trends associated with the other key market themes</a:t>
            </a:r>
          </a:p>
          <a:p>
            <a:endParaRPr lang="en-US" dirty="0"/>
          </a:p>
        </p:txBody>
      </p:sp>
      <p:sp>
        <p:nvSpPr>
          <p:cNvPr id="3" name="Title 2"/>
          <p:cNvSpPr>
            <a:spLocks noGrp="1"/>
          </p:cNvSpPr>
          <p:nvPr>
            <p:ph type="title"/>
          </p:nvPr>
        </p:nvSpPr>
        <p:spPr/>
        <p:txBody>
          <a:bodyPr/>
          <a:lstStyle/>
          <a:p>
            <a:r>
              <a:rPr lang="en-US" dirty="0"/>
              <a:t>Key Market Themes</a:t>
            </a:r>
          </a:p>
        </p:txBody>
      </p:sp>
      <p:sp>
        <p:nvSpPr>
          <p:cNvPr id="7" name="Text Placeholder 6"/>
          <p:cNvSpPr>
            <a:spLocks noGrp="1"/>
          </p:cNvSpPr>
          <p:nvPr>
            <p:ph type="body" sz="quarter" idx="16"/>
          </p:nvPr>
        </p:nvSpPr>
        <p:spPr/>
        <p:txBody>
          <a:bodyPr/>
          <a:lstStyle/>
          <a:p>
            <a:r>
              <a:rPr lang="en-US" dirty="0"/>
              <a:t>Synchronized Economic Resurgence</a:t>
            </a:r>
          </a:p>
        </p:txBody>
      </p:sp>
      <p:sp>
        <p:nvSpPr>
          <p:cNvPr id="2" name="Slide Number Placeholder 1"/>
          <p:cNvSpPr>
            <a:spLocks noGrp="1"/>
          </p:cNvSpPr>
          <p:nvPr>
            <p:ph type="sldNum" sz="quarter" idx="12"/>
          </p:nvPr>
        </p:nvSpPr>
        <p:spPr/>
        <p:txBody>
          <a:bodyPr/>
          <a:lstStyle/>
          <a:p>
            <a:fld id="{B9F459C5-D201-49C9-A701-E5F8CEC6F7D4}" type="slidenum">
              <a:rPr lang="en-US" smtClean="0"/>
              <a:pPr/>
              <a:t>33</a:t>
            </a:fld>
            <a:endParaRPr lang="en-US" dirty="0"/>
          </a:p>
        </p:txBody>
      </p:sp>
    </p:spTree>
    <p:extLst>
      <p:ext uri="{BB962C8B-B14F-4D97-AF65-F5344CB8AC3E}">
        <p14:creationId xmlns:p14="http://schemas.microsoft.com/office/powerpoint/2010/main" val="1647508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492500"/>
            <a:ext cx="3902075"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17"/>
          </p:nvPr>
        </p:nvSpPr>
        <p:spPr/>
        <p:txBody>
          <a:bodyPr/>
          <a:lstStyle/>
          <a:p>
            <a:r>
              <a:rPr lang="en-US" dirty="0">
                <a:solidFill>
                  <a:srgbClr val="4D4E54"/>
                </a:solidFill>
                <a:cs typeface="Verdana"/>
              </a:rPr>
              <a:t>Source: (Top) Bloomberg, NEPC</a:t>
            </a:r>
          </a:p>
          <a:p>
            <a:r>
              <a:rPr lang="en-US" dirty="0">
                <a:solidFill>
                  <a:srgbClr val="4D4E54"/>
                </a:solidFill>
                <a:cs typeface="Verdana"/>
              </a:rPr>
              <a:t>Source: (Bottom) Bloomberg, NEPC</a:t>
            </a:r>
            <a:endParaRPr lang="en-US" dirty="0"/>
          </a:p>
        </p:txBody>
      </p:sp>
      <p:sp>
        <p:nvSpPr>
          <p:cNvPr id="4" name="Content Placeholder 3"/>
          <p:cNvSpPr>
            <a:spLocks noGrp="1"/>
          </p:cNvSpPr>
          <p:nvPr>
            <p:ph idx="1"/>
          </p:nvPr>
        </p:nvSpPr>
        <p:spPr/>
        <p:txBody>
          <a:bodyPr/>
          <a:lstStyle/>
          <a:p>
            <a:pPr marL="0" indent="0">
              <a:buNone/>
            </a:pPr>
            <a:r>
              <a:rPr lang="en-US" dirty="0"/>
              <a:t>The Federal Reserve is expected to slowly increase interest rates</a:t>
            </a:r>
          </a:p>
          <a:p>
            <a:pPr marL="400050" lvl="1" indent="0" algn="just">
              <a:buNone/>
            </a:pPr>
            <a:r>
              <a:rPr lang="en-US" dirty="0"/>
              <a:t>Expected path of Fed policy through 2020 matters more than timing of the next hike as the disconnect between market expectations and Fed signaling has grown</a:t>
            </a:r>
          </a:p>
          <a:p>
            <a:pPr marL="400050" lvl="1" indent="0" algn="just">
              <a:buNone/>
            </a:pPr>
            <a:endParaRPr lang="en-US" sz="600" i="1" dirty="0"/>
          </a:p>
          <a:p>
            <a:pPr marL="400050" lvl="1" indent="0" algn="just">
              <a:buNone/>
            </a:pPr>
            <a:r>
              <a:rPr lang="en-US" dirty="0"/>
              <a:t>A relatively accommodative Fed is likely to continue, unless there is a dramatic acceleration in inflation</a:t>
            </a:r>
          </a:p>
          <a:p>
            <a:pPr marL="0" indent="0">
              <a:buNone/>
            </a:pPr>
            <a:endParaRPr lang="en-US" dirty="0"/>
          </a:p>
          <a:p>
            <a:pPr marL="0" indent="0">
              <a:buNone/>
            </a:pPr>
            <a:r>
              <a:rPr lang="en-US" dirty="0"/>
              <a:t>The Fed’s balance sheet normalization is a low grade tightening of monetary policy but its impact is untested</a:t>
            </a:r>
          </a:p>
          <a:p>
            <a:pPr marL="400050" lvl="1" indent="0" algn="just">
              <a:buNone/>
            </a:pPr>
            <a:r>
              <a:rPr lang="en-US" dirty="0"/>
              <a:t>Fed is expected to be careful and data dependent yet balance sheet disbursement into a strong economy will likely have tightening effects – in the same way balance sheet expansion had easing effects</a:t>
            </a:r>
          </a:p>
          <a:p>
            <a:pPr marL="400050" lvl="1" indent="0" algn="just">
              <a:buNone/>
            </a:pPr>
            <a:endParaRPr lang="en-US" sz="800" dirty="0"/>
          </a:p>
          <a:p>
            <a:pPr marL="400050" lvl="1" indent="0" algn="just">
              <a:buNone/>
            </a:pPr>
            <a:r>
              <a:rPr lang="en-US" dirty="0"/>
              <a:t>The balance sheet will gradually shrink over time assuming conditions remain supportive</a:t>
            </a:r>
          </a:p>
          <a:p>
            <a:pPr marL="400050" lvl="1" indent="0" algn="just">
              <a:buNone/>
            </a:pPr>
            <a:endParaRPr lang="en-US" sz="600" dirty="0"/>
          </a:p>
          <a:p>
            <a:pPr marL="400050" lvl="1" indent="0" algn="just">
              <a:buNone/>
            </a:pPr>
            <a:r>
              <a:rPr lang="en-US" dirty="0"/>
              <a:t>The gradual progression of balance sheet reduction combined with the accommodative policies of global central banks supports easy global financial conditions</a:t>
            </a:r>
          </a:p>
          <a:p>
            <a:pPr marL="400050" lvl="1" indent="0" algn="just">
              <a:buNone/>
            </a:pPr>
            <a:endParaRPr lang="en-US" sz="600" dirty="0"/>
          </a:p>
          <a:p>
            <a:endParaRPr lang="en-US" dirty="0"/>
          </a:p>
        </p:txBody>
      </p:sp>
      <p:sp>
        <p:nvSpPr>
          <p:cNvPr id="3" name="Title 2"/>
          <p:cNvSpPr>
            <a:spLocks noGrp="1"/>
          </p:cNvSpPr>
          <p:nvPr>
            <p:ph type="title"/>
          </p:nvPr>
        </p:nvSpPr>
        <p:spPr/>
        <p:txBody>
          <a:bodyPr/>
          <a:lstStyle/>
          <a:p>
            <a:r>
              <a:rPr lang="en-US" dirty="0"/>
              <a:t>Key Market Themes</a:t>
            </a:r>
          </a:p>
        </p:txBody>
      </p:sp>
      <p:sp>
        <p:nvSpPr>
          <p:cNvPr id="7" name="Text Placeholder 6"/>
          <p:cNvSpPr>
            <a:spLocks noGrp="1"/>
          </p:cNvSpPr>
          <p:nvPr>
            <p:ph type="body" sz="quarter" idx="16"/>
          </p:nvPr>
        </p:nvSpPr>
        <p:spPr/>
        <p:txBody>
          <a:bodyPr/>
          <a:lstStyle/>
          <a:p>
            <a:r>
              <a:rPr lang="en-US" dirty="0"/>
              <a:t>Federal Reserve Gradualism</a:t>
            </a:r>
          </a:p>
        </p:txBody>
      </p:sp>
      <p:sp>
        <p:nvSpPr>
          <p:cNvPr id="2" name="Slide Number Placeholder 1"/>
          <p:cNvSpPr>
            <a:spLocks noGrp="1"/>
          </p:cNvSpPr>
          <p:nvPr>
            <p:ph type="sldNum" sz="quarter" idx="12"/>
          </p:nvPr>
        </p:nvSpPr>
        <p:spPr/>
        <p:txBody>
          <a:bodyPr/>
          <a:lstStyle/>
          <a:p>
            <a:fld id="{B9F459C5-D201-49C9-A701-E5F8CEC6F7D4}" type="slidenum">
              <a:rPr lang="en-US" smtClean="0"/>
              <a:pPr/>
              <a:t>34</a:t>
            </a:fld>
            <a:endParaRPr lang="en-US" dirty="0"/>
          </a:p>
        </p:txBody>
      </p:sp>
      <p:cxnSp>
        <p:nvCxnSpPr>
          <p:cNvPr id="21" name="Straight Connector 5"/>
          <p:cNvCxnSpPr/>
          <p:nvPr/>
        </p:nvCxnSpPr>
        <p:spPr>
          <a:xfrm flipV="1">
            <a:off x="7696200" y="3837270"/>
            <a:ext cx="0" cy="194216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6624" y="815975"/>
            <a:ext cx="401002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9043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838200"/>
            <a:ext cx="39020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17"/>
          </p:nvPr>
        </p:nvSpPr>
        <p:spPr/>
        <p:txBody>
          <a:bodyPr/>
          <a:lstStyle/>
          <a:p>
            <a:r>
              <a:rPr lang="en-US" dirty="0">
                <a:solidFill>
                  <a:srgbClr val="4D4E54"/>
                </a:solidFill>
                <a:cs typeface="Verdana"/>
              </a:rPr>
              <a:t>Source: (Top) Bloomberg, NEPC</a:t>
            </a:r>
          </a:p>
          <a:p>
            <a:r>
              <a:rPr lang="en-US" dirty="0">
                <a:solidFill>
                  <a:srgbClr val="4D4E54"/>
                </a:solidFill>
                <a:cs typeface="Verdana"/>
              </a:rPr>
              <a:t>Source: (Bottom): Bloomberg, FRED</a:t>
            </a:r>
            <a:endParaRPr lang="en-US" dirty="0"/>
          </a:p>
        </p:txBody>
      </p:sp>
      <p:sp>
        <p:nvSpPr>
          <p:cNvPr id="4" name="Content Placeholder 3"/>
          <p:cNvSpPr>
            <a:spLocks noGrp="1"/>
          </p:cNvSpPr>
          <p:nvPr>
            <p:ph idx="1"/>
          </p:nvPr>
        </p:nvSpPr>
        <p:spPr/>
        <p:txBody>
          <a:bodyPr/>
          <a:lstStyle/>
          <a:p>
            <a:pPr marL="0" indent="0">
              <a:buNone/>
            </a:pPr>
            <a:r>
              <a:rPr lang="en-US" dirty="0"/>
              <a:t>Gradualism is the policy of choice globally as the major central banks manage unprecedented initiatives</a:t>
            </a:r>
          </a:p>
          <a:p>
            <a:pPr marL="400050" lvl="1" indent="0" algn="just">
              <a:buNone/>
            </a:pPr>
            <a:r>
              <a:rPr lang="en-US" dirty="0"/>
              <a:t>ECB’s QE program is expanding but at a slower rate</a:t>
            </a:r>
          </a:p>
          <a:p>
            <a:pPr marL="400050" lvl="1" indent="0" algn="just">
              <a:buNone/>
            </a:pPr>
            <a:endParaRPr lang="en-US" sz="600" dirty="0"/>
          </a:p>
          <a:p>
            <a:pPr marL="400050" lvl="1" indent="0" algn="just">
              <a:buNone/>
            </a:pPr>
            <a:r>
              <a:rPr lang="en-US" dirty="0"/>
              <a:t>However, the reinvestment of balance sheet holdings is likely to continue for an extended period of time</a:t>
            </a:r>
          </a:p>
          <a:p>
            <a:pPr marL="400050" lvl="1" indent="0" algn="just">
              <a:buNone/>
            </a:pPr>
            <a:endParaRPr lang="en-US" sz="600" i="1" dirty="0"/>
          </a:p>
          <a:p>
            <a:pPr marL="400050" lvl="1" indent="0" algn="just">
              <a:buNone/>
            </a:pPr>
            <a:r>
              <a:rPr lang="en-US" dirty="0"/>
              <a:t>Bank of Japan’s QE yield-curve control program has rapidly slowed bond purchases but solidified steepness in the yield curve</a:t>
            </a:r>
            <a:endParaRPr lang="en-US" sz="600" dirty="0"/>
          </a:p>
          <a:p>
            <a:pPr marL="0" indent="0">
              <a:buNone/>
            </a:pPr>
            <a:endParaRPr lang="en-US" dirty="0"/>
          </a:p>
          <a:p>
            <a:pPr marL="0" indent="0">
              <a:buNone/>
            </a:pPr>
            <a:r>
              <a:rPr lang="en-US" dirty="0"/>
              <a:t>Inflation expected to shift marginally higher in the coming years</a:t>
            </a:r>
          </a:p>
          <a:p>
            <a:pPr marL="400050" lvl="1" indent="0" algn="just">
              <a:buNone/>
            </a:pPr>
            <a:r>
              <a:rPr lang="en-US" dirty="0"/>
              <a:t>Improvements in wage growth and aggregate economic activity support modest upticks in inflation but still within the Fed’s tolerance bands to gradually raise rates</a:t>
            </a:r>
          </a:p>
          <a:p>
            <a:pPr marL="0" indent="0" algn="just">
              <a:buNone/>
            </a:pPr>
            <a:endParaRPr lang="en-US" sz="600" dirty="0"/>
          </a:p>
          <a:p>
            <a:pPr marL="400050" lvl="1" indent="0" algn="just">
              <a:buNone/>
            </a:pPr>
            <a:r>
              <a:rPr lang="en-US" dirty="0"/>
              <a:t>Fed has stated a willingness to let the economy “run hot” and accept some inflation to repair the deflationary effects of the past decade</a:t>
            </a:r>
          </a:p>
          <a:p>
            <a:endParaRPr lang="en-US" dirty="0"/>
          </a:p>
        </p:txBody>
      </p:sp>
      <p:sp>
        <p:nvSpPr>
          <p:cNvPr id="3" name="Title 2"/>
          <p:cNvSpPr>
            <a:spLocks noGrp="1"/>
          </p:cNvSpPr>
          <p:nvPr>
            <p:ph type="title"/>
          </p:nvPr>
        </p:nvSpPr>
        <p:spPr/>
        <p:txBody>
          <a:bodyPr/>
          <a:lstStyle/>
          <a:p>
            <a:r>
              <a:rPr lang="en-US" dirty="0"/>
              <a:t>Key Market Themes</a:t>
            </a:r>
          </a:p>
        </p:txBody>
      </p:sp>
      <p:sp>
        <p:nvSpPr>
          <p:cNvPr id="7" name="Text Placeholder 6"/>
          <p:cNvSpPr>
            <a:spLocks noGrp="1"/>
          </p:cNvSpPr>
          <p:nvPr>
            <p:ph type="body" sz="quarter" idx="16"/>
          </p:nvPr>
        </p:nvSpPr>
        <p:spPr/>
        <p:txBody>
          <a:bodyPr/>
          <a:lstStyle/>
          <a:p>
            <a:r>
              <a:rPr lang="en-US" dirty="0"/>
              <a:t>Federal Reserve Gradualism</a:t>
            </a:r>
          </a:p>
        </p:txBody>
      </p:sp>
      <p:sp>
        <p:nvSpPr>
          <p:cNvPr id="2" name="Slide Number Placeholder 1"/>
          <p:cNvSpPr>
            <a:spLocks noGrp="1"/>
          </p:cNvSpPr>
          <p:nvPr>
            <p:ph type="sldNum" sz="quarter" idx="12"/>
          </p:nvPr>
        </p:nvSpPr>
        <p:spPr/>
        <p:txBody>
          <a:bodyPr/>
          <a:lstStyle/>
          <a:p>
            <a:fld id="{B9F459C5-D201-49C9-A701-E5F8CEC6F7D4}" type="slidenum">
              <a:rPr lang="en-US" smtClean="0"/>
              <a:pPr/>
              <a:t>35</a:t>
            </a:fld>
            <a:endParaRPr lang="en-US" dirty="0"/>
          </a:p>
        </p:txBody>
      </p:sp>
    </p:spTree>
    <p:extLst>
      <p:ext uri="{BB962C8B-B14F-4D97-AF65-F5344CB8AC3E}">
        <p14:creationId xmlns:p14="http://schemas.microsoft.com/office/powerpoint/2010/main" val="3263210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838200"/>
            <a:ext cx="39020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17"/>
          </p:nvPr>
        </p:nvSpPr>
        <p:spPr/>
        <p:txBody>
          <a:bodyPr/>
          <a:lstStyle/>
          <a:p>
            <a:r>
              <a:rPr lang="en-US" dirty="0">
                <a:solidFill>
                  <a:srgbClr val="4D4E54"/>
                </a:solidFill>
                <a:cs typeface="Verdana"/>
              </a:rPr>
              <a:t>Source: (Top) Bloomberg</a:t>
            </a:r>
          </a:p>
          <a:p>
            <a:r>
              <a:rPr lang="en-US" dirty="0">
                <a:solidFill>
                  <a:srgbClr val="4D4E54"/>
                </a:solidFill>
                <a:cs typeface="Verdana"/>
              </a:rPr>
              <a:t>Source: (Bottom) Bloomberg, *Includes estimate for Nov/Dec 2017</a:t>
            </a:r>
            <a:endParaRPr lang="en-US" dirty="0"/>
          </a:p>
        </p:txBody>
      </p:sp>
      <p:sp>
        <p:nvSpPr>
          <p:cNvPr id="4" name="Content Placeholder 3"/>
          <p:cNvSpPr>
            <a:spLocks noGrp="1"/>
          </p:cNvSpPr>
          <p:nvPr>
            <p:ph idx="1"/>
          </p:nvPr>
        </p:nvSpPr>
        <p:spPr/>
        <p:txBody>
          <a:bodyPr/>
          <a:lstStyle/>
          <a:p>
            <a:pPr marL="0" indent="0" algn="just">
              <a:buNone/>
            </a:pPr>
            <a:r>
              <a:rPr lang="en-US" dirty="0"/>
              <a:t>China is the global growth engine but faces fundamental transitions</a:t>
            </a:r>
          </a:p>
          <a:p>
            <a:pPr marL="457200" lvl="1" indent="0" algn="just">
              <a:buNone/>
            </a:pPr>
            <a:r>
              <a:rPr lang="en-US" dirty="0"/>
              <a:t>China’s economic transition is pivoting  from production and investment focused to a service and consumption based economy</a:t>
            </a:r>
          </a:p>
          <a:p>
            <a:pPr marL="457200" lvl="1" indent="0" algn="just">
              <a:buNone/>
            </a:pPr>
            <a:endParaRPr lang="en-US" sz="600" dirty="0"/>
          </a:p>
          <a:p>
            <a:pPr marL="457200" lvl="1" indent="0" algn="just">
              <a:buNone/>
            </a:pPr>
            <a:r>
              <a:rPr lang="en-US" dirty="0"/>
              <a:t>Fixed investment is required to sustain the production based economy and support employment as the rural population moves to urban centers </a:t>
            </a:r>
          </a:p>
          <a:p>
            <a:pPr marL="457200" lvl="1" indent="0" algn="just">
              <a:buNone/>
            </a:pPr>
            <a:endParaRPr lang="en-US" sz="600" dirty="0"/>
          </a:p>
          <a:p>
            <a:pPr marL="457200" lvl="1" indent="0" algn="just">
              <a:buNone/>
            </a:pPr>
            <a:r>
              <a:rPr lang="en-US" dirty="0"/>
              <a:t>Any disruption to these transitions will have global repercussions due to China’s role in the global economy</a:t>
            </a:r>
          </a:p>
          <a:p>
            <a:pPr marL="0" indent="0">
              <a:buNone/>
            </a:pPr>
            <a:endParaRPr lang="en-US" dirty="0"/>
          </a:p>
          <a:p>
            <a:pPr marL="0" indent="0">
              <a:buNone/>
            </a:pPr>
            <a:r>
              <a:rPr lang="en-US" dirty="0"/>
              <a:t>China must manage competing social goals in attempting to sustain growth</a:t>
            </a:r>
          </a:p>
          <a:p>
            <a:pPr marL="400050" lvl="1" indent="0" algn="just">
              <a:buNone/>
            </a:pPr>
            <a:r>
              <a:rPr lang="en-US" dirty="0"/>
              <a:t>Engineering an orderly transition to a consumer-led economy requires supporting employment outside the major cities and improving quality of life metrics such as air quality in the urban centers</a:t>
            </a:r>
          </a:p>
          <a:p>
            <a:pPr marL="400050" lvl="1" indent="0" algn="just">
              <a:buNone/>
            </a:pPr>
            <a:endParaRPr lang="en-US" sz="600" dirty="0"/>
          </a:p>
          <a:p>
            <a:pPr marL="400050" lvl="1" indent="0" algn="just">
              <a:buNone/>
            </a:pPr>
            <a:r>
              <a:rPr lang="en-US" dirty="0"/>
              <a:t>Future growth in a services based economy requires advancement in productivity, technology, and a more skilled labor force</a:t>
            </a:r>
          </a:p>
        </p:txBody>
      </p:sp>
      <p:sp>
        <p:nvSpPr>
          <p:cNvPr id="3" name="Title 2"/>
          <p:cNvSpPr>
            <a:spLocks noGrp="1"/>
          </p:cNvSpPr>
          <p:nvPr>
            <p:ph type="title"/>
          </p:nvPr>
        </p:nvSpPr>
        <p:spPr/>
        <p:txBody>
          <a:bodyPr/>
          <a:lstStyle/>
          <a:p>
            <a:r>
              <a:rPr lang="en-US" dirty="0"/>
              <a:t>Key Market Themes</a:t>
            </a:r>
          </a:p>
        </p:txBody>
      </p:sp>
      <p:sp>
        <p:nvSpPr>
          <p:cNvPr id="7" name="Text Placeholder 6"/>
          <p:cNvSpPr>
            <a:spLocks noGrp="1"/>
          </p:cNvSpPr>
          <p:nvPr>
            <p:ph type="body" sz="quarter" idx="16"/>
          </p:nvPr>
        </p:nvSpPr>
        <p:spPr/>
        <p:txBody>
          <a:bodyPr/>
          <a:lstStyle/>
          <a:p>
            <a:r>
              <a:rPr lang="en-US" dirty="0"/>
              <a:t>China Transitions</a:t>
            </a:r>
          </a:p>
        </p:txBody>
      </p:sp>
      <p:sp>
        <p:nvSpPr>
          <p:cNvPr id="2" name="Slide Number Placeholder 1"/>
          <p:cNvSpPr>
            <a:spLocks noGrp="1"/>
          </p:cNvSpPr>
          <p:nvPr>
            <p:ph type="sldNum" sz="quarter" idx="12"/>
          </p:nvPr>
        </p:nvSpPr>
        <p:spPr/>
        <p:txBody>
          <a:bodyPr/>
          <a:lstStyle/>
          <a:p>
            <a:fld id="{B9F459C5-D201-49C9-A701-E5F8CEC6F7D4}" type="slidenum">
              <a:rPr lang="en-US" smtClean="0"/>
              <a:pPr/>
              <a:t>36</a:t>
            </a:fld>
            <a:endParaRPr lang="en-US" dirty="0"/>
          </a:p>
        </p:txBody>
      </p:sp>
    </p:spTree>
    <p:extLst>
      <p:ext uri="{BB962C8B-B14F-4D97-AF65-F5344CB8AC3E}">
        <p14:creationId xmlns:p14="http://schemas.microsoft.com/office/powerpoint/2010/main" val="1363250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838200"/>
            <a:ext cx="39020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17"/>
          </p:nvPr>
        </p:nvSpPr>
        <p:spPr/>
        <p:txBody>
          <a:bodyPr/>
          <a:lstStyle/>
          <a:p>
            <a:r>
              <a:rPr lang="en-US" dirty="0">
                <a:solidFill>
                  <a:srgbClr val="4D4E54"/>
                </a:solidFill>
                <a:cs typeface="Verdana"/>
              </a:rPr>
              <a:t>Source: (Top) World Wealth &amp; Income Database</a:t>
            </a:r>
          </a:p>
          <a:p>
            <a:r>
              <a:rPr lang="en-US" dirty="0">
                <a:solidFill>
                  <a:srgbClr val="4D4E54"/>
                </a:solidFill>
                <a:cs typeface="Verdana"/>
              </a:rPr>
              <a:t>Source: (Bottom) World Bank</a:t>
            </a:r>
            <a:endParaRPr lang="en-US" dirty="0"/>
          </a:p>
        </p:txBody>
      </p:sp>
      <p:sp>
        <p:nvSpPr>
          <p:cNvPr id="4" name="Content Placeholder 3"/>
          <p:cNvSpPr>
            <a:spLocks noGrp="1"/>
          </p:cNvSpPr>
          <p:nvPr>
            <p:ph idx="1"/>
          </p:nvPr>
        </p:nvSpPr>
        <p:spPr/>
        <p:txBody>
          <a:bodyPr/>
          <a:lstStyle/>
          <a:p>
            <a:pPr marL="0" indent="0" algn="just">
              <a:buNone/>
            </a:pPr>
            <a:r>
              <a:rPr lang="en-US" dirty="0"/>
              <a:t>Uneven economic growth and wage gains have fueled political discontent in the developed world</a:t>
            </a:r>
          </a:p>
          <a:p>
            <a:pPr marL="457200" lvl="1" indent="0" algn="just">
              <a:buNone/>
            </a:pPr>
            <a:r>
              <a:rPr lang="en-US" dirty="0"/>
              <a:t>Election results in France have assuaged fears of political gridlock in the EU</a:t>
            </a:r>
          </a:p>
          <a:p>
            <a:pPr marL="457200" lvl="1" indent="0" algn="just">
              <a:buNone/>
            </a:pPr>
            <a:endParaRPr lang="en-US" sz="600" dirty="0"/>
          </a:p>
          <a:p>
            <a:pPr marL="457200" lvl="1" indent="0" algn="just">
              <a:buNone/>
            </a:pPr>
            <a:r>
              <a:rPr lang="en-US" dirty="0"/>
              <a:t>Italian election in first half of 2018 is another potential flashpoint on globalization</a:t>
            </a:r>
          </a:p>
          <a:p>
            <a:pPr marL="457200" lvl="1" indent="0" algn="just">
              <a:buNone/>
            </a:pPr>
            <a:endParaRPr lang="en-US" sz="600" dirty="0"/>
          </a:p>
          <a:p>
            <a:pPr marL="457200" lvl="1" indent="0" algn="just">
              <a:buNone/>
            </a:pPr>
            <a:r>
              <a:rPr lang="en-US" dirty="0"/>
              <a:t>Anti-establishment political bias is likely a long term trend and potentially leads to higher levels of currency volatility over time</a:t>
            </a:r>
          </a:p>
          <a:p>
            <a:pPr marL="457200" lvl="1" indent="0">
              <a:buNone/>
            </a:pPr>
            <a:endParaRPr lang="en-US" dirty="0"/>
          </a:p>
          <a:p>
            <a:pPr marL="0" indent="0">
              <a:buNone/>
            </a:pPr>
            <a:r>
              <a:rPr lang="en-US" dirty="0"/>
              <a:t>For many nations, a turn inward is associated with globalization fatigue</a:t>
            </a:r>
          </a:p>
          <a:p>
            <a:pPr marL="400050" lvl="1" indent="0" algn="just">
              <a:buNone/>
            </a:pPr>
            <a:r>
              <a:rPr lang="en-US" dirty="0"/>
              <a:t>Often fuels greater expression of nationalism and increased geopolitical risks as multilateral relationships are reassessed</a:t>
            </a:r>
          </a:p>
          <a:p>
            <a:pPr marL="400050" lvl="1" indent="0" algn="just">
              <a:buNone/>
            </a:pPr>
            <a:endParaRPr lang="en-US" sz="600" dirty="0"/>
          </a:p>
          <a:p>
            <a:pPr marL="400050" lvl="1" indent="0" algn="just">
              <a:buNone/>
            </a:pPr>
            <a:r>
              <a:rPr lang="en-US" dirty="0"/>
              <a:t>Populist movements destabilize the political order and shifts away from political orthodoxy heighten tail risks</a:t>
            </a:r>
          </a:p>
          <a:p>
            <a:pPr marL="400050" lvl="1" indent="0" algn="just">
              <a:buNone/>
            </a:pPr>
            <a:endParaRPr lang="en-US" sz="600" dirty="0"/>
          </a:p>
          <a:p>
            <a:pPr marL="400050" lvl="1" indent="0" algn="just">
              <a:buNone/>
            </a:pPr>
            <a:r>
              <a:rPr lang="en-US" dirty="0"/>
              <a:t>However, equity markets often overreact to geopolitical concerns and sell-offs can be a buying opportunity for investors</a:t>
            </a:r>
          </a:p>
        </p:txBody>
      </p:sp>
      <p:sp>
        <p:nvSpPr>
          <p:cNvPr id="3" name="Title 2"/>
          <p:cNvSpPr>
            <a:spLocks noGrp="1"/>
          </p:cNvSpPr>
          <p:nvPr>
            <p:ph type="title"/>
          </p:nvPr>
        </p:nvSpPr>
        <p:spPr/>
        <p:txBody>
          <a:bodyPr/>
          <a:lstStyle/>
          <a:p>
            <a:r>
              <a:rPr lang="en-US" dirty="0"/>
              <a:t>Key Market Themes</a:t>
            </a:r>
          </a:p>
        </p:txBody>
      </p:sp>
      <p:sp>
        <p:nvSpPr>
          <p:cNvPr id="7" name="Text Placeholder 6"/>
          <p:cNvSpPr>
            <a:spLocks noGrp="1"/>
          </p:cNvSpPr>
          <p:nvPr>
            <p:ph type="body" sz="quarter" idx="16"/>
          </p:nvPr>
        </p:nvSpPr>
        <p:spPr/>
        <p:txBody>
          <a:bodyPr/>
          <a:lstStyle/>
          <a:p>
            <a:r>
              <a:rPr lang="en-US" dirty="0"/>
              <a:t>Globalization Backlash</a:t>
            </a:r>
          </a:p>
        </p:txBody>
      </p:sp>
      <p:sp>
        <p:nvSpPr>
          <p:cNvPr id="2" name="Slide Number Placeholder 1"/>
          <p:cNvSpPr>
            <a:spLocks noGrp="1"/>
          </p:cNvSpPr>
          <p:nvPr>
            <p:ph type="sldNum" sz="quarter" idx="12"/>
          </p:nvPr>
        </p:nvSpPr>
        <p:spPr/>
        <p:txBody>
          <a:bodyPr/>
          <a:lstStyle/>
          <a:p>
            <a:fld id="{B9F459C5-D201-49C9-A701-E5F8CEC6F7D4}" type="slidenum">
              <a:rPr lang="en-US" smtClean="0"/>
              <a:pPr/>
              <a:t>37</a:t>
            </a:fld>
            <a:endParaRPr lang="en-US" dirty="0"/>
          </a:p>
        </p:txBody>
      </p:sp>
    </p:spTree>
    <p:extLst>
      <p:ext uri="{BB962C8B-B14F-4D97-AF65-F5344CB8AC3E}">
        <p14:creationId xmlns:p14="http://schemas.microsoft.com/office/powerpoint/2010/main" val="2468928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838200"/>
            <a:ext cx="39020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17"/>
          </p:nvPr>
        </p:nvSpPr>
        <p:spPr/>
        <p:txBody>
          <a:bodyPr/>
          <a:lstStyle/>
          <a:p>
            <a:r>
              <a:rPr lang="en-US" dirty="0">
                <a:solidFill>
                  <a:srgbClr val="4D4E54"/>
                </a:solidFill>
                <a:cs typeface="Verdana"/>
              </a:rPr>
              <a:t>Source: (Top) Federal Reserve Bank of St. Louis</a:t>
            </a:r>
          </a:p>
          <a:p>
            <a:r>
              <a:rPr lang="en-US" dirty="0">
                <a:solidFill>
                  <a:srgbClr val="4D4E54"/>
                </a:solidFill>
                <a:cs typeface="Verdana"/>
              </a:rPr>
              <a:t>Source: (Bottom) Bloomberg</a:t>
            </a:r>
            <a:endParaRPr lang="en-US" dirty="0"/>
          </a:p>
        </p:txBody>
      </p:sp>
      <p:sp>
        <p:nvSpPr>
          <p:cNvPr id="2" name="Slide Number Placeholder 1"/>
          <p:cNvSpPr>
            <a:spLocks noGrp="1"/>
          </p:cNvSpPr>
          <p:nvPr>
            <p:ph type="sldNum" sz="quarter" idx="12"/>
          </p:nvPr>
        </p:nvSpPr>
        <p:spPr/>
        <p:txBody>
          <a:bodyPr/>
          <a:lstStyle/>
          <a:p>
            <a:fld id="{B9F459C5-D201-49C9-A701-E5F8CEC6F7D4}" type="slidenum">
              <a:rPr lang="en-US" smtClean="0"/>
              <a:pPr/>
              <a:t>38</a:t>
            </a:fld>
            <a:endParaRPr lang="en-US" dirty="0"/>
          </a:p>
        </p:txBody>
      </p:sp>
      <p:sp>
        <p:nvSpPr>
          <p:cNvPr id="4" name="Content Placeholder 3"/>
          <p:cNvSpPr>
            <a:spLocks noGrp="1"/>
          </p:cNvSpPr>
          <p:nvPr>
            <p:ph idx="1"/>
          </p:nvPr>
        </p:nvSpPr>
        <p:spPr/>
        <p:txBody>
          <a:bodyPr/>
          <a:lstStyle/>
          <a:p>
            <a:pPr marL="0" indent="0" algn="just">
              <a:buNone/>
            </a:pPr>
            <a:r>
              <a:rPr lang="en-US" dirty="0">
                <a:solidFill>
                  <a:schemeClr val="tx2"/>
                </a:solidFill>
              </a:rPr>
              <a:t>Major shifts in US trade policy did not materialize in 2017</a:t>
            </a:r>
          </a:p>
          <a:p>
            <a:pPr marL="457200" lvl="1" indent="0" algn="just">
              <a:buNone/>
            </a:pPr>
            <a:r>
              <a:rPr lang="en-US" dirty="0"/>
              <a:t>However, a more aggressive protectionist policy would represent a material risk to global markets and the world economy</a:t>
            </a:r>
          </a:p>
          <a:p>
            <a:pPr marL="457200" lvl="1" indent="0" algn="just">
              <a:buNone/>
            </a:pPr>
            <a:endParaRPr lang="en-US" sz="600" dirty="0"/>
          </a:p>
          <a:p>
            <a:pPr marL="457200" lvl="1" indent="0" algn="just">
              <a:buNone/>
            </a:pPr>
            <a:r>
              <a:rPr lang="en-US" dirty="0"/>
              <a:t>Markets have taken to interpreting the US administration's rhetoric with a grain of salt but ongoing NAFTA negotiations are a concern</a:t>
            </a:r>
          </a:p>
          <a:p>
            <a:pPr marL="0" indent="0">
              <a:buNone/>
            </a:pPr>
            <a:endParaRPr lang="en-US" dirty="0"/>
          </a:p>
          <a:p>
            <a:pPr marL="0" indent="0" algn="just">
              <a:buNone/>
            </a:pPr>
            <a:r>
              <a:rPr lang="en-US" dirty="0">
                <a:solidFill>
                  <a:schemeClr val="tx2"/>
                </a:solidFill>
              </a:rPr>
              <a:t>The UK serves as a live case study for the effects of globalization backlash </a:t>
            </a:r>
          </a:p>
          <a:p>
            <a:pPr marL="457200" lvl="1" indent="0" algn="just">
              <a:buNone/>
            </a:pPr>
            <a:r>
              <a:rPr lang="en-US" dirty="0"/>
              <a:t>While it is early in the process, economic metrics across the country have turned lower in the 18 months since UK voted to leave the European Union</a:t>
            </a:r>
          </a:p>
          <a:p>
            <a:pPr marL="457200" lvl="1" indent="0" algn="just">
              <a:buNone/>
            </a:pPr>
            <a:endParaRPr lang="en-US" sz="600" dirty="0"/>
          </a:p>
          <a:p>
            <a:pPr marL="457200" lvl="1" indent="0" algn="just">
              <a:buNone/>
            </a:pPr>
            <a:r>
              <a:rPr lang="en-US" dirty="0"/>
              <a:t>Expected disruption to financial regulations, customs controls, and business confidence in the UK are proving to be a cautionary tale for a turn away from globalization</a:t>
            </a:r>
          </a:p>
          <a:p>
            <a:pPr marL="457200" lvl="1" indent="0" algn="just">
              <a:buNone/>
            </a:pPr>
            <a:endParaRPr lang="en-US" sz="600" dirty="0"/>
          </a:p>
          <a:p>
            <a:pPr marL="457200" lvl="1" indent="0" algn="just">
              <a:buNone/>
            </a:pPr>
            <a:r>
              <a:rPr lang="en-US" dirty="0"/>
              <a:t>However, the economic unease of voters remain and popularity of anti-establishment political parties poses a risk to the global economic order</a:t>
            </a:r>
          </a:p>
          <a:p>
            <a:pPr marL="457200" lvl="1" indent="0" algn="just">
              <a:buNone/>
            </a:pPr>
            <a:endParaRPr lang="en-US" dirty="0"/>
          </a:p>
        </p:txBody>
      </p:sp>
      <p:sp>
        <p:nvSpPr>
          <p:cNvPr id="3" name="Title 2"/>
          <p:cNvSpPr>
            <a:spLocks noGrp="1"/>
          </p:cNvSpPr>
          <p:nvPr>
            <p:ph type="title"/>
          </p:nvPr>
        </p:nvSpPr>
        <p:spPr/>
        <p:txBody>
          <a:bodyPr/>
          <a:lstStyle/>
          <a:p>
            <a:r>
              <a:rPr lang="en-US" dirty="0"/>
              <a:t>Key Market Themes</a:t>
            </a:r>
          </a:p>
        </p:txBody>
      </p:sp>
      <p:sp>
        <p:nvSpPr>
          <p:cNvPr id="7" name="Text Placeholder 6"/>
          <p:cNvSpPr>
            <a:spLocks noGrp="1"/>
          </p:cNvSpPr>
          <p:nvPr>
            <p:ph type="body" sz="quarter" idx="16"/>
          </p:nvPr>
        </p:nvSpPr>
        <p:spPr/>
        <p:txBody>
          <a:bodyPr/>
          <a:lstStyle/>
          <a:p>
            <a:r>
              <a:rPr lang="en-US" dirty="0"/>
              <a:t>Globalization Backlash</a:t>
            </a:r>
          </a:p>
        </p:txBody>
      </p:sp>
      <p:cxnSp>
        <p:nvCxnSpPr>
          <p:cNvPr id="6" name="Straight Connector 5"/>
          <p:cNvCxnSpPr/>
          <p:nvPr/>
        </p:nvCxnSpPr>
        <p:spPr>
          <a:xfrm flipV="1">
            <a:off x="7924800" y="3810000"/>
            <a:ext cx="0" cy="175260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13"/>
          <p:cNvSpPr txBox="1"/>
          <p:nvPr/>
        </p:nvSpPr>
        <p:spPr>
          <a:xfrm>
            <a:off x="7790803" y="5105400"/>
            <a:ext cx="667397" cy="400110"/>
          </a:xfrm>
          <a:prstGeom prst="rect">
            <a:avLst/>
          </a:prstGeom>
          <a:noFill/>
        </p:spPr>
        <p:txBody>
          <a:bodyPr wrap="square" rtlCol="0">
            <a:spAutoFit/>
          </a:bodyPr>
          <a:lstStyle/>
          <a:p>
            <a:pPr algn="ctr"/>
            <a:r>
              <a:rPr lang="en-US" sz="1000" b="1" dirty="0">
                <a:latin typeface="Calibri" panose="020F0502020204030204" pitchFamily="34" charset="0"/>
                <a:cs typeface="Verdana"/>
              </a:rPr>
              <a:t> BREXIT</a:t>
            </a:r>
          </a:p>
          <a:p>
            <a:pPr algn="ctr"/>
            <a:r>
              <a:rPr lang="en-US" sz="1000" b="1" dirty="0">
                <a:latin typeface="Calibri" panose="020F0502020204030204" pitchFamily="34" charset="0"/>
                <a:cs typeface="Verdana"/>
              </a:rPr>
              <a:t>Vote</a:t>
            </a:r>
          </a:p>
        </p:txBody>
      </p:sp>
    </p:spTree>
    <p:extLst>
      <p:ext uri="{BB962C8B-B14F-4D97-AF65-F5344CB8AC3E}">
        <p14:creationId xmlns:p14="http://schemas.microsoft.com/office/powerpoint/2010/main" val="3251132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200" y="1504950"/>
            <a:ext cx="8991600" cy="3380256"/>
          </a:xfrm>
        </p:spPr>
        <p:txBody>
          <a:bodyPr/>
          <a:lstStyle/>
          <a:p>
            <a:r>
              <a:rPr lang="en-US" dirty="0"/>
              <a:t>Introduction</a:t>
            </a:r>
            <a:br>
              <a:rPr lang="en-US" dirty="0"/>
            </a:br>
            <a:r>
              <a:rPr lang="en-US" dirty="0"/>
              <a:t>Asset Class Assumptions</a:t>
            </a:r>
          </a:p>
        </p:txBody>
      </p:sp>
    </p:spTree>
    <p:extLst>
      <p:ext uri="{BB962C8B-B14F-4D97-AF65-F5344CB8AC3E}">
        <p14:creationId xmlns:p14="http://schemas.microsoft.com/office/powerpoint/2010/main" val="392467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Asset Allocation Defined</a:t>
            </a:r>
          </a:p>
        </p:txBody>
      </p:sp>
      <p:sp>
        <p:nvSpPr>
          <p:cNvPr id="6" name="Content Placeholder 1"/>
          <p:cNvSpPr>
            <a:spLocks noGrp="1"/>
          </p:cNvSpPr>
          <p:nvPr>
            <p:ph idx="1"/>
          </p:nvPr>
        </p:nvSpPr>
        <p:spPr/>
        <p:txBody>
          <a:bodyPr/>
          <a:lstStyle/>
          <a:p>
            <a:pPr marL="342900" indent="-342900"/>
            <a:r>
              <a:rPr lang="en-US" dirty="0"/>
              <a:t>The process of allocating assets across a spectrum of investments to achieve an expected return at an expected level of risk </a:t>
            </a:r>
          </a:p>
          <a:p>
            <a:pPr marL="682625" lvl="1" indent="-342900"/>
            <a:r>
              <a:rPr lang="en-US" dirty="0"/>
              <a:t>“Expected” is a statistics term, which is different from the common use of the word.</a:t>
            </a:r>
          </a:p>
          <a:p>
            <a:pPr marL="682625" lvl="1" indent="-342900"/>
            <a:r>
              <a:rPr lang="en-US" dirty="0"/>
              <a:t>Expected return is the weighted average of all possible returns, where the weights are the probabilities that each return will occur.</a:t>
            </a:r>
            <a:br>
              <a:rPr lang="en-US" dirty="0"/>
            </a:br>
            <a:endParaRPr lang="en-US" dirty="0"/>
          </a:p>
          <a:p>
            <a:pPr marL="342900" indent="-342900"/>
            <a:r>
              <a:rPr lang="en-US" dirty="0"/>
              <a:t>Asset allocation decisions include, but are not limited to:</a:t>
            </a:r>
          </a:p>
          <a:p>
            <a:pPr marL="742950" lvl="1" indent="-285750">
              <a:buFontTx/>
              <a:buChar char="–"/>
            </a:pPr>
            <a:r>
              <a:rPr lang="en-US" dirty="0"/>
              <a:t>Equity/Fixed Income/Cash/Real Estate/Private Equity/Private Debt etc.</a:t>
            </a:r>
          </a:p>
          <a:p>
            <a:pPr marL="742950" lvl="1" indent="-285750">
              <a:buFontTx/>
              <a:buChar char="–"/>
            </a:pPr>
            <a:r>
              <a:rPr lang="en-US" dirty="0"/>
              <a:t>Domestic/International/Global</a:t>
            </a:r>
          </a:p>
          <a:p>
            <a:pPr marL="742950" lvl="1" indent="-285750">
              <a:buFontTx/>
              <a:buChar char="–"/>
            </a:pPr>
            <a:r>
              <a:rPr lang="en-US" dirty="0"/>
              <a:t>Liquid vs. illiquid</a:t>
            </a:r>
          </a:p>
          <a:p>
            <a:pPr marL="742950" lvl="1" indent="-285750">
              <a:buNone/>
            </a:pPr>
            <a:endParaRPr lang="en-US" dirty="0"/>
          </a:p>
          <a:p>
            <a:pPr marL="403225" indent="-285750"/>
            <a:r>
              <a:rPr lang="en-US" dirty="0"/>
              <a:t>Structure: refers to implementation decision</a:t>
            </a:r>
          </a:p>
          <a:p>
            <a:pPr marL="742950" lvl="1" indent="-285750">
              <a:buFontTx/>
              <a:buChar char="–"/>
            </a:pPr>
            <a:r>
              <a:rPr lang="en-US" dirty="0"/>
              <a:t>Core vs. Value/Growth</a:t>
            </a:r>
          </a:p>
          <a:p>
            <a:pPr marL="742950" lvl="1" indent="-285750">
              <a:buFontTx/>
              <a:buChar char="–"/>
            </a:pPr>
            <a:r>
              <a:rPr lang="en-US" dirty="0"/>
              <a:t>All Cap vs. Large/Medium/Small Cap</a:t>
            </a:r>
          </a:p>
          <a:p>
            <a:pPr marL="742950" lvl="1" indent="-285750">
              <a:buFontTx/>
              <a:buChar char="–"/>
            </a:pPr>
            <a:r>
              <a:rPr lang="en-US" dirty="0"/>
              <a:t>Active vs. Passive</a:t>
            </a:r>
          </a:p>
          <a:p>
            <a:pPr marL="742950" lvl="1" indent="-285750">
              <a:buFontTx/>
              <a:buChar char="–"/>
            </a:pPr>
            <a:r>
              <a:rPr lang="en-US" dirty="0"/>
              <a:t>Global vs. US/Foreign</a:t>
            </a:r>
          </a:p>
          <a:p>
            <a:endParaRPr lang="en-US" sz="1400" dirty="0"/>
          </a:p>
        </p:txBody>
      </p:sp>
      <p:sp>
        <p:nvSpPr>
          <p:cNvPr id="4" name="Slide Number Placeholder 4"/>
          <p:cNvSpPr>
            <a:spLocks noGrp="1"/>
          </p:cNvSpPr>
          <p:nvPr>
            <p:ph type="sldNum" sz="quarter" idx="12"/>
          </p:nvPr>
        </p:nvSpPr>
        <p:spPr>
          <a:xfrm>
            <a:off x="3505200" y="6566356"/>
            <a:ext cx="2133600" cy="215444"/>
          </a:xfrm>
        </p:spPr>
        <p:txBody>
          <a:bodyPr/>
          <a:lstStyle/>
          <a:p>
            <a:fld id="{776452DB-E091-4BD2-BF02-B518BA34711A}" type="slidenum">
              <a:rPr/>
              <a:pPr/>
              <a:t>4</a:t>
            </a:fld>
            <a:endParaRPr dirty="0"/>
          </a:p>
        </p:txBody>
      </p:sp>
    </p:spTree>
    <p:extLst>
      <p:ext uri="{BB962C8B-B14F-4D97-AF65-F5344CB8AC3E}">
        <p14:creationId xmlns:p14="http://schemas.microsoft.com/office/powerpoint/2010/main" val="3437639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7"/>
          <p:cNvSpPr>
            <a:spLocks noGrp="1" noChangeArrowheads="1"/>
          </p:cNvSpPr>
          <p:nvPr>
            <p:ph idx="1"/>
          </p:nvPr>
        </p:nvSpPr>
        <p:spPr/>
        <p:txBody>
          <a:bodyPr/>
          <a:lstStyle/>
          <a:p>
            <a:pPr marL="0" indent="0">
              <a:buNone/>
            </a:pPr>
            <a:r>
              <a:rPr lang="en-US" dirty="0"/>
              <a:t>Inflation is an integral component of our asset allocation assumptions</a:t>
            </a:r>
          </a:p>
          <a:p>
            <a:pPr marL="341313" lvl="1" indent="0">
              <a:buNone/>
            </a:pPr>
            <a:r>
              <a:rPr lang="en-US" dirty="0"/>
              <a:t>Represents an essential building block for developing asset class returns</a:t>
            </a:r>
          </a:p>
          <a:p>
            <a:pPr marL="341313" lvl="1" indent="0">
              <a:buNone/>
            </a:pPr>
            <a:endParaRPr lang="en-US" dirty="0"/>
          </a:p>
          <a:p>
            <a:pPr marL="0" indent="0">
              <a:buNone/>
            </a:pPr>
            <a:r>
              <a:rPr lang="en-US" dirty="0"/>
              <a:t>Inflation building blocks are model driven and informed by multiple sources for both the US and global asset classes</a:t>
            </a:r>
          </a:p>
          <a:p>
            <a:pPr marL="341313" lvl="1" indent="0">
              <a:buNone/>
            </a:pPr>
            <a:r>
              <a:rPr lang="en-US" dirty="0"/>
              <a:t>Includes forecasts from international organizations (e.g. IMF), local consumer and producer price indices, break-even inflation expectations, and global interest rate curves</a:t>
            </a:r>
          </a:p>
          <a:p>
            <a:pPr marL="341313" lvl="1" indent="0">
              <a:buNone/>
            </a:pPr>
            <a:endParaRPr lang="en-US" dirty="0"/>
          </a:p>
          <a:p>
            <a:pPr marL="0" indent="0">
              <a:buNone/>
            </a:pPr>
            <a:r>
              <a:rPr lang="en-US" dirty="0"/>
              <a:t>US inflation is based upon the TIPS breakeven inflation curve adjusted for expectations of economic activity, employment, and capacity levels</a:t>
            </a:r>
          </a:p>
          <a:p>
            <a:pPr marL="339725" lvl="1" indent="0">
              <a:buNone/>
            </a:pPr>
            <a:endParaRPr lang="en-US" dirty="0"/>
          </a:p>
          <a:p>
            <a:pPr marL="0" indent="0">
              <a:buNone/>
            </a:pPr>
            <a:r>
              <a:rPr lang="en-US" dirty="0"/>
              <a:t>Global inflation expectations are informed by consensus forecasts across countries along with implied inputs from global bond curves</a:t>
            </a:r>
          </a:p>
          <a:p>
            <a:pPr marL="339725" lvl="1" indent="0">
              <a:buNone/>
            </a:pPr>
            <a:r>
              <a:rPr lang="en-US" dirty="0"/>
              <a:t>The 30 year global inflation forecast assumes purchase power parity holds across the globe and country specific inflation levels converge to a terminal value</a:t>
            </a:r>
          </a:p>
          <a:p>
            <a:pPr lvl="1"/>
            <a:endParaRPr lang="en-US" dirty="0"/>
          </a:p>
        </p:txBody>
      </p:sp>
      <p:sp>
        <p:nvSpPr>
          <p:cNvPr id="131087" name="Rectangle 15"/>
          <p:cNvSpPr>
            <a:spLocks noGrp="1" noChangeArrowheads="1"/>
          </p:cNvSpPr>
          <p:nvPr>
            <p:ph type="title"/>
          </p:nvPr>
        </p:nvSpPr>
        <p:spPr/>
        <p:txBody>
          <a:bodyPr/>
          <a:lstStyle/>
          <a:p>
            <a:r>
              <a:rPr lang="en-US" dirty="0"/>
              <a:t>Inflation Overview</a:t>
            </a:r>
          </a:p>
        </p:txBody>
      </p:sp>
      <p:sp>
        <p:nvSpPr>
          <p:cNvPr id="5" name="Slide Number Placeholder 4"/>
          <p:cNvSpPr>
            <a:spLocks noGrp="1"/>
          </p:cNvSpPr>
          <p:nvPr>
            <p:ph type="sldNum" sz="quarter" idx="12"/>
          </p:nvPr>
        </p:nvSpPr>
        <p:spPr/>
        <p:txBody>
          <a:bodyPr/>
          <a:lstStyle/>
          <a:p>
            <a:fld id="{776452DB-E091-4BD2-BF02-B518BA34711A}" type="slidenum">
              <a:rPr lang="en-US" smtClean="0"/>
              <a:pPr/>
              <a:t>40</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899457421"/>
              </p:ext>
            </p:extLst>
          </p:nvPr>
        </p:nvGraphicFramePr>
        <p:xfrm>
          <a:off x="1533525" y="4648200"/>
          <a:ext cx="6096000" cy="1103906"/>
        </p:xfrm>
        <a:graphic>
          <a:graphicData uri="http://schemas.openxmlformats.org/drawingml/2006/table">
            <a:tbl>
              <a:tblPr firstRow="1" bandRow="1">
                <a:tableStyleId>{F5AB1C69-6EDB-4FF4-983F-18BD219EF322}</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89614">
                <a:tc>
                  <a:txBody>
                    <a:bodyPr/>
                    <a:lstStyle/>
                    <a:p>
                      <a:pPr algn="ctr"/>
                      <a:r>
                        <a:rPr lang="en-US" sz="1100" dirty="0"/>
                        <a:t>Region</a:t>
                      </a:r>
                    </a:p>
                  </a:txBody>
                  <a:tcPr anchor="ctr"/>
                </a:tc>
                <a:tc>
                  <a:txBody>
                    <a:bodyPr/>
                    <a:lstStyle/>
                    <a:p>
                      <a:pPr algn="ctr"/>
                      <a:r>
                        <a:rPr lang="en-US" sz="1100" dirty="0"/>
                        <a:t>5-7 Year Inflation Assumption</a:t>
                      </a:r>
                    </a:p>
                  </a:txBody>
                  <a:tcPr anchor="ctr"/>
                </a:tc>
                <a:tc>
                  <a:txBody>
                    <a:bodyPr/>
                    <a:lstStyle/>
                    <a:p>
                      <a:pPr algn="ctr"/>
                      <a:r>
                        <a:rPr lang="en-US" sz="1100" dirty="0"/>
                        <a:t>30-Year</a:t>
                      </a:r>
                      <a:r>
                        <a:rPr lang="en-US" sz="1100" baseline="0" dirty="0"/>
                        <a:t> Inflation Assumption</a:t>
                      </a:r>
                      <a:endParaRPr lang="en-US" sz="1100" dirty="0"/>
                    </a:p>
                  </a:txBody>
                  <a:tcPr anchor="ctr"/>
                </a:tc>
                <a:extLst>
                  <a:ext uri="{0D108BD9-81ED-4DB2-BD59-A6C34878D82A}">
                    <a16:rowId xmlns:a16="http://schemas.microsoft.com/office/drawing/2014/main" val="10000"/>
                  </a:ext>
                </a:extLst>
              </a:tr>
              <a:tr h="338593">
                <a:tc>
                  <a:txBody>
                    <a:bodyPr/>
                    <a:lstStyle/>
                    <a:p>
                      <a:pPr algn="ctr"/>
                      <a:r>
                        <a:rPr lang="en-US" sz="1100" dirty="0"/>
                        <a:t>United</a:t>
                      </a:r>
                      <a:r>
                        <a:rPr lang="en-US" sz="1100" baseline="0" dirty="0"/>
                        <a:t> States</a:t>
                      </a:r>
                      <a:endParaRPr lang="en-US" sz="1100" dirty="0"/>
                    </a:p>
                  </a:txBody>
                  <a:tcPr anchor="ctr"/>
                </a:tc>
                <a:tc>
                  <a:txBody>
                    <a:bodyPr/>
                    <a:lstStyle/>
                    <a:p>
                      <a:pPr algn="ctr"/>
                      <a:r>
                        <a:rPr lang="en-US" sz="1100" dirty="0"/>
                        <a:t>2.50%</a:t>
                      </a:r>
                    </a:p>
                  </a:txBody>
                  <a:tcPr anchor="ctr"/>
                </a:tc>
                <a:tc>
                  <a:txBody>
                    <a:bodyPr/>
                    <a:lstStyle/>
                    <a:p>
                      <a:pPr algn="ctr"/>
                      <a:r>
                        <a:rPr lang="en-US" sz="1100" dirty="0"/>
                        <a:t>2.75%</a:t>
                      </a:r>
                    </a:p>
                  </a:txBody>
                  <a:tcPr anchor="ctr"/>
                </a:tc>
                <a:extLst>
                  <a:ext uri="{0D108BD9-81ED-4DB2-BD59-A6C34878D82A}">
                    <a16:rowId xmlns:a16="http://schemas.microsoft.com/office/drawing/2014/main" val="10001"/>
                  </a:ext>
                </a:extLst>
              </a:tr>
              <a:tr h="338593">
                <a:tc>
                  <a:txBody>
                    <a:bodyPr/>
                    <a:lstStyle/>
                    <a:p>
                      <a:pPr algn="ctr"/>
                      <a:r>
                        <a:rPr lang="en-US" sz="1100" dirty="0"/>
                        <a:t>Global</a:t>
                      </a:r>
                    </a:p>
                  </a:txBody>
                  <a:tcPr anchor="ctr"/>
                </a:tc>
                <a:tc>
                  <a:txBody>
                    <a:bodyPr/>
                    <a:lstStyle/>
                    <a:p>
                      <a:pPr algn="ctr"/>
                      <a:r>
                        <a:rPr lang="en-US" sz="1100" dirty="0"/>
                        <a:t>3.00%</a:t>
                      </a:r>
                    </a:p>
                  </a:txBody>
                  <a:tcPr anchor="ctr"/>
                </a:tc>
                <a:tc>
                  <a:txBody>
                    <a:bodyPr/>
                    <a:lstStyle/>
                    <a:p>
                      <a:pPr algn="ctr"/>
                      <a:r>
                        <a:rPr lang="en-US" sz="1100" dirty="0"/>
                        <a:t>3.25%</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79186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a:t>2018 5-7 year return forecasts</a:t>
            </a:r>
          </a:p>
        </p:txBody>
      </p:sp>
      <p:sp>
        <p:nvSpPr>
          <p:cNvPr id="5" name="Slide Number Placeholder 4"/>
          <p:cNvSpPr>
            <a:spLocks noGrp="1"/>
          </p:cNvSpPr>
          <p:nvPr>
            <p:ph type="sldNum" sz="quarter" idx="12"/>
          </p:nvPr>
        </p:nvSpPr>
        <p:spPr/>
        <p:txBody>
          <a:bodyPr/>
          <a:lstStyle/>
          <a:p>
            <a:fld id="{776452DB-E091-4BD2-BF02-B518BA34711A}" type="slidenum">
              <a:rPr lang="en-US" smtClean="0"/>
              <a:pPr/>
              <a:t>41</a:t>
            </a:fld>
            <a:endParaRPr lang="en-US" dirty="0"/>
          </a:p>
        </p:txBody>
      </p:sp>
      <p:sp>
        <p:nvSpPr>
          <p:cNvPr id="2" name="TextBox 1"/>
          <p:cNvSpPr txBox="1"/>
          <p:nvPr/>
        </p:nvSpPr>
        <p:spPr>
          <a:xfrm>
            <a:off x="685799" y="6071378"/>
            <a:ext cx="7772401" cy="338554"/>
          </a:xfrm>
          <a:prstGeom prst="rect">
            <a:avLst/>
          </a:prstGeom>
          <a:noFill/>
        </p:spPr>
        <p:txBody>
          <a:bodyPr wrap="square" rtlCol="0">
            <a:spAutoFit/>
          </a:bodyPr>
          <a:lstStyle/>
          <a:p>
            <a:pPr algn="r" defTabSz="457200"/>
            <a:r>
              <a:rPr lang="en-US" sz="800" dirty="0">
                <a:solidFill>
                  <a:srgbClr val="4D4E54"/>
                </a:solidFill>
                <a:cs typeface="Verdana"/>
              </a:rPr>
              <a:t>* Core Bonds assumption based on market weighted blend of components of Aggregate Index (Treasuries, IG Corp Credit, and MBS).</a:t>
            </a:r>
          </a:p>
          <a:p>
            <a:pPr marL="0" lvl="1" algn="r" defTabSz="457200"/>
            <a:r>
              <a:rPr lang="en-US" sz="800" dirty="0">
                <a:solidFill>
                  <a:srgbClr val="4D4E54"/>
                </a:solidFill>
                <a:cs typeface="Verdana"/>
              </a:rPr>
              <a:t>** Hedge Funds is a calculated blend of 40% Equity, 40% Credit, 20% Macro-related strategies.</a:t>
            </a:r>
            <a:endParaRPr lang="en-US" dirty="0"/>
          </a:p>
        </p:txBody>
      </p:sp>
      <p:graphicFrame>
        <p:nvGraphicFramePr>
          <p:cNvPr id="7" name="Content Placeholder 7"/>
          <p:cNvGraphicFramePr>
            <a:graphicFrameLocks/>
          </p:cNvGraphicFramePr>
          <p:nvPr>
            <p:extLst>
              <p:ext uri="{D42A27DB-BD31-4B8C-83A1-F6EECF244321}">
                <p14:modId xmlns:p14="http://schemas.microsoft.com/office/powerpoint/2010/main" val="4202931253"/>
              </p:ext>
            </p:extLst>
          </p:nvPr>
        </p:nvGraphicFramePr>
        <p:xfrm>
          <a:off x="685800" y="838197"/>
          <a:ext cx="7772400" cy="3758053"/>
        </p:xfrm>
        <a:graphic>
          <a:graphicData uri="http://schemas.openxmlformats.org/drawingml/2006/table">
            <a:tbl>
              <a:tblPr firstRow="1" bandRow="1">
                <a:tableStyleId>{F5AB1C69-6EDB-4FF4-983F-18BD219EF322}</a:tableStyleId>
              </a:tblPr>
              <a:tblGrid>
                <a:gridCol w="2743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tblGrid>
              <a:tr h="330069">
                <a:tc gridSpan="4">
                  <a:txBody>
                    <a:bodyPr/>
                    <a:lstStyle/>
                    <a:p>
                      <a:pPr marL="0" algn="ctr" defTabSz="914400" rtl="0" eaLnBrk="1" fontAlgn="b" latinLnBrk="0" hangingPunct="1"/>
                      <a:r>
                        <a:rPr lang="en-US" sz="1600" b="1" u="none" strike="noStrike" kern="1200" dirty="0"/>
                        <a:t>Geometric Expected Return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249">
                <a:tc>
                  <a:txBody>
                    <a:bodyPr/>
                    <a:lstStyle/>
                    <a:p>
                      <a:pPr marL="0" lvl="0" algn="ctr" defTabSz="914400" rtl="0" eaLnBrk="1" fontAlgn="b" latinLnBrk="0" hangingPunct="1"/>
                      <a:r>
                        <a:rPr lang="en-US" sz="1200" b="1" u="none" strike="noStrike" kern="1200" dirty="0"/>
                        <a:t>Asset Class</a:t>
                      </a:r>
                      <a:endParaRPr lang="en-US" sz="1200" b="1" u="none" strike="noStrike" kern="1200" dirty="0">
                        <a:solidFill>
                          <a:schemeClr val="bg1"/>
                        </a:solidFill>
                        <a:latin typeface="+mn-lt"/>
                        <a:ea typeface="+mn-ea"/>
                        <a:cs typeface="+mn-cs"/>
                      </a:endParaRPr>
                    </a:p>
                  </a:txBody>
                  <a:tcPr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1200" b="1" u="none" strike="noStrike" dirty="0">
                          <a:effectLst/>
                        </a:rPr>
                        <a:t>2018</a:t>
                      </a:r>
                      <a:endParaRPr lang="en-US" sz="1200" b="1" i="0" u="none" strike="noStrike" dirty="0">
                        <a:solidFill>
                          <a:srgbClr val="FFFFFF"/>
                        </a:solidFill>
                        <a:effectLst/>
                        <a:latin typeface="Verdana"/>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1200" b="1" u="none" strike="noStrike">
                          <a:effectLst/>
                        </a:rPr>
                        <a:t>2017</a:t>
                      </a:r>
                      <a:endParaRPr lang="en-US" sz="1200" b="1" i="0" u="none" strike="noStrike">
                        <a:solidFill>
                          <a:srgbClr val="FFFFFF"/>
                        </a:solidFill>
                        <a:effectLst/>
                        <a:latin typeface="Verdana"/>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1200" b="1" u="none" strike="noStrike" dirty="0">
                          <a:effectLst/>
                        </a:rPr>
                        <a:t>2018-2017</a:t>
                      </a:r>
                      <a:endParaRPr lang="en-US" sz="1200" b="1" i="0" u="none" strike="noStrike" dirty="0">
                        <a:solidFill>
                          <a:srgbClr val="FFFFFF"/>
                        </a:solidFill>
                        <a:effectLst/>
                        <a:latin typeface="Verdana"/>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4249">
                <a:tc>
                  <a:txBody>
                    <a:bodyPr/>
                    <a:lstStyle/>
                    <a:p>
                      <a:pPr algn="l" rtl="0" fontAlgn="ctr"/>
                      <a:r>
                        <a:rPr lang="en-US" sz="1200" u="none" strike="noStrike" dirty="0">
                          <a:effectLst/>
                        </a:rPr>
                        <a:t> Cash</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rtl="0" fontAlgn="ctr"/>
                      <a:r>
                        <a:rPr lang="en-US" sz="1200" u="none" strike="noStrike" dirty="0">
                          <a:effectLst/>
                        </a:rPr>
                        <a:t>2.00%</a:t>
                      </a:r>
                      <a:endParaRPr lang="en-US" sz="1200" b="0" i="0" u="none" strike="noStrike" dirty="0">
                        <a:solidFill>
                          <a:srgbClr val="4D4E54"/>
                        </a:solidFill>
                        <a:effectLst/>
                        <a:latin typeface="Verdana"/>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200" u="none" strike="noStrike">
                          <a:effectLst/>
                        </a:rPr>
                        <a:t>1.75%</a:t>
                      </a:r>
                      <a:endParaRPr lang="en-US" sz="1200" b="0" i="0" u="none" strike="noStrike">
                        <a:solidFill>
                          <a:srgbClr val="4D4E54"/>
                        </a:solidFill>
                        <a:effectLst/>
                        <a:latin typeface="Verdana"/>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200" u="none" strike="noStrike" dirty="0">
                          <a:solidFill>
                            <a:schemeClr val="accent1">
                              <a:lumMod val="50000"/>
                            </a:schemeClr>
                          </a:solidFill>
                          <a:effectLst/>
                        </a:rPr>
                        <a:t>+0.25%</a:t>
                      </a:r>
                      <a:endParaRPr lang="en-US" sz="1200" b="0" i="0" u="none" strike="noStrike" dirty="0">
                        <a:solidFill>
                          <a:schemeClr val="accent1">
                            <a:lumMod val="50000"/>
                          </a:schemeClr>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214249">
                <a:tc>
                  <a:txBody>
                    <a:bodyPr/>
                    <a:lstStyle/>
                    <a:p>
                      <a:pPr algn="l" rtl="0" fontAlgn="ctr"/>
                      <a:r>
                        <a:rPr lang="en-US" sz="1200" u="none" strike="noStrike" dirty="0">
                          <a:effectLst/>
                        </a:rPr>
                        <a:t> Treasuries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2.25%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a:effectLst/>
                        </a:rPr>
                        <a:t>2.00%</a:t>
                      </a:r>
                      <a:endParaRPr lang="en-US" sz="1200" b="0" i="0" u="none" strike="noStrike">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1">
                              <a:lumMod val="50000"/>
                            </a:schemeClr>
                          </a:solidFill>
                          <a:effectLst/>
                        </a:rPr>
                        <a:t>+0.25%</a:t>
                      </a:r>
                      <a:endParaRPr lang="en-US" sz="1200" b="0" i="0" u="none" strike="noStrike" dirty="0">
                        <a:solidFill>
                          <a:schemeClr val="accent1">
                            <a:lumMod val="50000"/>
                          </a:schemeClr>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14249">
                <a:tc>
                  <a:txBody>
                    <a:bodyPr/>
                    <a:lstStyle/>
                    <a:p>
                      <a:pPr algn="l" rtl="0" fontAlgn="ctr"/>
                      <a:r>
                        <a:rPr lang="en-US" sz="1200" u="none" strike="noStrike" dirty="0">
                          <a:effectLst/>
                        </a:rPr>
                        <a:t> IG Corp Credit</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3.50%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a:effectLst/>
                        </a:rPr>
                        <a:t>3.75%</a:t>
                      </a:r>
                      <a:endParaRPr lang="en-US" sz="1200" b="0" i="0" u="none" strike="noStrike">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5"/>
                          </a:solidFill>
                          <a:effectLst/>
                        </a:rPr>
                        <a:t>-0.25%</a:t>
                      </a:r>
                      <a:endParaRPr lang="en-US" sz="1200" b="0" i="0" u="none" strike="noStrike" dirty="0">
                        <a:solidFill>
                          <a:schemeClr val="accent5"/>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14249">
                <a:tc>
                  <a:txBody>
                    <a:bodyPr/>
                    <a:lstStyle/>
                    <a:p>
                      <a:pPr algn="l" rtl="0" fontAlgn="ctr"/>
                      <a:r>
                        <a:rPr lang="en-US" sz="1200" u="none" strike="noStrike" dirty="0">
                          <a:effectLst/>
                        </a:rPr>
                        <a:t> MBS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2.50%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a:effectLst/>
                        </a:rPr>
                        <a:t>2.25%</a:t>
                      </a:r>
                      <a:endParaRPr lang="en-US" sz="1200" b="0" i="0" u="none" strike="noStrike">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1">
                              <a:lumMod val="50000"/>
                            </a:schemeClr>
                          </a:solidFill>
                          <a:effectLst/>
                        </a:rPr>
                        <a:t>+0.25%</a:t>
                      </a:r>
                      <a:endParaRPr lang="en-US" sz="1200" b="0" i="0" u="none" strike="noStrike" dirty="0">
                        <a:solidFill>
                          <a:schemeClr val="accent1">
                            <a:lumMod val="50000"/>
                          </a:schemeClr>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14249">
                <a:tc>
                  <a:txBody>
                    <a:bodyPr/>
                    <a:lstStyle/>
                    <a:p>
                      <a:pPr algn="l" rtl="0" fontAlgn="ctr"/>
                      <a:r>
                        <a:rPr lang="en-US" sz="1200" u="none" strike="noStrike" dirty="0">
                          <a:effectLst/>
                        </a:rPr>
                        <a:t> Core Bonds*</a:t>
                      </a:r>
                      <a:endParaRPr lang="en-US" sz="1200" b="0" i="0" u="none" strike="noStrike" dirty="0">
                        <a:solidFill>
                          <a:schemeClr val="tx1"/>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2.75%</a:t>
                      </a:r>
                      <a:endParaRPr lang="en-US" sz="1200" b="0" i="0" u="none" strike="noStrike" dirty="0">
                        <a:solidFill>
                          <a:schemeClr val="tx1"/>
                        </a:solidFill>
                        <a:effectLst/>
                        <a:latin typeface="Verdana"/>
                      </a:endParaRPr>
                    </a:p>
                  </a:txBody>
                  <a:tcPr marL="9525" marR="9525" marT="9525" marB="0" anchor="ctr"/>
                </a:tc>
                <a:tc>
                  <a:txBody>
                    <a:bodyPr/>
                    <a:lstStyle/>
                    <a:p>
                      <a:pPr algn="ctr" rtl="0" fontAlgn="ctr"/>
                      <a:r>
                        <a:rPr lang="en-US" sz="1200" u="none" strike="noStrike" dirty="0">
                          <a:effectLst/>
                        </a:rPr>
                        <a:t>2.65%</a:t>
                      </a:r>
                      <a:endParaRPr lang="en-US" sz="1200" b="0" i="0" u="none" strike="noStrike" dirty="0">
                        <a:solidFill>
                          <a:schemeClr val="tx1"/>
                        </a:solidFill>
                        <a:effectLst/>
                        <a:latin typeface="Verdana"/>
                      </a:endParaRPr>
                    </a:p>
                  </a:txBody>
                  <a:tcPr marL="9525" marR="9525" marT="9525" marB="0" anchor="ctr"/>
                </a:tc>
                <a:tc>
                  <a:txBody>
                    <a:bodyPr/>
                    <a:lstStyle/>
                    <a:p>
                      <a:pPr algn="ctr" rtl="0" fontAlgn="ctr"/>
                      <a:r>
                        <a:rPr lang="en-US" sz="1200" u="none" strike="noStrike" dirty="0">
                          <a:solidFill>
                            <a:schemeClr val="accent1">
                              <a:lumMod val="50000"/>
                            </a:schemeClr>
                          </a:solidFill>
                          <a:effectLst/>
                        </a:rPr>
                        <a:t>+0.10%</a:t>
                      </a:r>
                      <a:endParaRPr lang="en-US" sz="1200" b="0" i="0" u="none" strike="noStrike" dirty="0">
                        <a:solidFill>
                          <a:schemeClr val="accent1">
                            <a:lumMod val="50000"/>
                          </a:schemeClr>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14249">
                <a:tc>
                  <a:txBody>
                    <a:bodyPr/>
                    <a:lstStyle/>
                    <a:p>
                      <a:pPr algn="l" rtl="0" fontAlgn="ctr"/>
                      <a:r>
                        <a:rPr lang="en-US" sz="1200" u="none" strike="noStrike" dirty="0">
                          <a:effectLst/>
                        </a:rPr>
                        <a:t> Non-US</a:t>
                      </a:r>
                      <a:r>
                        <a:rPr lang="en-US" sz="1200" u="none" strike="noStrike" baseline="0" dirty="0">
                          <a:effectLst/>
                        </a:rPr>
                        <a:t> </a:t>
                      </a:r>
                      <a:r>
                        <a:rPr lang="en-US" sz="1200" u="none" strike="noStrike" dirty="0">
                          <a:effectLst/>
                        </a:rPr>
                        <a:t>Bonds (Unhedged)</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0.50%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effectLst/>
                        </a:rPr>
                        <a:t>1.00%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5"/>
                          </a:solidFill>
                          <a:effectLst/>
                        </a:rPr>
                        <a:t>-0.50%</a:t>
                      </a:r>
                      <a:endParaRPr lang="en-US" sz="1200" b="0" i="0" u="none" strike="noStrike" dirty="0">
                        <a:solidFill>
                          <a:schemeClr val="accent5"/>
                        </a:solidFill>
                        <a:effectLst/>
                        <a:latin typeface="+mn-lt"/>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214249">
                <a:tc>
                  <a:txBody>
                    <a:bodyPr/>
                    <a:lstStyle/>
                    <a:p>
                      <a:pPr algn="l" rtl="0" fontAlgn="ctr"/>
                      <a:r>
                        <a:rPr lang="en-US" sz="1200" u="none" strike="noStrike" dirty="0">
                          <a:effectLst/>
                        </a:rPr>
                        <a:t> EMD Local Currency</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6.00%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effectLst/>
                        </a:rPr>
                        <a:t>6.75%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5"/>
                          </a:solidFill>
                          <a:effectLst/>
                        </a:rPr>
                        <a:t>-0.75%</a:t>
                      </a:r>
                      <a:endParaRPr lang="en-US" sz="1200" b="0" i="0" u="none" strike="noStrike" dirty="0">
                        <a:solidFill>
                          <a:schemeClr val="accent5"/>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214249">
                <a:tc>
                  <a:txBody>
                    <a:bodyPr/>
                    <a:lstStyle/>
                    <a:p>
                      <a:pPr algn="l" rtl="0" fontAlgn="ctr"/>
                      <a:r>
                        <a:rPr lang="en-US" sz="1200" u="none" strike="noStrike" dirty="0">
                          <a:effectLst/>
                        </a:rPr>
                        <a:t> Large Cap Equities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5.25%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effectLst/>
                        </a:rPr>
                        <a:t>5.75%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5"/>
                          </a:solidFill>
                          <a:effectLst/>
                        </a:rPr>
                        <a:t>-0.50%</a:t>
                      </a:r>
                      <a:endParaRPr lang="en-US" sz="1200" b="0" i="0" u="none" strike="noStrike" dirty="0">
                        <a:solidFill>
                          <a:schemeClr val="accent5"/>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214249">
                <a:tc>
                  <a:txBody>
                    <a:bodyPr/>
                    <a:lstStyle/>
                    <a:p>
                      <a:pPr algn="l" rtl="0" fontAlgn="ctr"/>
                      <a:r>
                        <a:rPr lang="en-US" sz="1200" u="none" strike="noStrike" dirty="0">
                          <a:effectLst/>
                        </a:rPr>
                        <a:t> Small/Mid Cap Equities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5.75%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effectLst/>
                        </a:rPr>
                        <a:t>6.00%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5"/>
                          </a:solidFill>
                          <a:effectLst/>
                        </a:rPr>
                        <a:t>-0.25%</a:t>
                      </a:r>
                      <a:endParaRPr lang="en-US" sz="1200" b="0" i="0" u="none" strike="noStrike" dirty="0">
                        <a:solidFill>
                          <a:schemeClr val="accent5"/>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5"/>
                  </a:ext>
                </a:extLst>
              </a:tr>
              <a:tr h="214249">
                <a:tc>
                  <a:txBody>
                    <a:bodyPr/>
                    <a:lstStyle/>
                    <a:p>
                      <a:pPr algn="l" rtl="0" fontAlgn="ctr"/>
                      <a:r>
                        <a:rPr lang="en-US" sz="1200" u="none" strike="noStrike" dirty="0">
                          <a:effectLst/>
                        </a:rPr>
                        <a:t> Int'l Equities (Unhedged)</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7.50%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effectLst/>
                        </a:rPr>
                        <a:t>7.25%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1">
                              <a:lumMod val="50000"/>
                            </a:schemeClr>
                          </a:solidFill>
                          <a:effectLst/>
                        </a:rPr>
                        <a:t>+0.25%</a:t>
                      </a:r>
                      <a:endParaRPr lang="en-US" sz="1200" b="0" i="0" u="none" strike="noStrike" dirty="0">
                        <a:solidFill>
                          <a:schemeClr val="accent1">
                            <a:lumMod val="50000"/>
                          </a:schemeClr>
                        </a:solidFill>
                        <a:effectLst/>
                        <a:latin typeface="+mn-lt"/>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6"/>
                  </a:ext>
                </a:extLst>
              </a:tr>
              <a:tr h="214249">
                <a:tc>
                  <a:txBody>
                    <a:bodyPr/>
                    <a:lstStyle/>
                    <a:p>
                      <a:pPr algn="l" rtl="0" fontAlgn="ctr"/>
                      <a:r>
                        <a:rPr lang="en-US" sz="1200" u="none" strike="noStrike" dirty="0">
                          <a:effectLst/>
                        </a:rPr>
                        <a:t> Int'l Equities (Hedged)</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7.82%</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effectLst/>
                        </a:rPr>
                        <a:t>7.57%</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1">
                              <a:lumMod val="50000"/>
                            </a:schemeClr>
                          </a:solidFill>
                          <a:effectLst/>
                        </a:rPr>
                        <a:t>+0.25%</a:t>
                      </a:r>
                      <a:endParaRPr lang="en-US" sz="1200" b="0" i="0" u="none" strike="noStrike" dirty="0">
                        <a:solidFill>
                          <a:schemeClr val="accent1">
                            <a:lumMod val="50000"/>
                          </a:schemeClr>
                        </a:solidFill>
                        <a:effectLst/>
                        <a:latin typeface="+mn-lt"/>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7"/>
                  </a:ext>
                </a:extLst>
              </a:tr>
              <a:tr h="214249">
                <a:tc>
                  <a:txBody>
                    <a:bodyPr/>
                    <a:lstStyle/>
                    <a:p>
                      <a:pPr algn="l" rtl="0" fontAlgn="ctr"/>
                      <a:r>
                        <a:rPr lang="en-US" sz="1200" u="none" strike="noStrike" dirty="0">
                          <a:effectLst/>
                        </a:rPr>
                        <a:t> Emerging Int'l Equities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9.00%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effectLst/>
                        </a:rPr>
                        <a:t>9.50%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5"/>
                          </a:solidFill>
                          <a:effectLst/>
                        </a:rPr>
                        <a:t>-0.50%</a:t>
                      </a:r>
                      <a:endParaRPr lang="en-US" sz="1200" b="0" i="0" u="none" strike="noStrike" dirty="0">
                        <a:solidFill>
                          <a:schemeClr val="accent5"/>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8"/>
                  </a:ext>
                </a:extLst>
              </a:tr>
              <a:tr h="214249">
                <a:tc>
                  <a:txBody>
                    <a:bodyPr/>
                    <a:lstStyle/>
                    <a:p>
                      <a:pPr algn="l" rtl="0" fontAlgn="ctr"/>
                      <a:r>
                        <a:rPr lang="en-US" sz="1200" u="none" strike="noStrike" dirty="0">
                          <a:effectLst/>
                        </a:rPr>
                        <a:t> Private Equity</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8.00%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effectLst/>
                        </a:rPr>
                        <a:t>8.25%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5"/>
                          </a:solidFill>
                          <a:effectLst/>
                        </a:rPr>
                        <a:t>-0.25%</a:t>
                      </a:r>
                      <a:endParaRPr lang="en-US" sz="1200" b="0" i="0" u="none" strike="noStrike" dirty="0">
                        <a:solidFill>
                          <a:schemeClr val="accent5"/>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9"/>
                  </a:ext>
                </a:extLst>
              </a:tr>
              <a:tr h="214249">
                <a:tc>
                  <a:txBody>
                    <a:bodyPr/>
                    <a:lstStyle/>
                    <a:p>
                      <a:pPr algn="l" rtl="0" fontAlgn="ctr"/>
                      <a:r>
                        <a:rPr lang="en-US" sz="1200" u="none" strike="noStrike" dirty="0">
                          <a:effectLst/>
                        </a:rPr>
                        <a:t> Private Debt</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6.50%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effectLst/>
                        </a:rPr>
                        <a:t>7.25%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5"/>
                          </a:solidFill>
                          <a:effectLst/>
                        </a:rPr>
                        <a:t>-0.75%</a:t>
                      </a:r>
                      <a:endParaRPr lang="en-US" sz="1200" b="0" i="0" u="none" strike="noStrike" dirty="0">
                        <a:solidFill>
                          <a:schemeClr val="accent5"/>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20"/>
                  </a:ext>
                </a:extLst>
              </a:tr>
              <a:tr h="214249">
                <a:tc>
                  <a:txBody>
                    <a:bodyPr/>
                    <a:lstStyle/>
                    <a:p>
                      <a:pPr algn="l" rtl="0" fontAlgn="ctr"/>
                      <a:r>
                        <a:rPr lang="en-US" sz="1200" u="none" strike="noStrike" dirty="0">
                          <a:effectLst/>
                        </a:rPr>
                        <a:t> ASRS Real Estate</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u="none" strike="noStrike" dirty="0">
                          <a:effectLst/>
                        </a:rPr>
                        <a:t>7.60%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effectLst/>
                        </a:rPr>
                        <a:t>-</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u="none" strike="noStrike" dirty="0">
                          <a:solidFill>
                            <a:schemeClr val="accent5"/>
                          </a:solidFill>
                          <a:effectLst/>
                        </a:rPr>
                        <a:t>-</a:t>
                      </a:r>
                      <a:endParaRPr lang="en-US" sz="1200" b="1" i="0" u="none" strike="noStrike" dirty="0">
                        <a:solidFill>
                          <a:schemeClr val="accent5"/>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3138108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2018 30 year return forecasts</a:t>
            </a:r>
          </a:p>
        </p:txBody>
      </p:sp>
      <p:sp>
        <p:nvSpPr>
          <p:cNvPr id="5" name="Slide Number Placeholder 4"/>
          <p:cNvSpPr>
            <a:spLocks noGrp="1"/>
          </p:cNvSpPr>
          <p:nvPr>
            <p:ph type="sldNum" sz="quarter" idx="12"/>
          </p:nvPr>
        </p:nvSpPr>
        <p:spPr/>
        <p:txBody>
          <a:bodyPr/>
          <a:lstStyle/>
          <a:p>
            <a:fld id="{776452DB-E091-4BD2-BF02-B518BA34711A}" type="slidenum">
              <a:rPr lang="en-US" smtClean="0"/>
              <a:pPr/>
              <a:t>42</a:t>
            </a:fld>
            <a:endParaRPr lang="en-US" dirty="0"/>
          </a:p>
        </p:txBody>
      </p:sp>
      <p:sp>
        <p:nvSpPr>
          <p:cNvPr id="2" name="TextBox 1"/>
          <p:cNvSpPr txBox="1"/>
          <p:nvPr/>
        </p:nvSpPr>
        <p:spPr>
          <a:xfrm>
            <a:off x="685799" y="6071378"/>
            <a:ext cx="7772401" cy="338554"/>
          </a:xfrm>
          <a:prstGeom prst="rect">
            <a:avLst/>
          </a:prstGeom>
          <a:noFill/>
        </p:spPr>
        <p:txBody>
          <a:bodyPr wrap="square" rtlCol="0">
            <a:spAutoFit/>
          </a:bodyPr>
          <a:lstStyle/>
          <a:p>
            <a:pPr algn="r" defTabSz="457200"/>
            <a:r>
              <a:rPr lang="en-US" sz="800" dirty="0">
                <a:solidFill>
                  <a:srgbClr val="4D4E54"/>
                </a:solidFill>
                <a:cs typeface="Verdana"/>
              </a:rPr>
              <a:t>* Core Bonds assumption based on market weighted blend of components of Aggregate Index (Treasuries, IG Corp Credit, and MBS).</a:t>
            </a:r>
          </a:p>
          <a:p>
            <a:pPr marL="0" lvl="1" algn="r" defTabSz="457200"/>
            <a:r>
              <a:rPr lang="en-US" sz="800" dirty="0">
                <a:solidFill>
                  <a:srgbClr val="4D4E54"/>
                </a:solidFill>
                <a:cs typeface="Verdana"/>
              </a:rPr>
              <a:t>** Hedge Funds is a calculated blend of 40% Equity, 40% Credit, 20% Macro-related strategies.</a:t>
            </a:r>
            <a:endParaRPr lang="en-US" dirty="0"/>
          </a:p>
        </p:txBody>
      </p:sp>
      <p:graphicFrame>
        <p:nvGraphicFramePr>
          <p:cNvPr id="7" name="Content Placeholder 7"/>
          <p:cNvGraphicFramePr>
            <a:graphicFrameLocks/>
          </p:cNvGraphicFramePr>
          <p:nvPr>
            <p:extLst>
              <p:ext uri="{D42A27DB-BD31-4B8C-83A1-F6EECF244321}">
                <p14:modId xmlns:p14="http://schemas.microsoft.com/office/powerpoint/2010/main" val="1454781504"/>
              </p:ext>
            </p:extLst>
          </p:nvPr>
        </p:nvGraphicFramePr>
        <p:xfrm>
          <a:off x="685800" y="847535"/>
          <a:ext cx="7772400" cy="3758053"/>
        </p:xfrm>
        <a:graphic>
          <a:graphicData uri="http://schemas.openxmlformats.org/drawingml/2006/table">
            <a:tbl>
              <a:tblPr firstRow="1" bandRow="1">
                <a:tableStyleId>{F5AB1C69-6EDB-4FF4-983F-18BD219EF322}</a:tableStyleId>
              </a:tblPr>
              <a:tblGrid>
                <a:gridCol w="2743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tblGrid>
              <a:tr h="330069">
                <a:tc gridSpan="4">
                  <a:txBody>
                    <a:bodyPr/>
                    <a:lstStyle/>
                    <a:p>
                      <a:pPr marL="0" algn="ctr" defTabSz="914400" rtl="0" eaLnBrk="1" fontAlgn="b" latinLnBrk="0" hangingPunct="1"/>
                      <a:r>
                        <a:rPr lang="en-US" sz="1600" b="1" u="none" strike="noStrike" kern="1200" dirty="0"/>
                        <a:t>Geometric Expected Return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249">
                <a:tc>
                  <a:txBody>
                    <a:bodyPr/>
                    <a:lstStyle/>
                    <a:p>
                      <a:pPr marL="0" lvl="0" algn="ctr" defTabSz="914400" rtl="0" eaLnBrk="1" fontAlgn="b" latinLnBrk="0" hangingPunct="1"/>
                      <a:r>
                        <a:rPr lang="en-US" sz="1200" b="1" u="none" strike="noStrike" kern="1200" dirty="0"/>
                        <a:t>Asset Class</a:t>
                      </a:r>
                      <a:endParaRPr lang="en-US" sz="1200" b="1" u="none" strike="noStrike" kern="1200" dirty="0">
                        <a:solidFill>
                          <a:schemeClr val="bg1"/>
                        </a:solidFill>
                        <a:latin typeface="+mn-lt"/>
                        <a:ea typeface="+mn-ea"/>
                        <a:cs typeface="+mn-cs"/>
                      </a:endParaRPr>
                    </a:p>
                  </a:txBody>
                  <a:tcPr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1200" b="1" u="none" strike="noStrike" dirty="0">
                          <a:effectLst/>
                        </a:rPr>
                        <a:t>2018</a:t>
                      </a:r>
                      <a:endParaRPr lang="en-US" sz="1200" b="1" i="0" u="none" strike="noStrike" dirty="0">
                        <a:solidFill>
                          <a:srgbClr val="FFFFFF"/>
                        </a:solidFill>
                        <a:effectLst/>
                        <a:latin typeface="Verdana"/>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1200" b="1" u="none" strike="noStrike">
                          <a:effectLst/>
                        </a:rPr>
                        <a:t>2017</a:t>
                      </a:r>
                      <a:endParaRPr lang="en-US" sz="1200" b="1" i="0" u="none" strike="noStrike">
                        <a:solidFill>
                          <a:srgbClr val="FFFFFF"/>
                        </a:solidFill>
                        <a:effectLst/>
                        <a:latin typeface="Verdana"/>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1200" b="1" u="none" strike="noStrike" dirty="0">
                          <a:effectLst/>
                        </a:rPr>
                        <a:t>2018-2017</a:t>
                      </a:r>
                      <a:endParaRPr lang="en-US" sz="1200" b="1" i="0" u="none" strike="noStrike" dirty="0">
                        <a:solidFill>
                          <a:srgbClr val="FFFFFF"/>
                        </a:solidFill>
                        <a:effectLst/>
                        <a:latin typeface="Verdana"/>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4249">
                <a:tc>
                  <a:txBody>
                    <a:bodyPr/>
                    <a:lstStyle/>
                    <a:p>
                      <a:pPr algn="l" rtl="0" fontAlgn="ctr"/>
                      <a:r>
                        <a:rPr lang="en-US" sz="1200" u="none" strike="noStrike" dirty="0">
                          <a:effectLst/>
                        </a:rPr>
                        <a:t> Cash</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rtl="0" fontAlgn="ctr"/>
                      <a:r>
                        <a:rPr lang="en-US" sz="1200" b="0" u="none" strike="noStrike" dirty="0">
                          <a:effectLst/>
                        </a:rPr>
                        <a:t>2.75%</a:t>
                      </a:r>
                      <a:endParaRPr lang="en-US" sz="1200" b="0" i="0" u="none" strike="noStrike" dirty="0">
                        <a:solidFill>
                          <a:srgbClr val="4D4E54"/>
                        </a:solidFill>
                        <a:effectLst/>
                        <a:latin typeface="Verdana"/>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200" b="0" u="none" strike="noStrike" dirty="0">
                          <a:effectLst/>
                        </a:rPr>
                        <a:t>3.00%</a:t>
                      </a:r>
                      <a:endParaRPr lang="en-US" sz="1200" b="0" i="0" u="none" strike="noStrike" dirty="0">
                        <a:solidFill>
                          <a:srgbClr val="4D4E54"/>
                        </a:solidFill>
                        <a:effectLst/>
                        <a:latin typeface="Verdana"/>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ctr"/>
                      <a:r>
                        <a:rPr lang="en-US" sz="1200" b="0" u="none" strike="noStrike" dirty="0">
                          <a:solidFill>
                            <a:schemeClr val="accent5"/>
                          </a:solidFill>
                          <a:effectLst/>
                        </a:rPr>
                        <a:t>-0.25%</a:t>
                      </a:r>
                      <a:endParaRPr lang="en-US" sz="1200" b="0" i="0" u="none" strike="noStrike" dirty="0">
                        <a:solidFill>
                          <a:schemeClr val="accent5"/>
                        </a:solidFill>
                        <a:effectLst/>
                        <a:latin typeface="+mn-lt"/>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214249">
                <a:tc>
                  <a:txBody>
                    <a:bodyPr/>
                    <a:lstStyle/>
                    <a:p>
                      <a:pPr algn="l" rtl="0" fontAlgn="ctr"/>
                      <a:r>
                        <a:rPr lang="en-US" sz="1200" u="none" strike="noStrike" dirty="0">
                          <a:effectLst/>
                        </a:rPr>
                        <a:t> Treasuries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3.25%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3.50%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solidFill>
                            <a:schemeClr val="accent5"/>
                          </a:solidFill>
                          <a:effectLst/>
                        </a:rPr>
                        <a:t>-0.25%</a:t>
                      </a:r>
                      <a:endParaRPr lang="en-US" sz="1200" b="0" i="0" u="none" strike="noStrike" dirty="0">
                        <a:solidFill>
                          <a:schemeClr val="accent5"/>
                        </a:solidFill>
                        <a:effectLst/>
                        <a:latin typeface="+mn-lt"/>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14249">
                <a:tc>
                  <a:txBody>
                    <a:bodyPr/>
                    <a:lstStyle/>
                    <a:p>
                      <a:pPr algn="l" rtl="0" fontAlgn="ctr"/>
                      <a:r>
                        <a:rPr lang="en-US" sz="1200" u="none" strike="noStrike" dirty="0">
                          <a:effectLst/>
                        </a:rPr>
                        <a:t> IG Corp Credit</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4.75%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5.00%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solidFill>
                            <a:schemeClr val="accent5"/>
                          </a:solidFill>
                          <a:effectLst/>
                        </a:rPr>
                        <a:t>-0.25%</a:t>
                      </a:r>
                      <a:endParaRPr lang="en-US" sz="1200" b="0" i="0" u="none" strike="noStrike" dirty="0">
                        <a:solidFill>
                          <a:schemeClr val="accent5"/>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14249">
                <a:tc>
                  <a:txBody>
                    <a:bodyPr/>
                    <a:lstStyle/>
                    <a:p>
                      <a:pPr algn="l" rtl="0" fontAlgn="ctr"/>
                      <a:r>
                        <a:rPr lang="en-US" sz="1200" u="none" strike="noStrike" dirty="0">
                          <a:effectLst/>
                        </a:rPr>
                        <a:t> MBS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3.25%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3.50%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solidFill>
                            <a:schemeClr val="accent5"/>
                          </a:solidFill>
                          <a:effectLst/>
                        </a:rPr>
                        <a:t>-0.25%</a:t>
                      </a:r>
                      <a:endParaRPr lang="en-US" sz="1200" b="0" i="0" u="none" strike="noStrike" dirty="0">
                        <a:solidFill>
                          <a:schemeClr val="accent5"/>
                        </a:solidFill>
                        <a:effectLst/>
                        <a:latin typeface="+mn-lt"/>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14249">
                <a:tc>
                  <a:txBody>
                    <a:bodyPr/>
                    <a:lstStyle/>
                    <a:p>
                      <a:pPr algn="l" rtl="0" fontAlgn="ctr"/>
                      <a:r>
                        <a:rPr lang="en-US" sz="1200" u="none" strike="noStrike" dirty="0">
                          <a:effectLst/>
                        </a:rPr>
                        <a:t> Core Bonds*</a:t>
                      </a:r>
                      <a:endParaRPr lang="en-US" sz="1200" b="0" i="0" u="none" strike="noStrike" dirty="0">
                        <a:solidFill>
                          <a:schemeClr val="tx1"/>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3.75%</a:t>
                      </a:r>
                      <a:endParaRPr lang="en-US" sz="1200" b="0" i="0" u="none" strike="noStrike" dirty="0">
                        <a:solidFill>
                          <a:schemeClr val="tx1"/>
                        </a:solidFill>
                        <a:effectLst/>
                        <a:latin typeface="Verdana"/>
                      </a:endParaRPr>
                    </a:p>
                  </a:txBody>
                  <a:tcPr marL="9525" marR="9525" marT="9525" marB="0" anchor="ctr"/>
                </a:tc>
                <a:tc>
                  <a:txBody>
                    <a:bodyPr/>
                    <a:lstStyle/>
                    <a:p>
                      <a:pPr algn="ctr" rtl="0" fontAlgn="ctr"/>
                      <a:r>
                        <a:rPr lang="en-US" sz="1200" b="0" u="none" strike="noStrike" dirty="0">
                          <a:effectLst/>
                        </a:rPr>
                        <a:t>4.00%</a:t>
                      </a:r>
                      <a:endParaRPr lang="en-US" sz="1200" b="0" i="0" u="none" strike="noStrike" dirty="0">
                        <a:solidFill>
                          <a:schemeClr val="tx1"/>
                        </a:solidFill>
                        <a:effectLst/>
                        <a:latin typeface="Verdana"/>
                      </a:endParaRPr>
                    </a:p>
                  </a:txBody>
                  <a:tcPr marL="9525" marR="9525" marT="9525" marB="0" anchor="ctr"/>
                </a:tc>
                <a:tc>
                  <a:txBody>
                    <a:bodyPr/>
                    <a:lstStyle/>
                    <a:p>
                      <a:pPr algn="ctr" rtl="0" fontAlgn="ctr"/>
                      <a:r>
                        <a:rPr lang="en-US" sz="1200" b="0" u="none" strike="noStrike" dirty="0">
                          <a:solidFill>
                            <a:schemeClr val="accent5"/>
                          </a:solidFill>
                          <a:effectLst/>
                        </a:rPr>
                        <a:t>-0.25%</a:t>
                      </a:r>
                      <a:endParaRPr lang="en-US" sz="1200" b="0" i="0" u="none" strike="noStrike" dirty="0">
                        <a:solidFill>
                          <a:schemeClr val="accent5"/>
                        </a:solidFill>
                        <a:effectLst/>
                        <a:latin typeface="+mn-lt"/>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14249">
                <a:tc>
                  <a:txBody>
                    <a:bodyPr/>
                    <a:lstStyle/>
                    <a:p>
                      <a:pPr algn="l" rtl="0" fontAlgn="ctr"/>
                      <a:r>
                        <a:rPr lang="en-US" sz="1200" u="none" strike="noStrike" dirty="0">
                          <a:effectLst/>
                        </a:rPr>
                        <a:t> Non-US</a:t>
                      </a:r>
                      <a:r>
                        <a:rPr lang="en-US" sz="1200" u="none" strike="noStrike" baseline="0" dirty="0">
                          <a:effectLst/>
                        </a:rPr>
                        <a:t> </a:t>
                      </a:r>
                      <a:r>
                        <a:rPr lang="en-US" sz="1200" u="none" strike="noStrike" dirty="0">
                          <a:effectLst/>
                        </a:rPr>
                        <a:t>Bonds (Unhedged)</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2.50%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2.75%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solidFill>
                            <a:schemeClr val="accent5"/>
                          </a:solidFill>
                          <a:effectLst/>
                        </a:rPr>
                        <a:t>-0.25%</a:t>
                      </a:r>
                      <a:endParaRPr lang="en-US" sz="1200" b="0" i="0" u="none" strike="noStrike" dirty="0">
                        <a:solidFill>
                          <a:schemeClr val="accent5"/>
                        </a:solidFill>
                        <a:effectLst/>
                        <a:latin typeface="+mn-lt"/>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214249">
                <a:tc>
                  <a:txBody>
                    <a:bodyPr/>
                    <a:lstStyle/>
                    <a:p>
                      <a:pPr algn="l" rtl="0" fontAlgn="ctr"/>
                      <a:r>
                        <a:rPr lang="en-US" sz="1200" u="none" strike="noStrike" dirty="0">
                          <a:effectLst/>
                        </a:rPr>
                        <a:t> EMD Local Currency</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6.50%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6.50%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1" u="none" strike="noStrike" dirty="0">
                          <a:solidFill>
                            <a:schemeClr val="tx1"/>
                          </a:solidFill>
                          <a:effectLst/>
                        </a:rPr>
                        <a:t>-</a:t>
                      </a:r>
                      <a:endParaRPr lang="en-US" sz="1200" b="1" i="0" u="none" strike="noStrike" dirty="0">
                        <a:solidFill>
                          <a:schemeClr val="tx1"/>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214249">
                <a:tc>
                  <a:txBody>
                    <a:bodyPr/>
                    <a:lstStyle/>
                    <a:p>
                      <a:pPr algn="l" rtl="0" fontAlgn="ctr"/>
                      <a:r>
                        <a:rPr lang="en-US" sz="1200" u="none" strike="noStrike" dirty="0">
                          <a:effectLst/>
                        </a:rPr>
                        <a:t> Large Cap Equities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7.50%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7.50%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1" u="none" strike="noStrike" dirty="0">
                          <a:effectLst/>
                        </a:rPr>
                        <a:t>-</a:t>
                      </a:r>
                      <a:endParaRPr lang="en-US" sz="1200" b="1" i="0" u="none" strike="noStrike" dirty="0">
                        <a:solidFill>
                          <a:srgbClr val="4D4E54"/>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214249">
                <a:tc>
                  <a:txBody>
                    <a:bodyPr/>
                    <a:lstStyle/>
                    <a:p>
                      <a:pPr algn="l" rtl="0" fontAlgn="ctr"/>
                      <a:r>
                        <a:rPr lang="en-US" sz="1200" u="none" strike="noStrike" dirty="0">
                          <a:effectLst/>
                        </a:rPr>
                        <a:t> Small/Mid Cap Equities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7.75%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7.75%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1" u="none" strike="noStrike" dirty="0">
                          <a:effectLst/>
                        </a:rPr>
                        <a:t>-</a:t>
                      </a:r>
                      <a:endParaRPr lang="en-US" sz="1200" b="1" i="0" u="none" strike="noStrike" dirty="0">
                        <a:solidFill>
                          <a:srgbClr val="4D4E54"/>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5"/>
                  </a:ext>
                </a:extLst>
              </a:tr>
              <a:tr h="214249">
                <a:tc>
                  <a:txBody>
                    <a:bodyPr/>
                    <a:lstStyle/>
                    <a:p>
                      <a:pPr algn="l" rtl="0" fontAlgn="ctr"/>
                      <a:r>
                        <a:rPr lang="en-US" sz="1200" u="none" strike="noStrike" dirty="0">
                          <a:effectLst/>
                        </a:rPr>
                        <a:t> Int'l Equities (Unhedged)</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7.75%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7.75%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1" u="none" strike="noStrike" dirty="0">
                          <a:effectLst/>
                        </a:rPr>
                        <a:t>-</a:t>
                      </a:r>
                      <a:endParaRPr lang="en-US" sz="1200" b="1" i="0" u="none" strike="noStrike" dirty="0">
                        <a:solidFill>
                          <a:srgbClr val="4D4E54"/>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6"/>
                  </a:ext>
                </a:extLst>
              </a:tr>
              <a:tr h="214249">
                <a:tc>
                  <a:txBody>
                    <a:bodyPr/>
                    <a:lstStyle/>
                    <a:p>
                      <a:pPr algn="l" rtl="0" fontAlgn="ctr"/>
                      <a:r>
                        <a:rPr lang="en-US" sz="1200" u="none" strike="noStrike" dirty="0">
                          <a:effectLst/>
                        </a:rPr>
                        <a:t> Int'l Equities (Hedged)</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8.14%</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8.14%</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1" u="none" strike="noStrike" dirty="0">
                          <a:effectLst/>
                        </a:rPr>
                        <a:t>-</a:t>
                      </a:r>
                      <a:endParaRPr lang="en-US" sz="1200" b="1" i="0" u="none" strike="noStrike" dirty="0">
                        <a:solidFill>
                          <a:srgbClr val="4D4E54"/>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7"/>
                  </a:ext>
                </a:extLst>
              </a:tr>
              <a:tr h="214249">
                <a:tc>
                  <a:txBody>
                    <a:bodyPr/>
                    <a:lstStyle/>
                    <a:p>
                      <a:pPr algn="l" rtl="0" fontAlgn="ctr"/>
                      <a:r>
                        <a:rPr lang="en-US" sz="1200" u="none" strike="noStrike" dirty="0">
                          <a:effectLst/>
                        </a:rPr>
                        <a:t> Emerging Int'l Equities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9.25%</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9.50%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solidFill>
                            <a:schemeClr val="accent5"/>
                          </a:solidFill>
                          <a:effectLst/>
                        </a:rPr>
                        <a:t>-0.25%</a:t>
                      </a:r>
                      <a:endParaRPr lang="en-US" sz="1200" b="0" i="0" u="none" strike="noStrike" dirty="0">
                        <a:solidFill>
                          <a:schemeClr val="accent5"/>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8"/>
                  </a:ext>
                </a:extLst>
              </a:tr>
              <a:tr h="214249">
                <a:tc>
                  <a:txBody>
                    <a:bodyPr/>
                    <a:lstStyle/>
                    <a:p>
                      <a:pPr algn="l" rtl="0" fontAlgn="ctr"/>
                      <a:r>
                        <a:rPr lang="en-US" sz="1200" u="none" strike="noStrike" dirty="0">
                          <a:effectLst/>
                        </a:rPr>
                        <a:t> Private Equity</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9.50%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9.50%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1" u="none" strike="noStrike" dirty="0">
                          <a:effectLst/>
                        </a:rPr>
                        <a:t>-</a:t>
                      </a:r>
                      <a:endParaRPr lang="en-US" sz="1200" b="1" i="0" u="none" strike="noStrike" dirty="0">
                        <a:solidFill>
                          <a:srgbClr val="4D4E54"/>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9"/>
                  </a:ext>
                </a:extLst>
              </a:tr>
              <a:tr h="214249">
                <a:tc>
                  <a:txBody>
                    <a:bodyPr/>
                    <a:lstStyle/>
                    <a:p>
                      <a:pPr algn="l" rtl="0" fontAlgn="ctr"/>
                      <a:r>
                        <a:rPr lang="en-US" sz="1200" u="none" strike="noStrike" dirty="0">
                          <a:effectLst/>
                        </a:rPr>
                        <a:t> Private Debt</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7.50%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8.00%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solidFill>
                            <a:schemeClr val="accent5"/>
                          </a:solidFill>
                          <a:effectLst/>
                        </a:rPr>
                        <a:t>-0.50%</a:t>
                      </a:r>
                      <a:endParaRPr lang="en-US" sz="1200" b="0" i="0" u="none" strike="noStrike" dirty="0">
                        <a:solidFill>
                          <a:schemeClr val="accent5"/>
                        </a:solidFill>
                        <a:effectLst/>
                        <a:latin typeface="+mn-lt"/>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20"/>
                  </a:ext>
                </a:extLst>
              </a:tr>
              <a:tr h="214249">
                <a:tc>
                  <a:txBody>
                    <a:bodyPr/>
                    <a:lstStyle/>
                    <a:p>
                      <a:pPr algn="l" rtl="0" fontAlgn="ctr"/>
                      <a:r>
                        <a:rPr lang="en-US" sz="1200" u="none" strike="noStrike" dirty="0">
                          <a:effectLst/>
                        </a:rPr>
                        <a:t> ASRS Real Estate</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n-US" sz="1200" b="0" u="none" strike="noStrike" dirty="0">
                          <a:effectLst/>
                        </a:rPr>
                        <a:t>8.60%</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0" u="none" strike="noStrike" dirty="0">
                          <a:effectLst/>
                        </a:rPr>
                        <a:t>-</a:t>
                      </a:r>
                      <a:endParaRPr lang="en-US" sz="1200" b="0" i="0" u="none" strike="noStrike" dirty="0">
                        <a:solidFill>
                          <a:srgbClr val="4D4E54"/>
                        </a:solidFill>
                        <a:effectLst/>
                        <a:latin typeface="Verdana"/>
                      </a:endParaRPr>
                    </a:p>
                  </a:txBody>
                  <a:tcPr marL="9525" marR="9525" marT="9525" marB="0" anchor="ctr"/>
                </a:tc>
                <a:tc>
                  <a:txBody>
                    <a:bodyPr/>
                    <a:lstStyle/>
                    <a:p>
                      <a:pPr algn="ctr" rtl="0" fontAlgn="ctr"/>
                      <a:r>
                        <a:rPr lang="en-US" sz="1200" b="1" u="none" strike="noStrike" dirty="0">
                          <a:effectLst/>
                        </a:rPr>
                        <a:t>-</a:t>
                      </a:r>
                      <a:endParaRPr lang="en-US" sz="1200" b="1" i="0" u="none" strike="noStrike" dirty="0">
                        <a:solidFill>
                          <a:srgbClr val="4D4E54"/>
                        </a:solidFill>
                        <a:effectLst/>
                        <a:latin typeface="Verdana"/>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8192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a:t>2018 Volatility Forecasts</a:t>
            </a:r>
          </a:p>
        </p:txBody>
      </p:sp>
      <p:sp>
        <p:nvSpPr>
          <p:cNvPr id="5" name="Slide Number Placeholder 4"/>
          <p:cNvSpPr>
            <a:spLocks noGrp="1"/>
          </p:cNvSpPr>
          <p:nvPr>
            <p:ph type="sldNum" sz="quarter" idx="12"/>
          </p:nvPr>
        </p:nvSpPr>
        <p:spPr/>
        <p:txBody>
          <a:bodyPr/>
          <a:lstStyle/>
          <a:p>
            <a:fld id="{776452DB-E091-4BD2-BF02-B518BA34711A}" type="slidenum">
              <a:rPr/>
              <a:pPr/>
              <a:t>43</a:t>
            </a:fld>
            <a:endParaRPr dirty="0"/>
          </a:p>
        </p:txBody>
      </p:sp>
      <p:sp>
        <p:nvSpPr>
          <p:cNvPr id="2" name="TextBox 1"/>
          <p:cNvSpPr txBox="1"/>
          <p:nvPr/>
        </p:nvSpPr>
        <p:spPr>
          <a:xfrm>
            <a:off x="685799" y="6071378"/>
            <a:ext cx="7772401" cy="338554"/>
          </a:xfrm>
          <a:prstGeom prst="rect">
            <a:avLst/>
          </a:prstGeom>
          <a:noFill/>
        </p:spPr>
        <p:txBody>
          <a:bodyPr wrap="square" rtlCol="0">
            <a:spAutoFit/>
          </a:bodyPr>
          <a:lstStyle/>
          <a:p>
            <a:pPr algn="r"/>
            <a:r>
              <a:rPr lang="en-US" sz="800" dirty="0">
                <a:solidFill>
                  <a:srgbClr val="4D4E54"/>
                </a:solidFill>
                <a:cs typeface="Verdana"/>
              </a:rPr>
              <a:t>* Core Bonds assumption based on market weighted blend of components of Aggregate Index (Treasuries, IG Corp Credit, and MBS).</a:t>
            </a:r>
          </a:p>
          <a:p>
            <a:pPr marL="0" lvl="1" algn="r"/>
            <a:r>
              <a:rPr lang="en-US" sz="800" dirty="0">
                <a:solidFill>
                  <a:srgbClr val="4D4E54"/>
                </a:solidFill>
                <a:cs typeface="Verdana"/>
              </a:rPr>
              <a:t>** Hedge Funds is a calculated blend of 40% Equity, 40% Credit, 20% Macro-related strategies.</a:t>
            </a:r>
            <a:endParaRPr lang="en-US" dirty="0">
              <a:solidFill>
                <a:srgbClr val="4D4E54"/>
              </a:solidFill>
            </a:endParaRPr>
          </a:p>
        </p:txBody>
      </p:sp>
      <p:graphicFrame>
        <p:nvGraphicFramePr>
          <p:cNvPr id="7" name="Content Placeholder 7"/>
          <p:cNvGraphicFramePr>
            <a:graphicFrameLocks/>
          </p:cNvGraphicFramePr>
          <p:nvPr>
            <p:extLst>
              <p:ext uri="{D42A27DB-BD31-4B8C-83A1-F6EECF244321}">
                <p14:modId xmlns:p14="http://schemas.microsoft.com/office/powerpoint/2010/main" val="2884803242"/>
              </p:ext>
            </p:extLst>
          </p:nvPr>
        </p:nvGraphicFramePr>
        <p:xfrm>
          <a:off x="685800" y="838197"/>
          <a:ext cx="7772400" cy="3758053"/>
        </p:xfrm>
        <a:graphic>
          <a:graphicData uri="http://schemas.openxmlformats.org/drawingml/2006/table">
            <a:tbl>
              <a:tblPr firstRow="1" bandRow="1">
                <a:tableStyleId>{F5AB1C69-6EDB-4FF4-983F-18BD219EF322}</a:tableStyleId>
              </a:tblPr>
              <a:tblGrid>
                <a:gridCol w="3497580">
                  <a:extLst>
                    <a:ext uri="{9D8B030D-6E8A-4147-A177-3AD203B41FA5}">
                      <a16:colId xmlns:a16="http://schemas.microsoft.com/office/drawing/2014/main" val="20000"/>
                    </a:ext>
                  </a:extLst>
                </a:gridCol>
                <a:gridCol w="2137410">
                  <a:extLst>
                    <a:ext uri="{9D8B030D-6E8A-4147-A177-3AD203B41FA5}">
                      <a16:colId xmlns:a16="http://schemas.microsoft.com/office/drawing/2014/main" val="20001"/>
                    </a:ext>
                  </a:extLst>
                </a:gridCol>
                <a:gridCol w="2137410">
                  <a:extLst>
                    <a:ext uri="{9D8B030D-6E8A-4147-A177-3AD203B41FA5}">
                      <a16:colId xmlns:a16="http://schemas.microsoft.com/office/drawing/2014/main" val="20002"/>
                    </a:ext>
                  </a:extLst>
                </a:gridCol>
              </a:tblGrid>
              <a:tr h="330069">
                <a:tc gridSpan="3">
                  <a:txBody>
                    <a:bodyPr/>
                    <a:lstStyle/>
                    <a:p>
                      <a:pPr marL="0" algn="ctr" defTabSz="914400" rtl="0" eaLnBrk="1" fontAlgn="b" latinLnBrk="0" hangingPunct="1"/>
                      <a:r>
                        <a:rPr lang="en-US" sz="1600" b="1" u="none" strike="noStrike" kern="1200" dirty="0"/>
                        <a:t>Volatility</a:t>
                      </a:r>
                      <a:endParaRPr lang="en-US" sz="1600" b="1" u="none" strike="noStrike" kern="1200" dirty="0">
                        <a:solidFill>
                          <a:schemeClr val="lt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249">
                <a:tc>
                  <a:txBody>
                    <a:bodyPr/>
                    <a:lstStyle/>
                    <a:p>
                      <a:pPr marL="0" lvl="0" algn="ctr" defTabSz="914400" rtl="0" eaLnBrk="1" fontAlgn="b" latinLnBrk="0" hangingPunct="1"/>
                      <a:r>
                        <a:rPr lang="en-US" sz="1200" b="1" u="none" strike="noStrike" kern="1200" dirty="0"/>
                        <a:t>Asset Class</a:t>
                      </a:r>
                      <a:endParaRPr lang="en-US" sz="1200" b="1" u="none" strike="noStrike" kern="1200" dirty="0">
                        <a:solidFill>
                          <a:schemeClr val="bg1"/>
                        </a:solidFill>
                        <a:latin typeface="+mn-lt"/>
                        <a:ea typeface="+mn-ea"/>
                        <a:cs typeface="+mn-cs"/>
                      </a:endParaRPr>
                    </a:p>
                  </a:txBody>
                  <a:tcPr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1200" b="1" u="none" strike="noStrike" dirty="0">
                          <a:effectLst/>
                        </a:rPr>
                        <a:t>Capital</a:t>
                      </a:r>
                      <a:r>
                        <a:rPr lang="en-US" sz="1200" b="1" u="none" strike="noStrike" baseline="0" dirty="0">
                          <a:effectLst/>
                        </a:rPr>
                        <a:t> Market </a:t>
                      </a:r>
                      <a:r>
                        <a:rPr lang="en-US" sz="1200" b="1" u="none" strike="noStrike" dirty="0">
                          <a:effectLst/>
                        </a:rPr>
                        <a:t>Volatility</a:t>
                      </a:r>
                      <a:endParaRPr lang="en-US" sz="1200" b="1" i="0" u="none" strike="noStrike" dirty="0">
                        <a:solidFill>
                          <a:srgbClr val="FFFFFF"/>
                        </a:solidFill>
                        <a:effectLst/>
                        <a:latin typeface="Verdana"/>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1200" b="1" u="none" strike="noStrike" dirty="0">
                          <a:effectLst/>
                        </a:rPr>
                        <a:t>Accounting Volatility</a:t>
                      </a:r>
                      <a:endParaRPr lang="en-US" sz="1200" b="1" i="0" u="none" strike="noStrike" dirty="0">
                        <a:solidFill>
                          <a:srgbClr val="FFFFFF"/>
                        </a:solidFill>
                        <a:effectLst/>
                        <a:latin typeface="Verdana"/>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4249">
                <a:tc>
                  <a:txBody>
                    <a:bodyPr/>
                    <a:lstStyle/>
                    <a:p>
                      <a:pPr algn="l" rtl="0" fontAlgn="ctr"/>
                      <a:r>
                        <a:rPr lang="en-US" sz="1200" u="none" strike="noStrike" dirty="0">
                          <a:effectLst/>
                        </a:rPr>
                        <a:t> Cash</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dirty="0">
                          <a:effectLst/>
                        </a:rPr>
                        <a:t>1.00%</a:t>
                      </a:r>
                      <a:endParaRPr lang="en-US" sz="1200" b="0" i="0" u="none" strike="noStrike" dirty="0">
                        <a:solidFill>
                          <a:srgbClr val="4D4E54"/>
                        </a:solidFill>
                        <a:effectLst/>
                        <a:latin typeface="Verdana"/>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dirty="0">
                          <a:effectLst/>
                        </a:rPr>
                        <a:t>1.00%</a:t>
                      </a:r>
                      <a:endParaRPr lang="en-US" sz="1200" b="0" i="0" u="none" strike="noStrike" dirty="0">
                        <a:solidFill>
                          <a:srgbClr val="4D4E54"/>
                        </a:solidFill>
                        <a:effectLst/>
                        <a:latin typeface="Verdana"/>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214249">
                <a:tc>
                  <a:txBody>
                    <a:bodyPr/>
                    <a:lstStyle/>
                    <a:p>
                      <a:pPr algn="l" rtl="0" fontAlgn="ctr"/>
                      <a:r>
                        <a:rPr lang="en-US" sz="1200" u="none" strike="noStrike" dirty="0">
                          <a:effectLst/>
                        </a:rPr>
                        <a:t> Treasuries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5.50%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5.50%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03"/>
                  </a:ext>
                </a:extLst>
              </a:tr>
              <a:tr h="214249">
                <a:tc>
                  <a:txBody>
                    <a:bodyPr/>
                    <a:lstStyle/>
                    <a:p>
                      <a:pPr algn="l" rtl="0" fontAlgn="ctr"/>
                      <a:r>
                        <a:rPr lang="en-US" sz="1200" u="none" strike="noStrike" dirty="0">
                          <a:effectLst/>
                        </a:rPr>
                        <a:t> IG Corp Credit</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7.50%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7.50%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04"/>
                  </a:ext>
                </a:extLst>
              </a:tr>
              <a:tr h="214249">
                <a:tc>
                  <a:txBody>
                    <a:bodyPr/>
                    <a:lstStyle/>
                    <a:p>
                      <a:pPr algn="l" rtl="0" fontAlgn="ctr"/>
                      <a:r>
                        <a:rPr lang="en-US" sz="1200" u="none" strike="noStrike" dirty="0">
                          <a:effectLst/>
                        </a:rPr>
                        <a:t> MBS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7.00%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6.50%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05"/>
                  </a:ext>
                </a:extLst>
              </a:tr>
              <a:tr h="214249">
                <a:tc>
                  <a:txBody>
                    <a:bodyPr/>
                    <a:lstStyle/>
                    <a:p>
                      <a:pPr algn="l" rtl="0" fontAlgn="ctr"/>
                      <a:r>
                        <a:rPr lang="en-US" sz="1200" u="none" strike="noStrike" dirty="0">
                          <a:effectLst/>
                        </a:rPr>
                        <a:t> Core Bonds*</a:t>
                      </a:r>
                      <a:endParaRPr lang="en-US" sz="1200" b="0" i="0" u="none" strike="noStrike" dirty="0">
                        <a:solidFill>
                          <a:schemeClr val="tx1"/>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5.99%</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5.85%</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06"/>
                  </a:ext>
                </a:extLst>
              </a:tr>
              <a:tr h="214249">
                <a:tc>
                  <a:txBody>
                    <a:bodyPr/>
                    <a:lstStyle/>
                    <a:p>
                      <a:pPr algn="l" rtl="0" fontAlgn="ctr"/>
                      <a:r>
                        <a:rPr lang="en-US" sz="1200" u="none" strike="noStrike" dirty="0">
                          <a:effectLst/>
                        </a:rPr>
                        <a:t> Non-US Bonds (Hedged)</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4.50%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3.50%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11"/>
                  </a:ext>
                </a:extLst>
              </a:tr>
              <a:tr h="214249">
                <a:tc>
                  <a:txBody>
                    <a:bodyPr/>
                    <a:lstStyle/>
                    <a:p>
                      <a:pPr algn="l" rtl="0" fontAlgn="ctr"/>
                      <a:r>
                        <a:rPr lang="en-US" sz="1200" u="none" strike="noStrike" dirty="0">
                          <a:effectLst/>
                        </a:rPr>
                        <a:t> EMD Local Currency</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13.00%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13.00%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13"/>
                  </a:ext>
                </a:extLst>
              </a:tr>
              <a:tr h="214249">
                <a:tc>
                  <a:txBody>
                    <a:bodyPr/>
                    <a:lstStyle/>
                    <a:p>
                      <a:pPr algn="l" rtl="0" fontAlgn="ctr"/>
                      <a:r>
                        <a:rPr lang="en-US" sz="1200" u="none" strike="noStrike" dirty="0">
                          <a:effectLst/>
                        </a:rPr>
                        <a:t> Large Cap Equities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17.50%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16.00%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14"/>
                  </a:ext>
                </a:extLst>
              </a:tr>
              <a:tr h="214249">
                <a:tc>
                  <a:txBody>
                    <a:bodyPr/>
                    <a:lstStyle/>
                    <a:p>
                      <a:pPr algn="l" rtl="0" fontAlgn="ctr"/>
                      <a:r>
                        <a:rPr lang="en-US" sz="1200" u="none" strike="noStrike" dirty="0">
                          <a:effectLst/>
                        </a:rPr>
                        <a:t> Small/Mid Cap Equities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21.00%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20.50%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15"/>
                  </a:ext>
                </a:extLst>
              </a:tr>
              <a:tr h="214249">
                <a:tc>
                  <a:txBody>
                    <a:bodyPr/>
                    <a:lstStyle/>
                    <a:p>
                      <a:pPr algn="l" rtl="0" fontAlgn="ctr"/>
                      <a:r>
                        <a:rPr lang="en-US" sz="1200" u="none" strike="noStrike" dirty="0">
                          <a:effectLst/>
                        </a:rPr>
                        <a:t> Int'l Equities (Unhedged)</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21.00%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18.50%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16"/>
                  </a:ext>
                </a:extLst>
              </a:tr>
              <a:tr h="214249">
                <a:tc>
                  <a:txBody>
                    <a:bodyPr/>
                    <a:lstStyle/>
                    <a:p>
                      <a:pPr algn="l" rtl="0" fontAlgn="ctr"/>
                      <a:r>
                        <a:rPr lang="en-US" sz="1200" u="none" strike="noStrike" dirty="0">
                          <a:effectLst/>
                        </a:rPr>
                        <a:t> Int'l Equities (Hedged)</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a:effectLst/>
                        </a:rPr>
                        <a:t>18.00%</a:t>
                      </a:r>
                      <a:endParaRPr lang="en-US" sz="1200" b="0" i="0" u="none" strike="noStrike">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15.50%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17"/>
                  </a:ext>
                </a:extLst>
              </a:tr>
              <a:tr h="214249">
                <a:tc>
                  <a:txBody>
                    <a:bodyPr/>
                    <a:lstStyle/>
                    <a:p>
                      <a:pPr algn="l" rtl="0" fontAlgn="ctr"/>
                      <a:r>
                        <a:rPr lang="en-US" sz="1200" u="none" strike="noStrike" dirty="0">
                          <a:effectLst/>
                        </a:rPr>
                        <a:t> Emerging Int'l Equities</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28.00%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25.00%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18"/>
                  </a:ext>
                </a:extLst>
              </a:tr>
              <a:tr h="214249">
                <a:tc>
                  <a:txBody>
                    <a:bodyPr/>
                    <a:lstStyle/>
                    <a:p>
                      <a:pPr algn="l" rtl="0" fontAlgn="ctr"/>
                      <a:r>
                        <a:rPr lang="en-US" sz="1200" u="none" strike="noStrike" dirty="0">
                          <a:effectLst/>
                        </a:rPr>
                        <a:t> Private Equity</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23.00%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12.50%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19"/>
                  </a:ext>
                </a:extLst>
              </a:tr>
              <a:tr h="214249">
                <a:tc>
                  <a:txBody>
                    <a:bodyPr/>
                    <a:lstStyle/>
                    <a:p>
                      <a:pPr algn="l" rtl="0" fontAlgn="ctr"/>
                      <a:r>
                        <a:rPr lang="en-US" sz="1200" u="none" strike="noStrike" dirty="0">
                          <a:effectLst/>
                        </a:rPr>
                        <a:t> Private Debt</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13.00%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r>
                        <a:rPr lang="en-US" sz="1200" u="none" strike="noStrike" dirty="0">
                          <a:effectLst/>
                        </a:rPr>
                        <a:t>8.50%</a:t>
                      </a:r>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20"/>
                  </a:ext>
                </a:extLst>
              </a:tr>
              <a:tr h="214249">
                <a:tc>
                  <a:txBody>
                    <a:bodyPr/>
                    <a:lstStyle/>
                    <a:p>
                      <a:pPr algn="l" rtl="0" fontAlgn="ctr"/>
                      <a:r>
                        <a:rPr lang="en-US" sz="1200" u="none" strike="noStrike" dirty="0">
                          <a:effectLst/>
                        </a:rPr>
                        <a:t> ASRS Real Estate</a:t>
                      </a:r>
                      <a:endParaRPr lang="en-US" sz="1200" b="0" i="0" u="none" strike="noStrike" dirty="0">
                        <a:solidFill>
                          <a:srgbClr val="4D4E54"/>
                        </a:solidFill>
                        <a:effectLst/>
                        <a:latin typeface="Verdana"/>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b"/>
                      <a:r>
                        <a:rPr lang="en-US" sz="1200" u="none" strike="noStrike" dirty="0">
                          <a:effectLst/>
                        </a:rPr>
                        <a:t>12.50%</a:t>
                      </a:r>
                      <a:endParaRPr lang="en-US" sz="1200" b="0" i="0" u="none" strike="noStrike" dirty="0">
                        <a:solidFill>
                          <a:srgbClr val="4D4E54"/>
                        </a:solidFill>
                        <a:effectLst/>
                        <a:latin typeface="Verdana"/>
                      </a:endParaRPr>
                    </a:p>
                  </a:txBody>
                  <a:tcPr marL="9525" marR="9525" marT="9525" marB="0" anchor="ctr"/>
                </a:tc>
                <a:tc>
                  <a:txBody>
                    <a:bodyPr/>
                    <a:lstStyle/>
                    <a:p>
                      <a:pPr algn="ctr" rtl="0" fontAlgn="b"/>
                      <a:endParaRPr lang="en-US" sz="1200" b="0" i="0" u="none" strike="noStrike" dirty="0">
                        <a:solidFill>
                          <a:srgbClr val="4D4E54"/>
                        </a:solidFill>
                        <a:effectLst/>
                        <a:latin typeface="Verdana"/>
                      </a:endParaRPr>
                    </a:p>
                  </a:txBody>
                  <a:tcPr marL="9525" marR="9525" marT="9525" marB="0" anchor="ct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844206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04950"/>
            <a:ext cx="6324600" cy="3380256"/>
          </a:xfrm>
        </p:spPr>
        <p:txBody>
          <a:bodyPr anchor="ctr"/>
          <a:lstStyle/>
          <a:p>
            <a:r>
              <a:rPr lang="en-US" dirty="0"/>
              <a:t>Appendix</a:t>
            </a:r>
          </a:p>
        </p:txBody>
      </p:sp>
    </p:spTree>
    <p:extLst>
      <p:ext uri="{BB962C8B-B14F-4D97-AF65-F5344CB8AC3E}">
        <p14:creationId xmlns:p14="http://schemas.microsoft.com/office/powerpoint/2010/main" val="3225184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9F459C5-D201-49C9-A701-E5F8CEC6F7D4}" type="slidenum">
              <a:rPr lang="en-US" smtClean="0"/>
              <a:pPr/>
              <a:t>45</a:t>
            </a:fld>
            <a:endParaRPr lang="en-US"/>
          </a:p>
        </p:txBody>
      </p:sp>
      <p:sp>
        <p:nvSpPr>
          <p:cNvPr id="7" name="Content Placeholder 6"/>
          <p:cNvSpPr>
            <a:spLocks noGrp="1"/>
          </p:cNvSpPr>
          <p:nvPr>
            <p:ph idx="1"/>
          </p:nvPr>
        </p:nvSpPr>
        <p:spPr>
          <a:xfrm>
            <a:off x="457200" y="828675"/>
            <a:ext cx="3810000" cy="3352800"/>
          </a:xfrm>
        </p:spPr>
        <p:txBody>
          <a:bodyPr/>
          <a:lstStyle/>
          <a:p>
            <a:pPr marL="0" indent="0">
              <a:buNone/>
            </a:pPr>
            <a:r>
              <a:rPr lang="en-US" dirty="0"/>
              <a:t>Capital market assumptions are published for over 40 asset classes</a:t>
            </a:r>
          </a:p>
          <a:p>
            <a:pPr marL="400050" lvl="1" indent="0">
              <a:buNone/>
            </a:pPr>
            <a:r>
              <a:rPr lang="en-US" dirty="0"/>
              <a:t>Assumptions include 5-7 year and 30 year return forecasts, average annual volatility expectations, and correlations</a:t>
            </a:r>
          </a:p>
          <a:p>
            <a:pPr marL="0" indent="0">
              <a:buNone/>
            </a:pPr>
            <a:endParaRPr lang="en-US" sz="1200" dirty="0"/>
          </a:p>
          <a:p>
            <a:pPr marL="0" indent="0">
              <a:buNone/>
            </a:pPr>
            <a:r>
              <a:rPr lang="en-US" dirty="0"/>
              <a:t>The 5-7 year forecast is designed to capture the return outlook for the current investment cycle</a:t>
            </a:r>
          </a:p>
          <a:p>
            <a:pPr marL="400050" lvl="1" indent="0">
              <a:buNone/>
            </a:pPr>
            <a:r>
              <a:rPr lang="en-US" dirty="0"/>
              <a:t>30 year return assumptions reflect a long-term outlook and are informed by the historical relationships among asset classes</a:t>
            </a:r>
          </a:p>
          <a:p>
            <a:pPr marL="0" indent="0">
              <a:buNone/>
            </a:pPr>
            <a:endParaRPr lang="en-US" sz="1200" dirty="0"/>
          </a:p>
          <a:p>
            <a:pPr marL="0" indent="0">
              <a:buNone/>
            </a:pPr>
            <a:r>
              <a:rPr lang="en-US" dirty="0"/>
              <a:t>Assumptions are published annually on December 15</a:t>
            </a:r>
            <a:r>
              <a:rPr lang="en-US" baseline="30000" dirty="0"/>
              <a:t>th</a:t>
            </a:r>
            <a:r>
              <a:rPr lang="en-US" dirty="0"/>
              <a:t> and use market data as of November 30</a:t>
            </a:r>
            <a:r>
              <a:rPr lang="en-US" baseline="30000" dirty="0"/>
              <a:t>th</a:t>
            </a:r>
            <a:endParaRPr lang="en-US" dirty="0"/>
          </a:p>
          <a:p>
            <a:pPr marL="400050" lvl="1" indent="0">
              <a:buNone/>
            </a:pPr>
            <a:r>
              <a:rPr lang="en-US" dirty="0"/>
              <a:t>Assumptions are developed by the Asset Allocation Committee and approved by the Partners Research Committee (PRC)</a:t>
            </a:r>
          </a:p>
          <a:p>
            <a:pPr marL="0" indent="0">
              <a:buNone/>
            </a:pPr>
            <a:endParaRPr lang="en-US" sz="1200" dirty="0"/>
          </a:p>
          <a:p>
            <a:pPr marL="0" indent="0">
              <a:buNone/>
            </a:pPr>
            <a:r>
              <a:rPr lang="en-US" dirty="0"/>
              <a:t>Return assumptions are developed with proprietary valuation models and rely on a core building block methodology</a:t>
            </a:r>
          </a:p>
        </p:txBody>
      </p:sp>
      <p:graphicFrame>
        <p:nvGraphicFramePr>
          <p:cNvPr id="3" name="Content Placeholder 2"/>
          <p:cNvGraphicFramePr>
            <a:graphicFrameLocks noGrp="1"/>
          </p:cNvGraphicFramePr>
          <p:nvPr>
            <p:ph idx="13"/>
            <p:extLst>
              <p:ext uri="{D42A27DB-BD31-4B8C-83A1-F6EECF244321}">
                <p14:modId xmlns:p14="http://schemas.microsoft.com/office/powerpoint/2010/main" val="3891060715"/>
              </p:ext>
            </p:extLst>
          </p:nvPr>
        </p:nvGraphicFramePr>
        <p:xfrm>
          <a:off x="4797425" y="838200"/>
          <a:ext cx="3889375" cy="5257801"/>
        </p:xfrm>
        <a:graphic>
          <a:graphicData uri="http://schemas.openxmlformats.org/drawingml/2006/table">
            <a:tbl>
              <a:tblPr firstRow="1" bandRow="1">
                <a:tableStyleId>{5C22544A-7EE6-4342-B048-85BDC9FD1C3A}</a:tableStyleId>
              </a:tblPr>
              <a:tblGrid>
                <a:gridCol w="1555750">
                  <a:extLst>
                    <a:ext uri="{9D8B030D-6E8A-4147-A177-3AD203B41FA5}">
                      <a16:colId xmlns:a16="http://schemas.microsoft.com/office/drawing/2014/main" val="20000"/>
                    </a:ext>
                  </a:extLst>
                </a:gridCol>
                <a:gridCol w="2333625">
                  <a:extLst>
                    <a:ext uri="{9D8B030D-6E8A-4147-A177-3AD203B41FA5}">
                      <a16:colId xmlns:a16="http://schemas.microsoft.com/office/drawing/2014/main" val="20001"/>
                    </a:ext>
                  </a:extLst>
                </a:gridCol>
              </a:tblGrid>
              <a:tr h="399812">
                <a:tc gridSpan="2">
                  <a:txBody>
                    <a:bodyPr/>
                    <a:lstStyle/>
                    <a:p>
                      <a:pPr algn="ctr"/>
                      <a:r>
                        <a:rPr lang="en-US" sz="1200" dirty="0">
                          <a:solidFill>
                            <a:schemeClr val="bg1"/>
                          </a:solidFill>
                        </a:rPr>
                        <a:t>Asset</a:t>
                      </a:r>
                      <a:r>
                        <a:rPr lang="en-US" sz="1200" baseline="0" dirty="0">
                          <a:solidFill>
                            <a:schemeClr val="bg1"/>
                          </a:solidFill>
                        </a:rPr>
                        <a:t> Allocation Committee</a:t>
                      </a:r>
                      <a:endParaRPr lang="en-US" sz="1200" dirty="0">
                        <a:solidFill>
                          <a:schemeClr val="bg1"/>
                        </a:solidFill>
                      </a:endParaRPr>
                    </a:p>
                  </a:txBody>
                  <a:tcPr marL="95250" marR="95250" anchor="ctr">
                    <a:solidFill>
                      <a:schemeClr val="tx1"/>
                    </a:solidFill>
                  </a:tcPr>
                </a:tc>
                <a:tc hMerge="1">
                  <a:txBody>
                    <a:bodyPr/>
                    <a:lstStyle/>
                    <a:p>
                      <a:endParaRPr lang="en-US" sz="1200" dirty="0"/>
                    </a:p>
                  </a:txBody>
                  <a:tcPr/>
                </a:tc>
                <a:extLst>
                  <a:ext uri="{0D108BD9-81ED-4DB2-BD59-A6C34878D82A}">
                    <a16:rowId xmlns:a16="http://schemas.microsoft.com/office/drawing/2014/main" val="10000"/>
                  </a:ext>
                </a:extLst>
              </a:tr>
              <a:tr h="1199436">
                <a:tc>
                  <a:txBody>
                    <a:bodyPr/>
                    <a:lstStyle/>
                    <a:p>
                      <a:pPr algn="ctr"/>
                      <a:r>
                        <a:rPr lang="en-US" sz="1200" b="1" dirty="0">
                          <a:solidFill>
                            <a:schemeClr val="bg1"/>
                          </a:solidFill>
                        </a:rPr>
                        <a:t>September</a:t>
                      </a:r>
                    </a:p>
                  </a:txBody>
                  <a:tcPr marL="95250" marR="95250" anchor="ctr">
                    <a:solidFill>
                      <a:schemeClr val="accent1"/>
                    </a:solidFill>
                  </a:tcPr>
                </a:tc>
                <a:tc>
                  <a:txBody>
                    <a:bodyPr/>
                    <a:lstStyle/>
                    <a:p>
                      <a:pPr algn="ctr"/>
                      <a:r>
                        <a:rPr lang="en-US" sz="1000" b="1" dirty="0"/>
                        <a:t>Asset Allocation Committee Assumptions Kickoff</a:t>
                      </a:r>
                    </a:p>
                    <a:p>
                      <a:pPr algn="ctr"/>
                      <a:endParaRPr lang="en-US" sz="1000" b="1" dirty="0"/>
                    </a:p>
                    <a:p>
                      <a:pPr algn="ctr"/>
                      <a:r>
                        <a:rPr lang="en-US" sz="1000" b="1" dirty="0"/>
                        <a:t>Finalize List of New Asset Class</a:t>
                      </a:r>
                      <a:r>
                        <a:rPr lang="en-US" sz="1000" b="1" baseline="0" dirty="0"/>
                        <a:t> Assumptions</a:t>
                      </a:r>
                      <a:endParaRPr lang="en-US" sz="1000" b="1" dirty="0"/>
                    </a:p>
                  </a:txBody>
                  <a:tcPr marL="95250" marR="95250" anchor="ctr"/>
                </a:tc>
                <a:extLst>
                  <a:ext uri="{0D108BD9-81ED-4DB2-BD59-A6C34878D82A}">
                    <a16:rowId xmlns:a16="http://schemas.microsoft.com/office/drawing/2014/main" val="10001"/>
                  </a:ext>
                </a:extLst>
              </a:tr>
              <a:tr h="1199436">
                <a:tc>
                  <a:txBody>
                    <a:bodyPr/>
                    <a:lstStyle/>
                    <a:p>
                      <a:pPr algn="ctr"/>
                      <a:r>
                        <a:rPr lang="en-US" sz="1200" b="1" dirty="0">
                          <a:solidFill>
                            <a:schemeClr val="bg1"/>
                          </a:solidFill>
                        </a:rPr>
                        <a:t>October</a:t>
                      </a:r>
                    </a:p>
                  </a:txBody>
                  <a:tcPr marL="95250" marR="95250" anchor="ctr">
                    <a:solidFill>
                      <a:schemeClr val="accent3"/>
                    </a:solidFill>
                  </a:tcPr>
                </a:tc>
                <a:tc>
                  <a:txBody>
                    <a:bodyPr/>
                    <a:lstStyle/>
                    <a:p>
                      <a:pPr algn="ctr"/>
                      <a:r>
                        <a:rPr lang="en-US" sz="1000" b="1" dirty="0"/>
                        <a:t>Review</a:t>
                      </a:r>
                      <a:r>
                        <a:rPr lang="en-US" sz="1000" b="1" baseline="0" dirty="0"/>
                        <a:t> Draft of Asset Class Return Assumptions</a:t>
                      </a:r>
                    </a:p>
                    <a:p>
                      <a:pPr algn="ctr"/>
                      <a:endParaRPr lang="en-US" sz="1000" b="1" baseline="0" dirty="0"/>
                    </a:p>
                    <a:p>
                      <a:pPr algn="ctr"/>
                      <a:r>
                        <a:rPr lang="en-US" sz="1000" b="1" dirty="0"/>
                        <a:t>Discuss Outlook with NEPC Research</a:t>
                      </a:r>
                      <a:r>
                        <a:rPr lang="en-US" sz="1000" b="1" baseline="0" dirty="0"/>
                        <a:t> Beta Groups</a:t>
                      </a:r>
                      <a:endParaRPr lang="en-US" sz="1000" b="1" dirty="0"/>
                    </a:p>
                  </a:txBody>
                  <a:tcPr marL="95250" marR="95250" anchor="ctr"/>
                </a:tc>
                <a:extLst>
                  <a:ext uri="{0D108BD9-81ED-4DB2-BD59-A6C34878D82A}">
                    <a16:rowId xmlns:a16="http://schemas.microsoft.com/office/drawing/2014/main" val="10002"/>
                  </a:ext>
                </a:extLst>
              </a:tr>
              <a:tr h="1199436">
                <a:tc>
                  <a:txBody>
                    <a:bodyPr/>
                    <a:lstStyle/>
                    <a:p>
                      <a:pPr algn="ctr"/>
                      <a:r>
                        <a:rPr lang="en-US" sz="1200" b="1" dirty="0">
                          <a:solidFill>
                            <a:schemeClr val="bg1"/>
                          </a:solidFill>
                        </a:rPr>
                        <a:t>November</a:t>
                      </a:r>
                    </a:p>
                  </a:txBody>
                  <a:tcPr marL="95250" marR="95250" anchor="ctr">
                    <a:solidFill>
                      <a:schemeClr val="accent6"/>
                    </a:solidFill>
                  </a:tcPr>
                </a:tc>
                <a:tc>
                  <a:txBody>
                    <a:bodyPr/>
                    <a:lstStyle/>
                    <a:p>
                      <a:pPr algn="ctr"/>
                      <a:r>
                        <a:rPr lang="en-US" sz="1000" b="1" dirty="0"/>
                        <a:t>Finalize Volatility</a:t>
                      </a:r>
                      <a:r>
                        <a:rPr lang="en-US" sz="1000" b="1" baseline="0" dirty="0"/>
                        <a:t> and Correlation Assumptions</a:t>
                      </a:r>
                    </a:p>
                    <a:p>
                      <a:pPr algn="ctr"/>
                      <a:endParaRPr lang="en-US" sz="1000" b="1" baseline="0" dirty="0"/>
                    </a:p>
                    <a:p>
                      <a:pPr algn="ctr"/>
                      <a:r>
                        <a:rPr lang="en-US" sz="1000" b="1" dirty="0"/>
                        <a:t>Final Update of Asset Class Models (As of 11/30)</a:t>
                      </a:r>
                    </a:p>
                  </a:txBody>
                  <a:tcPr marL="95250" marR="95250" anchor="ctr"/>
                </a:tc>
                <a:extLst>
                  <a:ext uri="{0D108BD9-81ED-4DB2-BD59-A6C34878D82A}">
                    <a16:rowId xmlns:a16="http://schemas.microsoft.com/office/drawing/2014/main" val="10003"/>
                  </a:ext>
                </a:extLst>
              </a:tr>
              <a:tr h="1259681">
                <a:tc>
                  <a:txBody>
                    <a:bodyPr/>
                    <a:lstStyle/>
                    <a:p>
                      <a:pPr algn="ctr"/>
                      <a:r>
                        <a:rPr lang="en-US" sz="1200" b="1" dirty="0">
                          <a:solidFill>
                            <a:schemeClr val="bg1"/>
                          </a:solidFill>
                        </a:rPr>
                        <a:t>December</a:t>
                      </a:r>
                    </a:p>
                  </a:txBody>
                  <a:tcPr marL="95250" marR="95250" anchor="ctr">
                    <a:solidFill>
                      <a:schemeClr val="accent5"/>
                    </a:solidFill>
                  </a:tcPr>
                </a:tc>
                <a:tc>
                  <a:txBody>
                    <a:bodyPr/>
                    <a:lstStyle/>
                    <a:p>
                      <a:pPr algn="ctr"/>
                      <a:r>
                        <a:rPr lang="en-US" sz="1000" b="1" dirty="0"/>
                        <a:t>Review Model Output</a:t>
                      </a:r>
                      <a:r>
                        <a:rPr lang="en-US" sz="1000" b="1" baseline="0" dirty="0"/>
                        <a:t> and Create Return Assumptions</a:t>
                      </a:r>
                    </a:p>
                    <a:p>
                      <a:pPr algn="ctr"/>
                      <a:endParaRPr lang="en-US" sz="800" b="1" baseline="0" dirty="0"/>
                    </a:p>
                    <a:p>
                      <a:pPr algn="ctr"/>
                      <a:r>
                        <a:rPr lang="en-US" sz="1000" b="1" baseline="0" dirty="0"/>
                        <a:t>Present Draft  to the PRC</a:t>
                      </a:r>
                    </a:p>
                    <a:p>
                      <a:pPr algn="ctr"/>
                      <a:endParaRPr lang="en-US" sz="800" b="1" baseline="0" dirty="0"/>
                    </a:p>
                    <a:p>
                      <a:pPr algn="ctr"/>
                      <a:r>
                        <a:rPr lang="en-US" sz="1000" b="1" dirty="0"/>
                        <a:t>Publish Assumptions on</a:t>
                      </a:r>
                      <a:r>
                        <a:rPr lang="en-US" sz="1000" b="1" baseline="0" dirty="0"/>
                        <a:t> December 15</a:t>
                      </a:r>
                      <a:r>
                        <a:rPr lang="en-US" sz="1000" b="1" baseline="30000" dirty="0"/>
                        <a:t>th</a:t>
                      </a:r>
                      <a:endParaRPr lang="en-US" sz="1000" b="1" dirty="0"/>
                    </a:p>
                  </a:txBody>
                  <a:tcPr marL="95250" marR="95250" anchor="ctr"/>
                </a:tc>
                <a:extLst>
                  <a:ext uri="{0D108BD9-81ED-4DB2-BD59-A6C34878D82A}">
                    <a16:rowId xmlns:a16="http://schemas.microsoft.com/office/drawing/2014/main" val="10004"/>
                  </a:ext>
                </a:extLst>
              </a:tr>
            </a:tbl>
          </a:graphicData>
        </a:graphic>
      </p:graphicFrame>
      <p:sp>
        <p:nvSpPr>
          <p:cNvPr id="6" name="Title 5"/>
          <p:cNvSpPr>
            <a:spLocks noGrp="1"/>
          </p:cNvSpPr>
          <p:nvPr>
            <p:ph type="title"/>
          </p:nvPr>
        </p:nvSpPr>
        <p:spPr/>
        <p:txBody>
          <a:bodyPr/>
          <a:lstStyle/>
          <a:p>
            <a:r>
              <a:rPr lang="en-US"/>
              <a:t>Assumption Development</a:t>
            </a:r>
            <a:endParaRPr lang="en-US" dirty="0"/>
          </a:p>
        </p:txBody>
      </p:sp>
    </p:spTree>
    <p:extLst>
      <p:ext uri="{BB962C8B-B14F-4D97-AF65-F5344CB8AC3E}">
        <p14:creationId xmlns:p14="http://schemas.microsoft.com/office/powerpoint/2010/main" val="2481843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9F459C5-D201-49C9-A701-E5F8CEC6F7D4}" type="slidenum">
              <a:rPr lang="en-US" smtClean="0"/>
              <a:pPr/>
              <a:t>46</a:t>
            </a:fld>
            <a:endParaRPr lang="en-US"/>
          </a:p>
        </p:txBody>
      </p:sp>
      <p:sp>
        <p:nvSpPr>
          <p:cNvPr id="7" name="Content Placeholder 6"/>
          <p:cNvSpPr>
            <a:spLocks noGrp="1"/>
          </p:cNvSpPr>
          <p:nvPr>
            <p:ph idx="1"/>
          </p:nvPr>
        </p:nvSpPr>
        <p:spPr>
          <a:xfrm>
            <a:off x="533400" y="916583"/>
            <a:ext cx="4267200" cy="3352800"/>
          </a:xfrm>
        </p:spPr>
        <p:txBody>
          <a:bodyPr/>
          <a:lstStyle/>
          <a:p>
            <a:pPr marL="0" indent="0">
              <a:buNone/>
            </a:pPr>
            <a:endParaRPr lang="en-US" dirty="0"/>
          </a:p>
          <a:p>
            <a:pPr marL="0" indent="0">
              <a:buNone/>
            </a:pPr>
            <a:r>
              <a:rPr lang="en-US" dirty="0"/>
              <a:t>Forward-looking asset class models incorporate current and forecasted market and economic data to inform expected returns</a:t>
            </a:r>
          </a:p>
          <a:p>
            <a:pPr marL="0" indent="0">
              <a:buNone/>
            </a:pPr>
            <a:endParaRPr lang="en-US" sz="2000" dirty="0"/>
          </a:p>
          <a:p>
            <a:pPr marL="0" indent="0">
              <a:buNone/>
            </a:pPr>
            <a:r>
              <a:rPr lang="en-US" dirty="0"/>
              <a:t>Quantitative inputs combined with qualitative factors and investor sentiment (capital flows, etc.) drive the 5 to 7 year return outlook</a:t>
            </a:r>
          </a:p>
          <a:p>
            <a:pPr marL="0" indent="0" algn="just">
              <a:buNone/>
            </a:pPr>
            <a:endParaRPr lang="en-US" sz="2000" dirty="0"/>
          </a:p>
          <a:p>
            <a:pPr marL="0" indent="0">
              <a:buNone/>
            </a:pPr>
            <a:r>
              <a:rPr lang="en-US" dirty="0"/>
              <a:t>Components are combined to capture core drivers of return across asset classes – forming the foundation of our building blocks framework</a:t>
            </a:r>
          </a:p>
          <a:p>
            <a:pPr marL="0" indent="0">
              <a:buNone/>
            </a:pPr>
            <a:endParaRPr lang="en-US" sz="2000" dirty="0"/>
          </a:p>
          <a:p>
            <a:pPr marL="0" indent="0">
              <a:buNone/>
            </a:pPr>
            <a:r>
              <a:rPr lang="en-US" dirty="0"/>
              <a:t>Building blocks will vary across equity, credit, and real assets</a:t>
            </a:r>
          </a:p>
        </p:txBody>
      </p:sp>
      <p:sp>
        <p:nvSpPr>
          <p:cNvPr id="6" name="Title 5"/>
          <p:cNvSpPr>
            <a:spLocks noGrp="1"/>
          </p:cNvSpPr>
          <p:nvPr>
            <p:ph type="title"/>
          </p:nvPr>
        </p:nvSpPr>
        <p:spPr/>
        <p:txBody>
          <a:bodyPr/>
          <a:lstStyle/>
          <a:p>
            <a:r>
              <a:rPr lang="en-US"/>
              <a:t>Building Blocks Methodology</a:t>
            </a:r>
            <a:endParaRPr lang="en-US" dirty="0"/>
          </a:p>
        </p:txBody>
      </p:sp>
      <p:grpSp>
        <p:nvGrpSpPr>
          <p:cNvPr id="9" name="Group 1"/>
          <p:cNvGrpSpPr/>
          <p:nvPr/>
        </p:nvGrpSpPr>
        <p:grpSpPr>
          <a:xfrm>
            <a:off x="5410200" y="838200"/>
            <a:ext cx="2743200" cy="5257801"/>
            <a:chOff x="1447800" y="2203867"/>
            <a:chExt cx="1752600" cy="3253983"/>
          </a:xfrm>
        </p:grpSpPr>
        <p:grpSp>
          <p:nvGrpSpPr>
            <p:cNvPr id="10" name="Group 2"/>
            <p:cNvGrpSpPr/>
            <p:nvPr/>
          </p:nvGrpSpPr>
          <p:grpSpPr>
            <a:xfrm>
              <a:off x="1447800" y="2566356"/>
              <a:ext cx="1752600" cy="2891494"/>
              <a:chOff x="1447800" y="2135056"/>
              <a:chExt cx="1752600" cy="2891494"/>
            </a:xfrm>
          </p:grpSpPr>
          <p:sp>
            <p:nvSpPr>
              <p:cNvPr id="12" name="Rectangle 7"/>
              <p:cNvSpPr/>
              <p:nvPr/>
            </p:nvSpPr>
            <p:spPr>
              <a:xfrm>
                <a:off x="1447800" y="2858579"/>
                <a:ext cx="1752600" cy="7249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Inflation</a:t>
                </a:r>
              </a:p>
            </p:txBody>
          </p:sp>
          <p:sp>
            <p:nvSpPr>
              <p:cNvPr id="13" name="Rectangle 15"/>
              <p:cNvSpPr/>
              <p:nvPr/>
            </p:nvSpPr>
            <p:spPr>
              <a:xfrm>
                <a:off x="1447800" y="3583557"/>
                <a:ext cx="1752600" cy="724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Real Growth</a:t>
                </a:r>
              </a:p>
            </p:txBody>
          </p:sp>
          <p:sp>
            <p:nvSpPr>
              <p:cNvPr id="14" name="Rectangle 16"/>
              <p:cNvSpPr/>
              <p:nvPr/>
            </p:nvSpPr>
            <p:spPr>
              <a:xfrm>
                <a:off x="1447800" y="4301571"/>
                <a:ext cx="1752600" cy="724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Yield</a:t>
                </a:r>
              </a:p>
            </p:txBody>
          </p:sp>
          <p:sp>
            <p:nvSpPr>
              <p:cNvPr id="15" name="Rectangle 17"/>
              <p:cNvSpPr/>
              <p:nvPr/>
            </p:nvSpPr>
            <p:spPr>
              <a:xfrm>
                <a:off x="1447800" y="2135056"/>
                <a:ext cx="1752600" cy="7249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Valuation</a:t>
                </a:r>
              </a:p>
            </p:txBody>
          </p:sp>
        </p:grpSp>
        <p:sp>
          <p:nvSpPr>
            <p:cNvPr id="11" name="Rectangle 3"/>
            <p:cNvSpPr/>
            <p:nvPr/>
          </p:nvSpPr>
          <p:spPr>
            <a:xfrm>
              <a:off x="1447800" y="2203867"/>
              <a:ext cx="1752600" cy="3624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Illiquidity Premium</a:t>
              </a:r>
            </a:p>
          </p:txBody>
        </p:sp>
      </p:grpSp>
    </p:spTree>
    <p:extLst>
      <p:ext uri="{BB962C8B-B14F-4D97-AF65-F5344CB8AC3E}">
        <p14:creationId xmlns:p14="http://schemas.microsoft.com/office/powerpoint/2010/main" val="462000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331724709"/>
              </p:ext>
            </p:extLst>
          </p:nvPr>
        </p:nvGraphicFramePr>
        <p:xfrm>
          <a:off x="838200" y="762000"/>
          <a:ext cx="7467645" cy="5466590"/>
        </p:xfrm>
        <a:graphic>
          <a:graphicData uri="http://schemas.openxmlformats.org/drawingml/2006/table">
            <a:tbl>
              <a:tblPr firstRow="1" bandRow="1">
                <a:tableStyleId>{F5AB1C69-6EDB-4FF4-983F-18BD219EF322}</a:tableStyleId>
              </a:tblPr>
              <a:tblGrid>
                <a:gridCol w="554175">
                  <a:extLst>
                    <a:ext uri="{9D8B030D-6E8A-4147-A177-3AD203B41FA5}">
                      <a16:colId xmlns:a16="http://schemas.microsoft.com/office/drawing/2014/main" val="20000"/>
                    </a:ext>
                  </a:extLst>
                </a:gridCol>
                <a:gridCol w="3523119">
                  <a:extLst>
                    <a:ext uri="{9D8B030D-6E8A-4147-A177-3AD203B41FA5}">
                      <a16:colId xmlns:a16="http://schemas.microsoft.com/office/drawing/2014/main" val="20001"/>
                    </a:ext>
                  </a:extLst>
                </a:gridCol>
                <a:gridCol w="1130117">
                  <a:extLst>
                    <a:ext uri="{9D8B030D-6E8A-4147-A177-3AD203B41FA5}">
                      <a16:colId xmlns:a16="http://schemas.microsoft.com/office/drawing/2014/main" val="20002"/>
                    </a:ext>
                  </a:extLst>
                </a:gridCol>
                <a:gridCol w="1130117">
                  <a:extLst>
                    <a:ext uri="{9D8B030D-6E8A-4147-A177-3AD203B41FA5}">
                      <a16:colId xmlns:a16="http://schemas.microsoft.com/office/drawing/2014/main" val="20003"/>
                    </a:ext>
                  </a:extLst>
                </a:gridCol>
                <a:gridCol w="1130117">
                  <a:extLst>
                    <a:ext uri="{9D8B030D-6E8A-4147-A177-3AD203B41FA5}">
                      <a16:colId xmlns:a16="http://schemas.microsoft.com/office/drawing/2014/main" val="20004"/>
                    </a:ext>
                  </a:extLst>
                </a:gridCol>
              </a:tblGrid>
              <a:tr h="294670">
                <a:tc>
                  <a:txBody>
                    <a:bodyPr/>
                    <a:lstStyle/>
                    <a:p>
                      <a:pPr algn="ctr"/>
                      <a:endParaRPr lang="en-US" sz="1200" b="1" dirty="0"/>
                    </a:p>
                  </a:txBody>
                  <a:tcPr marL="90720" marR="9072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en-US" sz="1200" dirty="0"/>
                        <a:t>Asset Class</a:t>
                      </a:r>
                    </a:p>
                  </a:txBody>
                  <a:tcPr marL="90720" marR="9072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5-7</a:t>
                      </a:r>
                      <a:r>
                        <a:rPr lang="en-US" sz="1200" baseline="0" dirty="0"/>
                        <a:t> </a:t>
                      </a:r>
                      <a:r>
                        <a:rPr lang="en-US" sz="1200" dirty="0"/>
                        <a:t>Year</a:t>
                      </a:r>
                    </a:p>
                    <a:p>
                      <a:pPr algn="ctr"/>
                      <a:r>
                        <a:rPr lang="en-US" sz="1200" dirty="0"/>
                        <a:t>Return</a:t>
                      </a:r>
                    </a:p>
                  </a:txBody>
                  <a:tcPr marL="90720" marR="90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Change</a:t>
                      </a:r>
                      <a:endParaRPr lang="en-US" sz="1200" baseline="0" dirty="0"/>
                    </a:p>
                    <a:p>
                      <a:pPr algn="ctr"/>
                      <a:r>
                        <a:rPr lang="en-US" sz="1200" baseline="0" dirty="0"/>
                        <a:t>2018-2017</a:t>
                      </a:r>
                      <a:endParaRPr lang="en-US" sz="1200" dirty="0"/>
                    </a:p>
                  </a:txBody>
                  <a:tcPr marL="90720" marR="90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Volatility</a:t>
                      </a:r>
                    </a:p>
                  </a:txBody>
                  <a:tcPr marL="90720" marR="9072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4670">
                <a:tc rowSpan="2">
                  <a:txBody>
                    <a:bodyPr/>
                    <a:lstStyle/>
                    <a:p>
                      <a:endParaRPr lang="en-US" sz="1200" b="1" dirty="0"/>
                    </a:p>
                  </a:txBody>
                  <a:tcPr marL="90720" marR="90720" vert="vert2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Cash</a:t>
                      </a:r>
                    </a:p>
                  </a:txBody>
                  <a:tcPr marL="90720" marR="9072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200" dirty="0"/>
                        <a:t>2.00%</a:t>
                      </a:r>
                    </a:p>
                  </a:txBody>
                  <a:tcPr marL="90720" marR="9072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200" b="1" dirty="0">
                          <a:solidFill>
                            <a:schemeClr val="accent1">
                              <a:lumMod val="50000"/>
                            </a:schemeClr>
                          </a:solidFill>
                        </a:rPr>
                        <a:t>+.25%</a:t>
                      </a:r>
                    </a:p>
                  </a:txBody>
                  <a:tcPr marL="90720" marR="9072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200" dirty="0"/>
                        <a:t>1.00%</a:t>
                      </a:r>
                    </a:p>
                  </a:txBody>
                  <a:tcPr marL="90720" marR="9072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294670">
                <a:tc vMerge="1">
                  <a:txBody>
                    <a:bodyPr/>
                    <a:lstStyle/>
                    <a:p>
                      <a:endParaRPr lang="en-US" sz="1200" b="1" dirty="0"/>
                    </a:p>
                  </a:txBody>
                  <a:tcPr marL="90720" marR="9072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dirty="0"/>
                        <a:t>US Inflation</a:t>
                      </a:r>
                    </a:p>
                  </a:txBody>
                  <a:tcPr marL="90720" marR="9072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2.50%</a:t>
                      </a:r>
                    </a:p>
                  </a:txBody>
                  <a:tcPr marL="90720" marR="9072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a:t>
                      </a:r>
                      <a:endParaRPr lang="en-US" sz="1200" b="1" dirty="0">
                        <a:solidFill>
                          <a:schemeClr val="accent1">
                            <a:lumMod val="50000"/>
                          </a:schemeClr>
                        </a:solidFill>
                      </a:endParaRPr>
                    </a:p>
                  </a:txBody>
                  <a:tcPr marL="90720" marR="9072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dirty="0"/>
                        <a:t>-</a:t>
                      </a:r>
                    </a:p>
                  </a:txBody>
                  <a:tcPr marL="90720" marR="9072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4670">
                <a:tc rowSpan="4">
                  <a:txBody>
                    <a:bodyPr/>
                    <a:lstStyle/>
                    <a:p>
                      <a:pPr algn="ctr"/>
                      <a:r>
                        <a:rPr lang="en-US" sz="1200" b="1" dirty="0">
                          <a:solidFill>
                            <a:schemeClr val="bg1"/>
                          </a:solidFill>
                        </a:rPr>
                        <a:t>Equity</a:t>
                      </a:r>
                    </a:p>
                  </a:txBody>
                  <a:tcPr marL="90720" marR="9072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sz="1200" dirty="0"/>
                        <a:t>Large Cap Equities</a:t>
                      </a:r>
                    </a:p>
                  </a:txBody>
                  <a:tcPr marL="90720" marR="9072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200" dirty="0"/>
                        <a:t>5.25%</a:t>
                      </a:r>
                    </a:p>
                  </a:txBody>
                  <a:tcPr marL="90720" marR="90720" anchor="ctr">
                    <a:lnT w="12700" cap="flat" cmpd="sng" algn="ctr">
                      <a:solidFill>
                        <a:schemeClr val="tx1"/>
                      </a:solidFill>
                      <a:prstDash val="solid"/>
                      <a:round/>
                      <a:headEnd type="none" w="med" len="med"/>
                      <a:tailEnd type="none" w="med" len="med"/>
                    </a:lnT>
                  </a:tcPr>
                </a:tc>
                <a:tc>
                  <a:txBody>
                    <a:bodyPr/>
                    <a:lstStyle/>
                    <a:p>
                      <a:pPr algn="ctr"/>
                      <a:r>
                        <a:rPr lang="en-US" sz="1200" b="1" dirty="0">
                          <a:solidFill>
                            <a:schemeClr val="accent5"/>
                          </a:solidFill>
                        </a:rPr>
                        <a:t>-.50%</a:t>
                      </a:r>
                    </a:p>
                  </a:txBody>
                  <a:tcPr marL="90720" marR="90720" anchor="ctr">
                    <a:lnT w="12700" cap="flat" cmpd="sng" algn="ctr">
                      <a:solidFill>
                        <a:schemeClr val="tx1"/>
                      </a:solidFill>
                      <a:prstDash val="solid"/>
                      <a:round/>
                      <a:headEnd type="none" w="med" len="med"/>
                      <a:tailEnd type="none" w="med" len="med"/>
                    </a:lnT>
                  </a:tcPr>
                </a:tc>
                <a:tc>
                  <a:txBody>
                    <a:bodyPr/>
                    <a:lstStyle/>
                    <a:p>
                      <a:pPr algn="ctr"/>
                      <a:r>
                        <a:rPr lang="en-US" sz="1200" dirty="0"/>
                        <a:t>17.50%</a:t>
                      </a:r>
                    </a:p>
                  </a:txBody>
                  <a:tcPr marL="90720" marR="9072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r h="294670">
                <a:tc vMerge="1">
                  <a:txBody>
                    <a:bodyPr/>
                    <a:lstStyle/>
                    <a:p>
                      <a:endParaRPr lang="en-US" sz="1200" b="1" dirty="0"/>
                    </a:p>
                  </a:txBody>
                  <a:tcPr marL="90720" marR="90720" anchor="ctr">
                    <a:lnL w="12700" cap="flat" cmpd="sng" algn="ctr">
                      <a:noFill/>
                      <a:prstDash val="solid"/>
                      <a:round/>
                      <a:headEnd type="none" w="med" len="med"/>
                      <a:tailEnd type="none" w="med" len="med"/>
                    </a:lnL>
                  </a:tcPr>
                </a:tc>
                <a:tc>
                  <a:txBody>
                    <a:bodyPr/>
                    <a:lstStyle/>
                    <a:p>
                      <a:r>
                        <a:rPr lang="en-US" sz="1200" dirty="0"/>
                        <a:t>International Equities</a:t>
                      </a:r>
                      <a:r>
                        <a:rPr lang="en-US" sz="1200" baseline="0" dirty="0"/>
                        <a:t> (Unhedged)</a:t>
                      </a:r>
                      <a:endParaRPr lang="en-US" sz="1200" dirty="0"/>
                    </a:p>
                  </a:txBody>
                  <a:tcPr marL="90720" marR="90720" anchor="ctr">
                    <a:lnL w="12700" cap="flat" cmpd="sng" algn="ctr">
                      <a:solidFill>
                        <a:schemeClr val="tx1"/>
                      </a:solidFill>
                      <a:prstDash val="solid"/>
                      <a:round/>
                      <a:headEnd type="none" w="med" len="med"/>
                      <a:tailEnd type="none" w="med" len="med"/>
                    </a:lnL>
                  </a:tcPr>
                </a:tc>
                <a:tc>
                  <a:txBody>
                    <a:bodyPr/>
                    <a:lstStyle/>
                    <a:p>
                      <a:pPr algn="ctr"/>
                      <a:r>
                        <a:rPr lang="en-US" sz="1200" dirty="0"/>
                        <a:t>7.50%</a:t>
                      </a:r>
                    </a:p>
                  </a:txBody>
                  <a:tcPr marL="90720" marR="90720" anchor="ctr"/>
                </a:tc>
                <a:tc>
                  <a:txBody>
                    <a:bodyPr/>
                    <a:lstStyle/>
                    <a:p>
                      <a:pPr algn="ctr"/>
                      <a:r>
                        <a:rPr lang="en-US" sz="1200" b="1" dirty="0">
                          <a:solidFill>
                            <a:schemeClr val="accent1">
                              <a:lumMod val="50000"/>
                            </a:schemeClr>
                          </a:solidFill>
                        </a:rPr>
                        <a:t>+.25%</a:t>
                      </a:r>
                    </a:p>
                  </a:txBody>
                  <a:tcPr marL="90720" marR="90720" anchor="ctr"/>
                </a:tc>
                <a:tc>
                  <a:txBody>
                    <a:bodyPr/>
                    <a:lstStyle/>
                    <a:p>
                      <a:pPr algn="ctr"/>
                      <a:r>
                        <a:rPr lang="en-US" sz="1200" dirty="0"/>
                        <a:t>21.00%</a:t>
                      </a:r>
                    </a:p>
                  </a:txBody>
                  <a:tcPr marL="90720" marR="9072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94670">
                <a:tc vMerge="1">
                  <a:txBody>
                    <a:bodyPr/>
                    <a:lstStyle/>
                    <a:p>
                      <a:endParaRPr lang="en-US" sz="1200" b="1" dirty="0"/>
                    </a:p>
                  </a:txBody>
                  <a:tcPr marL="90720" marR="90720" anchor="ctr">
                    <a:lnL w="12700" cap="flat" cmpd="sng" algn="ctr">
                      <a:noFill/>
                      <a:prstDash val="solid"/>
                      <a:round/>
                      <a:headEnd type="none" w="med" len="med"/>
                      <a:tailEnd type="none" w="med" len="med"/>
                    </a:lnL>
                  </a:tcPr>
                </a:tc>
                <a:tc>
                  <a:txBody>
                    <a:bodyPr/>
                    <a:lstStyle/>
                    <a:p>
                      <a:r>
                        <a:rPr lang="en-US" sz="1200" dirty="0"/>
                        <a:t>Emerging International Equities</a:t>
                      </a:r>
                    </a:p>
                  </a:txBody>
                  <a:tcPr marL="90720" marR="90720" anchor="ctr">
                    <a:lnL w="12700" cap="flat" cmpd="sng" algn="ctr">
                      <a:solidFill>
                        <a:schemeClr val="tx1"/>
                      </a:solidFill>
                      <a:prstDash val="solid"/>
                      <a:round/>
                      <a:headEnd type="none" w="med" len="med"/>
                      <a:tailEnd type="none" w="med" len="med"/>
                    </a:lnL>
                  </a:tcPr>
                </a:tc>
                <a:tc>
                  <a:txBody>
                    <a:bodyPr/>
                    <a:lstStyle/>
                    <a:p>
                      <a:pPr algn="ctr"/>
                      <a:r>
                        <a:rPr lang="en-US" sz="1200" dirty="0"/>
                        <a:t>9.00%</a:t>
                      </a:r>
                    </a:p>
                  </a:txBody>
                  <a:tcPr marL="90720" marR="90720" anchor="ctr"/>
                </a:tc>
                <a:tc>
                  <a:txBody>
                    <a:bodyPr/>
                    <a:lstStyle/>
                    <a:p>
                      <a:pPr algn="ctr"/>
                      <a:r>
                        <a:rPr lang="en-US" sz="1200" b="1" dirty="0">
                          <a:solidFill>
                            <a:schemeClr val="accent5"/>
                          </a:solidFill>
                        </a:rPr>
                        <a:t>-.50%</a:t>
                      </a:r>
                    </a:p>
                  </a:txBody>
                  <a:tcPr marL="90720" marR="90720" anchor="ctr"/>
                </a:tc>
                <a:tc>
                  <a:txBody>
                    <a:bodyPr/>
                    <a:lstStyle/>
                    <a:p>
                      <a:pPr algn="ctr"/>
                      <a:r>
                        <a:rPr lang="en-US" sz="1200" dirty="0"/>
                        <a:t>28.00%</a:t>
                      </a:r>
                    </a:p>
                  </a:txBody>
                  <a:tcPr marL="90720" marR="9072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94670">
                <a:tc vMerge="1">
                  <a:txBody>
                    <a:bodyPr/>
                    <a:lstStyle/>
                    <a:p>
                      <a:endParaRPr lang="en-US" sz="1200" b="1" dirty="0"/>
                    </a:p>
                  </a:txBody>
                  <a:tcPr marL="90720" marR="9072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r>
                        <a:rPr lang="en-US" sz="1200" dirty="0"/>
                        <a:t>Private Equity</a:t>
                      </a:r>
                    </a:p>
                  </a:txBody>
                  <a:tcPr marL="90720" marR="9072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t>8.00%</a:t>
                      </a:r>
                    </a:p>
                  </a:txBody>
                  <a:tcPr marL="90720" marR="90720" anchor="ct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accent5"/>
                          </a:solidFill>
                        </a:rPr>
                        <a:t>-.25%</a:t>
                      </a:r>
                    </a:p>
                  </a:txBody>
                  <a:tcPr marL="90720" marR="90720" anchor="ctr">
                    <a:lnB w="12700" cap="flat" cmpd="sng" algn="ctr">
                      <a:solidFill>
                        <a:schemeClr val="tx1"/>
                      </a:solidFill>
                      <a:prstDash val="solid"/>
                      <a:round/>
                      <a:headEnd type="none" w="med" len="med"/>
                      <a:tailEnd type="none" w="med" len="med"/>
                    </a:lnB>
                  </a:tcPr>
                </a:tc>
                <a:tc>
                  <a:txBody>
                    <a:bodyPr/>
                    <a:lstStyle/>
                    <a:p>
                      <a:pPr algn="ctr"/>
                      <a:r>
                        <a:rPr lang="en-US" sz="1200" dirty="0"/>
                        <a:t>23.00%</a:t>
                      </a:r>
                    </a:p>
                  </a:txBody>
                  <a:tcPr marL="90720" marR="9072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4670">
                <a:tc rowSpan="5">
                  <a:txBody>
                    <a:bodyPr/>
                    <a:lstStyle/>
                    <a:p>
                      <a:pPr algn="ctr"/>
                      <a:r>
                        <a:rPr lang="en-US" sz="1200" b="1" dirty="0">
                          <a:solidFill>
                            <a:schemeClr val="bg1"/>
                          </a:solidFill>
                        </a:rPr>
                        <a:t>Rates/Credit</a:t>
                      </a:r>
                    </a:p>
                  </a:txBody>
                  <a:tcPr marL="90720" marR="9072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1200" dirty="0"/>
                        <a:t>Treasuries</a:t>
                      </a:r>
                    </a:p>
                  </a:txBody>
                  <a:tcPr marL="90720" marR="9072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200" dirty="0"/>
                        <a:t>2.25%</a:t>
                      </a:r>
                    </a:p>
                  </a:txBody>
                  <a:tcPr marL="90720" marR="90720" anchor="ctr">
                    <a:lnT w="12700" cap="flat" cmpd="sng" algn="ctr">
                      <a:solidFill>
                        <a:schemeClr val="tx1"/>
                      </a:solidFill>
                      <a:prstDash val="solid"/>
                      <a:round/>
                      <a:headEnd type="none" w="med" len="med"/>
                      <a:tailEnd type="none" w="med" len="med"/>
                    </a:lnT>
                  </a:tcPr>
                </a:tc>
                <a:tc>
                  <a:txBody>
                    <a:bodyPr/>
                    <a:lstStyle/>
                    <a:p>
                      <a:pPr algn="ctr"/>
                      <a:r>
                        <a:rPr lang="en-US" sz="1200" b="1" dirty="0">
                          <a:solidFill>
                            <a:schemeClr val="accent1">
                              <a:lumMod val="50000"/>
                            </a:schemeClr>
                          </a:solidFill>
                        </a:rPr>
                        <a:t>+.25%</a:t>
                      </a:r>
                    </a:p>
                  </a:txBody>
                  <a:tcPr marL="90720" marR="90720" anchor="ctr">
                    <a:lnT w="12700" cap="flat" cmpd="sng" algn="ctr">
                      <a:solidFill>
                        <a:schemeClr val="tx1"/>
                      </a:solidFill>
                      <a:prstDash val="solid"/>
                      <a:round/>
                      <a:headEnd type="none" w="med" len="med"/>
                      <a:tailEnd type="none" w="med" len="med"/>
                    </a:lnT>
                  </a:tcPr>
                </a:tc>
                <a:tc>
                  <a:txBody>
                    <a:bodyPr/>
                    <a:lstStyle/>
                    <a:p>
                      <a:pPr algn="ctr"/>
                      <a:r>
                        <a:rPr lang="en-US" sz="1200" dirty="0"/>
                        <a:t>5.50%</a:t>
                      </a:r>
                    </a:p>
                  </a:txBody>
                  <a:tcPr marL="90720" marR="9072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7"/>
                  </a:ext>
                </a:extLst>
              </a:tr>
              <a:tr h="294670">
                <a:tc vMerge="1">
                  <a:txBody>
                    <a:bodyPr/>
                    <a:lstStyle/>
                    <a:p>
                      <a:endParaRPr lang="en-US" sz="1200" b="1" dirty="0"/>
                    </a:p>
                  </a:txBody>
                  <a:tcPr marL="90720" marR="90720" anchor="ctr">
                    <a:lnL w="12700" cap="flat" cmpd="sng" algn="ctr">
                      <a:noFill/>
                      <a:prstDash val="solid"/>
                      <a:round/>
                      <a:headEnd type="none" w="med" len="med"/>
                      <a:tailEnd type="none" w="med" len="med"/>
                    </a:lnL>
                  </a:tcPr>
                </a:tc>
                <a:tc>
                  <a:txBody>
                    <a:bodyPr/>
                    <a:lstStyle/>
                    <a:p>
                      <a:r>
                        <a:rPr lang="en-US" sz="1200" dirty="0"/>
                        <a:t>Core Bonds</a:t>
                      </a:r>
                    </a:p>
                  </a:txBody>
                  <a:tcPr marL="90720" marR="90720" anchor="ctr">
                    <a:lnL w="12700" cap="flat" cmpd="sng" algn="ctr">
                      <a:solidFill>
                        <a:schemeClr val="tx1"/>
                      </a:solidFill>
                      <a:prstDash val="solid"/>
                      <a:round/>
                      <a:headEnd type="none" w="med" len="med"/>
                      <a:tailEnd type="none" w="med" len="med"/>
                    </a:lnL>
                  </a:tcPr>
                </a:tc>
                <a:tc>
                  <a:txBody>
                    <a:bodyPr/>
                    <a:lstStyle/>
                    <a:p>
                      <a:pPr algn="ctr"/>
                      <a:r>
                        <a:rPr lang="en-US" sz="1200" dirty="0"/>
                        <a:t>2.75%</a:t>
                      </a:r>
                    </a:p>
                  </a:txBody>
                  <a:tcPr marL="90720" marR="9072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lumMod val="50000"/>
                            </a:schemeClr>
                          </a:solidFill>
                        </a:rPr>
                        <a:t>+.10%</a:t>
                      </a:r>
                    </a:p>
                  </a:txBody>
                  <a:tcPr marL="90720" marR="90720" anchor="ctr"/>
                </a:tc>
                <a:tc>
                  <a:txBody>
                    <a:bodyPr/>
                    <a:lstStyle/>
                    <a:p>
                      <a:pPr algn="ctr"/>
                      <a:r>
                        <a:rPr lang="en-US" sz="1200" dirty="0"/>
                        <a:t>5.99%</a:t>
                      </a:r>
                    </a:p>
                  </a:txBody>
                  <a:tcPr marL="90720" marR="9072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294670">
                <a:tc vMerge="1">
                  <a:txBody>
                    <a:bodyPr/>
                    <a:lstStyle/>
                    <a:p>
                      <a:endParaRPr lang="en-US" sz="1200" b="1" dirty="0"/>
                    </a:p>
                  </a:txBody>
                  <a:tcPr marL="90720" marR="90720" anchor="ctr">
                    <a:lnL w="12700" cap="flat" cmpd="sng" algn="ctr">
                      <a:noFill/>
                      <a:prstDash val="solid"/>
                      <a:round/>
                      <a:headEnd type="none" w="med" len="med"/>
                      <a:tailEnd type="none" w="med" len="med"/>
                    </a:lnL>
                  </a:tcPr>
                </a:tc>
                <a:tc>
                  <a:txBody>
                    <a:bodyPr/>
                    <a:lstStyle/>
                    <a:p>
                      <a:r>
                        <a:rPr lang="en-US" sz="1200" dirty="0"/>
                        <a:t>Municipal Bonds 1-10 Year</a:t>
                      </a:r>
                    </a:p>
                  </a:txBody>
                  <a:tcPr marL="90720" marR="90720" anchor="ctr">
                    <a:lnL w="12700" cap="flat" cmpd="sng" algn="ctr">
                      <a:solidFill>
                        <a:schemeClr val="tx1"/>
                      </a:solidFill>
                      <a:prstDash val="solid"/>
                      <a:round/>
                      <a:headEnd type="none" w="med" len="med"/>
                      <a:tailEnd type="none" w="med" len="med"/>
                    </a:lnL>
                  </a:tcPr>
                </a:tc>
                <a:tc>
                  <a:txBody>
                    <a:bodyPr/>
                    <a:lstStyle/>
                    <a:p>
                      <a:pPr algn="ctr"/>
                      <a:r>
                        <a:rPr lang="en-US" sz="1200" dirty="0"/>
                        <a:t>2.50%</a:t>
                      </a:r>
                    </a:p>
                  </a:txBody>
                  <a:tcPr marL="90720" marR="90720" anchor="ctr"/>
                </a:tc>
                <a:tc>
                  <a:txBody>
                    <a:bodyPr/>
                    <a:lstStyle/>
                    <a:p>
                      <a:pPr algn="ctr"/>
                      <a:r>
                        <a:rPr lang="en-US" sz="1200" b="1" dirty="0"/>
                        <a:t>-</a:t>
                      </a:r>
                      <a:endParaRPr lang="en-US" sz="1200" b="1" dirty="0">
                        <a:solidFill>
                          <a:schemeClr val="accent1">
                            <a:lumMod val="50000"/>
                          </a:schemeClr>
                        </a:solidFill>
                      </a:endParaRPr>
                    </a:p>
                  </a:txBody>
                  <a:tcPr marL="90720" marR="90720" anchor="ctr"/>
                </a:tc>
                <a:tc>
                  <a:txBody>
                    <a:bodyPr/>
                    <a:lstStyle/>
                    <a:p>
                      <a:pPr algn="ctr"/>
                      <a:r>
                        <a:rPr lang="en-US" sz="1200" dirty="0"/>
                        <a:t>5.50%</a:t>
                      </a:r>
                    </a:p>
                  </a:txBody>
                  <a:tcPr marL="90720" marR="9072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294670">
                <a:tc vMerge="1">
                  <a:txBody>
                    <a:bodyPr/>
                    <a:lstStyle/>
                    <a:p>
                      <a:endParaRPr lang="en-US" sz="1200" b="1" dirty="0"/>
                    </a:p>
                  </a:txBody>
                  <a:tcPr marL="90720" marR="90720" anchor="ctr">
                    <a:lnL w="12700" cap="flat" cmpd="sng" algn="ctr">
                      <a:noFill/>
                      <a:prstDash val="solid"/>
                      <a:round/>
                      <a:headEnd type="none" w="med" len="med"/>
                      <a:tailEnd type="none" w="med" len="med"/>
                    </a:lnL>
                  </a:tcPr>
                </a:tc>
                <a:tc>
                  <a:txBody>
                    <a:bodyPr/>
                    <a:lstStyle/>
                    <a:p>
                      <a:r>
                        <a:rPr lang="en-US" sz="1200" dirty="0"/>
                        <a:t>High Yield Bonds</a:t>
                      </a:r>
                    </a:p>
                  </a:txBody>
                  <a:tcPr marL="90720" marR="90720" anchor="ctr">
                    <a:lnL w="12700" cap="flat" cmpd="sng" algn="ctr">
                      <a:solidFill>
                        <a:schemeClr val="tx1"/>
                      </a:solidFill>
                      <a:prstDash val="solid"/>
                      <a:round/>
                      <a:headEnd type="none" w="med" len="med"/>
                      <a:tailEnd type="none" w="med" len="med"/>
                    </a:lnL>
                  </a:tcPr>
                </a:tc>
                <a:tc>
                  <a:txBody>
                    <a:bodyPr/>
                    <a:lstStyle/>
                    <a:p>
                      <a:pPr algn="ctr"/>
                      <a:r>
                        <a:rPr lang="en-US" sz="1200" dirty="0"/>
                        <a:t>3.75%</a:t>
                      </a:r>
                    </a:p>
                  </a:txBody>
                  <a:tcPr marL="90720" marR="90720" anchor="ctr"/>
                </a:tc>
                <a:tc>
                  <a:txBody>
                    <a:bodyPr/>
                    <a:lstStyle/>
                    <a:p>
                      <a:pPr algn="ctr"/>
                      <a:r>
                        <a:rPr lang="en-US" sz="1200" b="1" dirty="0">
                          <a:solidFill>
                            <a:schemeClr val="accent5"/>
                          </a:solidFill>
                        </a:rPr>
                        <a:t>-1.00%</a:t>
                      </a:r>
                    </a:p>
                  </a:txBody>
                  <a:tcPr marL="90720" marR="90720" anchor="ctr"/>
                </a:tc>
                <a:tc>
                  <a:txBody>
                    <a:bodyPr/>
                    <a:lstStyle/>
                    <a:p>
                      <a:pPr algn="ctr"/>
                      <a:r>
                        <a:rPr lang="en-US" sz="1200" dirty="0"/>
                        <a:t>13.00%</a:t>
                      </a:r>
                    </a:p>
                  </a:txBody>
                  <a:tcPr marL="90720" marR="9072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294670">
                <a:tc vMerge="1">
                  <a:txBody>
                    <a:bodyPr/>
                    <a:lstStyle/>
                    <a:p>
                      <a:endParaRPr lang="en-US" sz="1200" b="1" dirty="0"/>
                    </a:p>
                  </a:txBody>
                  <a:tcPr marL="90720" marR="9072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r>
                        <a:rPr lang="en-US" sz="1200" dirty="0"/>
                        <a:t>Private</a:t>
                      </a:r>
                      <a:r>
                        <a:rPr lang="en-US" sz="1200" baseline="0" dirty="0"/>
                        <a:t> Debt</a:t>
                      </a:r>
                      <a:endParaRPr lang="en-US" sz="1200" dirty="0"/>
                    </a:p>
                  </a:txBody>
                  <a:tcPr marL="90720" marR="9072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t>6.50%</a:t>
                      </a:r>
                    </a:p>
                  </a:txBody>
                  <a:tcPr marL="90720" marR="90720" anchor="ct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accent5"/>
                          </a:solidFill>
                        </a:rPr>
                        <a:t>-.75%</a:t>
                      </a:r>
                    </a:p>
                  </a:txBody>
                  <a:tcPr marL="90720" marR="90720" anchor="ctr">
                    <a:lnB w="12700" cap="flat" cmpd="sng" algn="ctr">
                      <a:solidFill>
                        <a:schemeClr val="tx1"/>
                      </a:solidFill>
                      <a:prstDash val="solid"/>
                      <a:round/>
                      <a:headEnd type="none" w="med" len="med"/>
                      <a:tailEnd type="none" w="med" len="med"/>
                    </a:lnB>
                  </a:tcPr>
                </a:tc>
                <a:tc>
                  <a:txBody>
                    <a:bodyPr/>
                    <a:lstStyle/>
                    <a:p>
                      <a:pPr algn="ctr"/>
                      <a:r>
                        <a:rPr lang="en-US" sz="1200" dirty="0"/>
                        <a:t>13.00%</a:t>
                      </a:r>
                    </a:p>
                  </a:txBody>
                  <a:tcPr marL="90720" marR="9072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4670">
                <a:tc rowSpan="3">
                  <a:txBody>
                    <a:bodyPr/>
                    <a:lstStyle/>
                    <a:p>
                      <a:pPr algn="ctr"/>
                      <a:r>
                        <a:rPr lang="en-US" sz="1200" b="1" dirty="0">
                          <a:solidFill>
                            <a:schemeClr val="bg1"/>
                          </a:solidFill>
                        </a:rPr>
                        <a:t>Real</a:t>
                      </a:r>
                    </a:p>
                    <a:p>
                      <a:pPr algn="ctr"/>
                      <a:r>
                        <a:rPr lang="en-US" sz="1200" b="1" dirty="0">
                          <a:solidFill>
                            <a:schemeClr val="bg1"/>
                          </a:solidFill>
                        </a:rPr>
                        <a:t>Assets</a:t>
                      </a:r>
                    </a:p>
                  </a:txBody>
                  <a:tcPr marL="90720" marR="9072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sz="1200" dirty="0"/>
                        <a:t>Commodities</a:t>
                      </a:r>
                    </a:p>
                  </a:txBody>
                  <a:tcPr marL="90720" marR="9072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200" dirty="0"/>
                        <a:t>4.75%</a:t>
                      </a:r>
                    </a:p>
                  </a:txBody>
                  <a:tcPr marL="90720" marR="90720"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t>-</a:t>
                      </a:r>
                      <a:endParaRPr lang="en-US" sz="1200" b="1" dirty="0">
                        <a:solidFill>
                          <a:schemeClr val="accent1">
                            <a:lumMod val="50000"/>
                          </a:schemeClr>
                        </a:solidFill>
                      </a:endParaRPr>
                    </a:p>
                  </a:txBody>
                  <a:tcPr marL="90720" marR="90720" anchor="ctr">
                    <a:lnT w="12700" cap="flat" cmpd="sng" algn="ctr">
                      <a:solidFill>
                        <a:schemeClr val="tx1"/>
                      </a:solidFill>
                      <a:prstDash val="solid"/>
                      <a:round/>
                      <a:headEnd type="none" w="med" len="med"/>
                      <a:tailEnd type="none" w="med" len="med"/>
                    </a:lnT>
                  </a:tcPr>
                </a:tc>
                <a:tc>
                  <a:txBody>
                    <a:bodyPr/>
                    <a:lstStyle/>
                    <a:p>
                      <a:pPr algn="ctr"/>
                      <a:r>
                        <a:rPr lang="en-US" sz="1200" dirty="0"/>
                        <a:t>19.00%</a:t>
                      </a:r>
                    </a:p>
                  </a:txBody>
                  <a:tcPr marL="90720" marR="9072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2"/>
                  </a:ext>
                </a:extLst>
              </a:tr>
              <a:tr h="294670">
                <a:tc vMerge="1">
                  <a:txBody>
                    <a:bodyPr/>
                    <a:lstStyle/>
                    <a:p>
                      <a:endParaRPr lang="en-US"/>
                    </a:p>
                  </a:txBody>
                  <a:tcPr/>
                </a:tc>
                <a:tc>
                  <a:txBody>
                    <a:bodyPr/>
                    <a:lstStyle/>
                    <a:p>
                      <a:r>
                        <a:rPr lang="en-US" sz="1200" dirty="0"/>
                        <a:t>REITs</a:t>
                      </a:r>
                    </a:p>
                  </a:txBody>
                  <a:tcPr marL="90720" marR="90720" anchor="ctr">
                    <a:lnL w="12700" cap="flat" cmpd="sng" algn="ctr">
                      <a:solidFill>
                        <a:schemeClr val="tx1"/>
                      </a:solidFill>
                      <a:prstDash val="solid"/>
                      <a:round/>
                      <a:headEnd type="none" w="med" len="med"/>
                      <a:tailEnd type="none" w="med" len="med"/>
                    </a:lnL>
                  </a:tcPr>
                </a:tc>
                <a:tc>
                  <a:txBody>
                    <a:bodyPr/>
                    <a:lstStyle/>
                    <a:p>
                      <a:pPr algn="ctr"/>
                      <a:r>
                        <a:rPr lang="en-US" sz="1200" dirty="0"/>
                        <a:t>6.50%</a:t>
                      </a:r>
                    </a:p>
                  </a:txBody>
                  <a:tcPr marL="90720" marR="9072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t>-</a:t>
                      </a:r>
                      <a:endParaRPr lang="en-US" sz="1200" b="1" dirty="0">
                        <a:solidFill>
                          <a:schemeClr val="accent1">
                            <a:lumMod val="50000"/>
                          </a:schemeClr>
                        </a:solidFill>
                      </a:endParaRPr>
                    </a:p>
                  </a:txBody>
                  <a:tcPr marL="90720" marR="90720" anchor="ctr"/>
                </a:tc>
                <a:tc>
                  <a:txBody>
                    <a:bodyPr/>
                    <a:lstStyle/>
                    <a:p>
                      <a:pPr algn="ctr"/>
                      <a:r>
                        <a:rPr lang="en-US" sz="1200" dirty="0"/>
                        <a:t>21.00%</a:t>
                      </a:r>
                    </a:p>
                  </a:txBody>
                  <a:tcPr marL="90720" marR="9072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294670">
                <a:tc vMerge="1">
                  <a:txBody>
                    <a:bodyPr/>
                    <a:lstStyle/>
                    <a:p>
                      <a:endParaRPr lang="en-US" sz="1200" dirty="0"/>
                    </a:p>
                  </a:txBody>
                  <a:tcPr marL="90720" marR="9072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200" dirty="0"/>
                        <a:t>Core Real</a:t>
                      </a:r>
                      <a:r>
                        <a:rPr lang="en-US" sz="1200" baseline="0" dirty="0"/>
                        <a:t> Estate</a:t>
                      </a:r>
                      <a:endParaRPr lang="en-US" sz="1200" dirty="0"/>
                    </a:p>
                  </a:txBody>
                  <a:tcPr marL="90720" marR="9072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t>5.75%</a:t>
                      </a:r>
                    </a:p>
                  </a:txBody>
                  <a:tcPr marL="90720" marR="90720" anchor="ct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accent5"/>
                          </a:solidFill>
                        </a:rPr>
                        <a:t>-.25%</a:t>
                      </a:r>
                    </a:p>
                  </a:txBody>
                  <a:tcPr marL="90720" marR="90720" anchor="ctr">
                    <a:lnB w="12700" cap="flat" cmpd="sng" algn="ctr">
                      <a:solidFill>
                        <a:schemeClr val="tx1"/>
                      </a:solidFill>
                      <a:prstDash val="solid"/>
                      <a:round/>
                      <a:headEnd type="none" w="med" len="med"/>
                      <a:tailEnd type="none" w="med" len="med"/>
                    </a:lnB>
                  </a:tcPr>
                </a:tc>
                <a:tc>
                  <a:txBody>
                    <a:bodyPr/>
                    <a:lstStyle/>
                    <a:p>
                      <a:pPr algn="ctr"/>
                      <a:r>
                        <a:rPr lang="en-US" sz="1200" dirty="0"/>
                        <a:t>13.00%</a:t>
                      </a:r>
                    </a:p>
                  </a:txBody>
                  <a:tcPr marL="90720" marR="9072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94670">
                <a:tc rowSpan="3">
                  <a:txBody>
                    <a:bodyPr/>
                    <a:lstStyle/>
                    <a:p>
                      <a:pPr algn="ctr"/>
                      <a:r>
                        <a:rPr lang="en-US" sz="1200" b="1" i="0" dirty="0">
                          <a:solidFill>
                            <a:schemeClr val="bg1"/>
                          </a:solidFill>
                        </a:rPr>
                        <a:t>Multi-Asset</a:t>
                      </a:r>
                    </a:p>
                  </a:txBody>
                  <a:tcPr marL="90720" marR="9072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sz="1200" i="0" dirty="0"/>
                        <a:t>US 60/40*</a:t>
                      </a:r>
                    </a:p>
                  </a:txBody>
                  <a:tcPr marL="90720" marR="9072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200" i="0" dirty="0"/>
                        <a:t>4.54%</a:t>
                      </a:r>
                    </a:p>
                  </a:txBody>
                  <a:tcPr marL="90720" marR="9072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200" b="1" dirty="0">
                          <a:solidFill>
                            <a:schemeClr val="accent5"/>
                          </a:solidFill>
                        </a:rPr>
                        <a:t>-.24%</a:t>
                      </a:r>
                    </a:p>
                  </a:txBody>
                  <a:tcPr marL="90720" marR="9072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200" i="0" dirty="0"/>
                        <a:t>10.99%</a:t>
                      </a:r>
                    </a:p>
                  </a:txBody>
                  <a:tcPr marL="90720" marR="9072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15"/>
                  </a:ext>
                </a:extLst>
              </a:tr>
              <a:tr h="294670">
                <a:tc vMerge="1">
                  <a:txBody>
                    <a:bodyPr/>
                    <a:lstStyle/>
                    <a:p>
                      <a:endParaRPr lang="en-US" sz="1200" i="1" dirty="0"/>
                    </a:p>
                  </a:txBody>
                  <a:tcPr marL="90720" marR="9072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i="0" dirty="0"/>
                        <a:t>Global 60/40*</a:t>
                      </a:r>
                    </a:p>
                  </a:txBody>
                  <a:tcPr marL="90720" marR="9072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200" i="0" dirty="0"/>
                        <a:t>4.91%</a:t>
                      </a:r>
                    </a:p>
                  </a:txBody>
                  <a:tcPr marL="90720" marR="90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5"/>
                          </a:solidFill>
                        </a:rPr>
                        <a:t>-.13%</a:t>
                      </a:r>
                    </a:p>
                  </a:txBody>
                  <a:tcPr marL="90720" marR="90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200" i="0" dirty="0"/>
                        <a:t>11.78%</a:t>
                      </a:r>
                    </a:p>
                  </a:txBody>
                  <a:tcPr marL="90720" marR="9072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16"/>
                  </a:ext>
                </a:extLst>
              </a:tr>
              <a:tr h="294670">
                <a:tc vMerge="1">
                  <a:txBody>
                    <a:bodyPr/>
                    <a:lstStyle/>
                    <a:p>
                      <a:endParaRPr lang="en-US" sz="1200" i="1" dirty="0"/>
                    </a:p>
                  </a:txBody>
                  <a:tcPr marL="90720" marR="9072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i="0" dirty="0"/>
                        <a:t>Global Trading Strategies*</a:t>
                      </a:r>
                    </a:p>
                  </a:txBody>
                  <a:tcPr marL="90720" marR="9072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0" dirty="0"/>
                        <a:t>5.83%</a:t>
                      </a:r>
                    </a:p>
                  </a:txBody>
                  <a:tcPr marL="90720" marR="9072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dirty="0">
                          <a:solidFill>
                            <a:schemeClr val="accent5"/>
                          </a:solidFill>
                        </a:rPr>
                        <a:t>-.10%</a:t>
                      </a:r>
                    </a:p>
                  </a:txBody>
                  <a:tcPr marL="90720" marR="9072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0" dirty="0"/>
                        <a:t>9.07%</a:t>
                      </a:r>
                    </a:p>
                  </a:txBody>
                  <a:tcPr marL="90720" marR="9072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3" name="Title 2"/>
          <p:cNvSpPr>
            <a:spLocks noGrp="1"/>
          </p:cNvSpPr>
          <p:nvPr>
            <p:ph type="title"/>
          </p:nvPr>
        </p:nvSpPr>
        <p:spPr/>
        <p:txBody>
          <a:bodyPr/>
          <a:lstStyle/>
          <a:p>
            <a:r>
              <a:rPr lang="en-US" dirty="0"/>
              <a:t>5-7 Year Return Assumptions</a:t>
            </a:r>
          </a:p>
        </p:txBody>
      </p:sp>
      <p:sp>
        <p:nvSpPr>
          <p:cNvPr id="4" name="Slide Number Placeholder 3"/>
          <p:cNvSpPr>
            <a:spLocks noGrp="1"/>
          </p:cNvSpPr>
          <p:nvPr>
            <p:ph type="sldNum" sz="quarter" idx="12"/>
          </p:nvPr>
        </p:nvSpPr>
        <p:spPr/>
        <p:txBody>
          <a:bodyPr/>
          <a:lstStyle/>
          <a:p>
            <a:fld id="{B9F459C5-D201-49C9-A701-E5F8CEC6F7D4}" type="slidenum">
              <a:rPr lang="en-US" smtClean="0"/>
              <a:pPr/>
              <a:t>47</a:t>
            </a:fld>
            <a:endParaRPr lang="en-US" dirty="0"/>
          </a:p>
        </p:txBody>
      </p:sp>
      <p:sp>
        <p:nvSpPr>
          <p:cNvPr id="6" name="TextBox 5"/>
          <p:cNvSpPr txBox="1"/>
          <p:nvPr/>
        </p:nvSpPr>
        <p:spPr>
          <a:xfrm>
            <a:off x="685800" y="6248400"/>
            <a:ext cx="7642857" cy="215444"/>
          </a:xfrm>
          <a:prstGeom prst="rect">
            <a:avLst/>
          </a:prstGeom>
          <a:noFill/>
        </p:spPr>
        <p:txBody>
          <a:bodyPr wrap="square" rtlCol="0">
            <a:spAutoFit/>
          </a:bodyPr>
          <a:lstStyle/>
          <a:p>
            <a:pPr algn="r"/>
            <a:r>
              <a:rPr lang="en-US" sz="800" i="1" dirty="0">
                <a:solidFill>
                  <a:srgbClr val="4D4E54"/>
                </a:solidFill>
                <a:cs typeface="Verdana"/>
              </a:rPr>
              <a:t>*</a:t>
            </a:r>
            <a:r>
              <a:rPr lang="en-US" sz="800" i="1">
                <a:solidFill>
                  <a:srgbClr val="4D4E54"/>
                </a:solidFill>
                <a:cs typeface="Verdana"/>
              </a:rPr>
              <a:t>Each calculated </a:t>
            </a:r>
            <a:r>
              <a:rPr lang="en-US" sz="800" i="1" dirty="0">
                <a:solidFill>
                  <a:srgbClr val="4D4E54"/>
                </a:solidFill>
                <a:cs typeface="Verdana"/>
              </a:rPr>
              <a:t>as</a:t>
            </a:r>
            <a:r>
              <a:rPr lang="en-US" sz="800" i="1">
                <a:solidFill>
                  <a:srgbClr val="4D4E54"/>
                </a:solidFill>
                <a:cs typeface="Verdana"/>
              </a:rPr>
              <a:t> a blend </a:t>
            </a:r>
            <a:r>
              <a:rPr lang="en-US" sz="800" i="1" dirty="0">
                <a:solidFill>
                  <a:srgbClr val="4D4E54"/>
                </a:solidFill>
                <a:cs typeface="Verdana"/>
              </a:rPr>
              <a:t>of</a:t>
            </a:r>
            <a:r>
              <a:rPr lang="en-US" sz="800" i="1">
                <a:solidFill>
                  <a:srgbClr val="4D4E54"/>
                </a:solidFill>
                <a:cs typeface="Verdana"/>
              </a:rPr>
              <a:t> other asset classes</a:t>
            </a:r>
            <a:endParaRPr lang="en-US" sz="800" i="1" dirty="0">
              <a:solidFill>
                <a:srgbClr val="4D4E54"/>
              </a:solidFill>
              <a:cs typeface="Verdana"/>
            </a:endParaRPr>
          </a:p>
        </p:txBody>
      </p:sp>
    </p:spTree>
    <p:extLst>
      <p:ext uri="{BB962C8B-B14F-4D97-AF65-F5344CB8AC3E}">
        <p14:creationId xmlns:p14="http://schemas.microsoft.com/office/powerpoint/2010/main" val="2872877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718087345"/>
              </p:ext>
            </p:extLst>
          </p:nvPr>
        </p:nvGraphicFramePr>
        <p:xfrm>
          <a:off x="228600" y="574407"/>
          <a:ext cx="8713506" cy="5695051"/>
        </p:xfrm>
        <a:graphic>
          <a:graphicData uri="http://schemas.openxmlformats.org/drawingml/2006/table">
            <a:tbl>
              <a:tblPr/>
              <a:tblGrid>
                <a:gridCol w="636316">
                  <a:extLst>
                    <a:ext uri="{9D8B030D-6E8A-4147-A177-3AD203B41FA5}">
                      <a16:colId xmlns:a16="http://schemas.microsoft.com/office/drawing/2014/main" val="20000"/>
                    </a:ext>
                  </a:extLst>
                </a:gridCol>
                <a:gridCol w="354284">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435421">
                  <a:extLst>
                    <a:ext uri="{9D8B030D-6E8A-4147-A177-3AD203B41FA5}">
                      <a16:colId xmlns:a16="http://schemas.microsoft.com/office/drawing/2014/main" val="20009"/>
                    </a:ext>
                  </a:extLst>
                </a:gridCol>
                <a:gridCol w="367145">
                  <a:extLst>
                    <a:ext uri="{9D8B030D-6E8A-4147-A177-3AD203B41FA5}">
                      <a16:colId xmlns:a16="http://schemas.microsoft.com/office/drawing/2014/main" val="20010"/>
                    </a:ext>
                  </a:extLst>
                </a:gridCol>
                <a:gridCol w="367145">
                  <a:extLst>
                    <a:ext uri="{9D8B030D-6E8A-4147-A177-3AD203B41FA5}">
                      <a16:colId xmlns:a16="http://schemas.microsoft.com/office/drawing/2014/main" val="20011"/>
                    </a:ext>
                  </a:extLst>
                </a:gridCol>
                <a:gridCol w="367145">
                  <a:extLst>
                    <a:ext uri="{9D8B030D-6E8A-4147-A177-3AD203B41FA5}">
                      <a16:colId xmlns:a16="http://schemas.microsoft.com/office/drawing/2014/main" val="20012"/>
                    </a:ext>
                  </a:extLst>
                </a:gridCol>
                <a:gridCol w="367145">
                  <a:extLst>
                    <a:ext uri="{9D8B030D-6E8A-4147-A177-3AD203B41FA5}">
                      <a16:colId xmlns:a16="http://schemas.microsoft.com/office/drawing/2014/main" val="20013"/>
                    </a:ext>
                  </a:extLst>
                </a:gridCol>
                <a:gridCol w="367145">
                  <a:extLst>
                    <a:ext uri="{9D8B030D-6E8A-4147-A177-3AD203B41FA5}">
                      <a16:colId xmlns:a16="http://schemas.microsoft.com/office/drawing/2014/main" val="20014"/>
                    </a:ext>
                  </a:extLst>
                </a:gridCol>
                <a:gridCol w="367145">
                  <a:extLst>
                    <a:ext uri="{9D8B030D-6E8A-4147-A177-3AD203B41FA5}">
                      <a16:colId xmlns:a16="http://schemas.microsoft.com/office/drawing/2014/main" val="20015"/>
                    </a:ext>
                  </a:extLst>
                </a:gridCol>
                <a:gridCol w="367145">
                  <a:extLst>
                    <a:ext uri="{9D8B030D-6E8A-4147-A177-3AD203B41FA5}">
                      <a16:colId xmlns:a16="http://schemas.microsoft.com/office/drawing/2014/main" val="20016"/>
                    </a:ext>
                  </a:extLst>
                </a:gridCol>
                <a:gridCol w="367145">
                  <a:extLst>
                    <a:ext uri="{9D8B030D-6E8A-4147-A177-3AD203B41FA5}">
                      <a16:colId xmlns:a16="http://schemas.microsoft.com/office/drawing/2014/main" val="20017"/>
                    </a:ext>
                  </a:extLst>
                </a:gridCol>
                <a:gridCol w="285019">
                  <a:extLst>
                    <a:ext uri="{9D8B030D-6E8A-4147-A177-3AD203B41FA5}">
                      <a16:colId xmlns:a16="http://schemas.microsoft.com/office/drawing/2014/main" val="20018"/>
                    </a:ext>
                  </a:extLst>
                </a:gridCol>
                <a:gridCol w="449271">
                  <a:extLst>
                    <a:ext uri="{9D8B030D-6E8A-4147-A177-3AD203B41FA5}">
                      <a16:colId xmlns:a16="http://schemas.microsoft.com/office/drawing/2014/main" val="20019"/>
                    </a:ext>
                  </a:extLst>
                </a:gridCol>
                <a:gridCol w="367145">
                  <a:extLst>
                    <a:ext uri="{9D8B030D-6E8A-4147-A177-3AD203B41FA5}">
                      <a16:colId xmlns:a16="http://schemas.microsoft.com/office/drawing/2014/main" val="20020"/>
                    </a:ext>
                  </a:extLst>
                </a:gridCol>
                <a:gridCol w="367145">
                  <a:extLst>
                    <a:ext uri="{9D8B030D-6E8A-4147-A177-3AD203B41FA5}">
                      <a16:colId xmlns:a16="http://schemas.microsoft.com/office/drawing/2014/main" val="20021"/>
                    </a:ext>
                  </a:extLst>
                </a:gridCol>
                <a:gridCol w="367145">
                  <a:extLst>
                    <a:ext uri="{9D8B030D-6E8A-4147-A177-3AD203B41FA5}">
                      <a16:colId xmlns:a16="http://schemas.microsoft.com/office/drawing/2014/main" val="20022"/>
                    </a:ext>
                  </a:extLst>
                </a:gridCol>
              </a:tblGrid>
              <a:tr h="372857">
                <a:tc>
                  <a:txBody>
                    <a:bodyPr/>
                    <a:lstStyle/>
                    <a:p>
                      <a:pPr algn="ctr" fontAlgn="b"/>
                      <a:r>
                        <a:rPr lang="en-US" sz="800" b="1" i="0" u="none" strike="noStrike" dirty="0">
                          <a:solidFill>
                            <a:srgbClr val="FFFFFF"/>
                          </a:solidFill>
                          <a:effectLst/>
                          <a:latin typeface="Arial"/>
                        </a:rPr>
                        <a:t>Asset Class</a:t>
                      </a:r>
                    </a:p>
                  </a:txBody>
                  <a:tcPr marL="2384" marR="2384" marT="238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206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Cash</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US Lev</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err="1">
                          <a:solidFill>
                            <a:srgbClr val="FFFFFF"/>
                          </a:solidFill>
                          <a:effectLst/>
                          <a:latin typeface="Arial"/>
                        </a:rPr>
                        <a:t>Tsy</a:t>
                      </a:r>
                      <a:endParaRPr lang="en-US" sz="800" b="1" i="0" u="none" strike="noStrike" dirty="0">
                        <a:solidFill>
                          <a:srgbClr val="FFFFFF"/>
                        </a:solidFill>
                        <a:effectLst/>
                        <a:latin typeface="Arial"/>
                      </a:endParaRP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IG</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MBS</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TIPS</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HY</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Non-US Bonds (U)</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Non-US Bonds (H)</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EMD (Ext)</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EMD (</a:t>
                      </a:r>
                      <a:r>
                        <a:rPr lang="en-US" sz="800" b="1" i="0" u="none" strike="noStrike" dirty="0" err="1">
                          <a:solidFill>
                            <a:srgbClr val="FFFFFF"/>
                          </a:solidFill>
                          <a:effectLst/>
                          <a:latin typeface="Arial"/>
                        </a:rPr>
                        <a:t>Loc</a:t>
                      </a:r>
                      <a:r>
                        <a:rPr lang="en-US" sz="800" b="1" i="0" u="none" strike="noStrike" dirty="0">
                          <a:solidFill>
                            <a:srgbClr val="FFFFFF"/>
                          </a:solidFill>
                          <a:effectLst/>
                          <a:latin typeface="Arial"/>
                        </a:rPr>
                        <a:t>)</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Large Cap</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SMID</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Int'l (U)</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Int’l (H)</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EME</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PE</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PD</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PRA - </a:t>
                      </a:r>
                      <a:r>
                        <a:rPr lang="en-US" sz="800" b="1" i="0" u="none" strike="noStrike" dirty="0" err="1">
                          <a:solidFill>
                            <a:srgbClr val="FFFFFF"/>
                          </a:solidFill>
                          <a:effectLst/>
                          <a:latin typeface="Arial"/>
                        </a:rPr>
                        <a:t>Egy</a:t>
                      </a:r>
                      <a:r>
                        <a:rPr lang="en-US" sz="800" b="1" i="0" u="none" strike="noStrike" dirty="0">
                          <a:solidFill>
                            <a:srgbClr val="FFFFFF"/>
                          </a:solidFill>
                          <a:effectLst/>
                          <a:latin typeface="Arial"/>
                        </a:rPr>
                        <a:t>/Met</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PRA: Infra/</a:t>
                      </a:r>
                      <a:br>
                        <a:rPr lang="en-US" sz="800" b="1" i="0" u="none" strike="noStrike" dirty="0">
                          <a:solidFill>
                            <a:srgbClr val="FFFFFF"/>
                          </a:solidFill>
                          <a:effectLst/>
                          <a:latin typeface="Arial"/>
                        </a:rPr>
                      </a:br>
                      <a:r>
                        <a:rPr lang="en-US" sz="800" b="1" i="0" u="none" strike="noStrike" dirty="0">
                          <a:solidFill>
                            <a:srgbClr val="FFFFFF"/>
                          </a:solidFill>
                          <a:effectLst/>
                          <a:latin typeface="Arial"/>
                        </a:rPr>
                        <a:t>Land</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Core RE</a:t>
                      </a:r>
                    </a:p>
                  </a:txBody>
                  <a:tcPr marL="2384" marR="2384" marT="238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dirty="0">
                          <a:solidFill>
                            <a:srgbClr val="FFFFFF"/>
                          </a:solidFill>
                          <a:effectLst/>
                          <a:latin typeface="Arial"/>
                        </a:rPr>
                        <a:t>Commodities</a:t>
                      </a:r>
                    </a:p>
                  </a:txBody>
                  <a:tcPr marL="2384" marR="2384" marT="2384"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240961">
                <a:tc>
                  <a:txBody>
                    <a:bodyPr/>
                    <a:lstStyle/>
                    <a:p>
                      <a:pPr algn="l" fontAlgn="b"/>
                      <a:r>
                        <a:rPr lang="en-US" sz="800" b="0" i="0" u="none" strike="noStrike" dirty="0">
                          <a:solidFill>
                            <a:srgbClr val="4D4E54"/>
                          </a:solidFill>
                          <a:effectLst/>
                          <a:latin typeface="Arial"/>
                        </a:rPr>
                        <a:t> Cash</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1.00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0.90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0961">
                <a:tc>
                  <a:txBody>
                    <a:bodyPr/>
                    <a:lstStyle/>
                    <a:p>
                      <a:pPr algn="l" fontAlgn="b"/>
                      <a:r>
                        <a:rPr lang="en-US" sz="800" b="0" i="0" u="none" strike="noStrike" dirty="0">
                          <a:solidFill>
                            <a:srgbClr val="4D4E54"/>
                          </a:solidFill>
                          <a:effectLst/>
                          <a:latin typeface="Arial"/>
                        </a:rPr>
                        <a:t> US Lev</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0.90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0961">
                <a:tc>
                  <a:txBody>
                    <a:bodyPr/>
                    <a:lstStyle/>
                    <a:p>
                      <a:pPr algn="l" fontAlgn="b"/>
                      <a:r>
                        <a:rPr lang="en-US" sz="800" b="0" i="0" u="none" strike="noStrike" dirty="0">
                          <a:solidFill>
                            <a:srgbClr val="4D4E54"/>
                          </a:solidFill>
                          <a:effectLst/>
                          <a:latin typeface="Arial"/>
                        </a:rPr>
                        <a:t> Treasuries</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0.85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0961">
                <a:tc>
                  <a:txBody>
                    <a:bodyPr/>
                    <a:lstStyle/>
                    <a:p>
                      <a:pPr algn="l" fontAlgn="b"/>
                      <a:r>
                        <a:rPr lang="en-US" sz="800" b="0" i="0" u="none" strike="noStrike" dirty="0">
                          <a:solidFill>
                            <a:srgbClr val="4D4E54"/>
                          </a:solidFill>
                          <a:effectLst/>
                          <a:latin typeface="Arial"/>
                        </a:rPr>
                        <a:t> IG</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0961">
                <a:tc>
                  <a:txBody>
                    <a:bodyPr/>
                    <a:lstStyle/>
                    <a:p>
                      <a:pPr algn="l" fontAlgn="b"/>
                      <a:r>
                        <a:rPr lang="en-US" sz="800" b="0" i="0" u="none" strike="noStrike" dirty="0">
                          <a:solidFill>
                            <a:srgbClr val="4D4E54"/>
                          </a:solidFill>
                          <a:effectLst/>
                          <a:latin typeface="Arial"/>
                        </a:rPr>
                        <a:t> MBS</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0.25</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0.85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0961">
                <a:tc>
                  <a:txBody>
                    <a:bodyPr/>
                    <a:lstStyle/>
                    <a:p>
                      <a:pPr algn="l" fontAlgn="b"/>
                      <a:r>
                        <a:rPr lang="en-US" sz="800" b="0" i="0" u="none" strike="noStrike" dirty="0">
                          <a:solidFill>
                            <a:srgbClr val="4D4E54"/>
                          </a:solidFill>
                          <a:effectLst/>
                          <a:latin typeface="Arial"/>
                        </a:rPr>
                        <a:t> TIPS</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0961">
                <a:tc>
                  <a:txBody>
                    <a:bodyPr/>
                    <a:lstStyle/>
                    <a:p>
                      <a:pPr algn="l" fontAlgn="b"/>
                      <a:r>
                        <a:rPr lang="en-US" sz="800" b="0" i="0" u="none" strike="noStrike" dirty="0">
                          <a:solidFill>
                            <a:srgbClr val="4D4E54"/>
                          </a:solidFill>
                          <a:effectLst/>
                          <a:latin typeface="Arial"/>
                        </a:rPr>
                        <a:t> HY</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0961">
                <a:tc>
                  <a:txBody>
                    <a:bodyPr/>
                    <a:lstStyle/>
                    <a:p>
                      <a:pPr algn="l" fontAlgn="b"/>
                      <a:r>
                        <a:rPr lang="en-US" sz="800" b="0" i="0" u="none" strike="noStrike" dirty="0">
                          <a:solidFill>
                            <a:srgbClr val="4D4E54"/>
                          </a:solidFill>
                          <a:effectLst/>
                          <a:latin typeface="Arial"/>
                        </a:rPr>
                        <a:t> Non-US   Bonds (U)</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0961">
                <a:tc>
                  <a:txBody>
                    <a:bodyPr/>
                    <a:lstStyle/>
                    <a:p>
                      <a:pPr algn="l" fontAlgn="b"/>
                      <a:r>
                        <a:rPr lang="en-US" sz="800" b="0" i="0" u="none" strike="noStrike" dirty="0">
                          <a:solidFill>
                            <a:srgbClr val="4D4E54"/>
                          </a:solidFill>
                          <a:effectLst/>
                          <a:latin typeface="Arial"/>
                        </a:rPr>
                        <a:t> Non-US Bonds (H)</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0961">
                <a:tc>
                  <a:txBody>
                    <a:bodyPr/>
                    <a:lstStyle/>
                    <a:p>
                      <a:pPr algn="l" fontAlgn="b"/>
                      <a:r>
                        <a:rPr lang="en-US" sz="800" b="0" i="0" u="none" strike="noStrike" dirty="0">
                          <a:solidFill>
                            <a:srgbClr val="4D4E54"/>
                          </a:solidFill>
                          <a:effectLst/>
                          <a:latin typeface="Arial"/>
                        </a:rPr>
                        <a:t> EMD (Ext)</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40961">
                <a:tc>
                  <a:txBody>
                    <a:bodyPr/>
                    <a:lstStyle/>
                    <a:p>
                      <a:pPr algn="l" fontAlgn="b"/>
                      <a:r>
                        <a:rPr lang="en-US" sz="800" b="0" i="0" u="none" strike="noStrike" dirty="0">
                          <a:solidFill>
                            <a:srgbClr val="4D4E54"/>
                          </a:solidFill>
                          <a:effectLst/>
                          <a:latin typeface="Arial"/>
                        </a:rPr>
                        <a:t> EMD (Local)</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0.80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0961">
                <a:tc>
                  <a:txBody>
                    <a:bodyPr/>
                    <a:lstStyle/>
                    <a:p>
                      <a:pPr algn="l" fontAlgn="b"/>
                      <a:r>
                        <a:rPr lang="en-US" sz="800" b="0" i="0" u="none" strike="noStrike" dirty="0">
                          <a:solidFill>
                            <a:srgbClr val="4D4E54"/>
                          </a:solidFill>
                          <a:effectLst/>
                          <a:latin typeface="Arial"/>
                        </a:rPr>
                        <a:t> Large Cap</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0.90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0961">
                <a:tc>
                  <a:txBody>
                    <a:bodyPr/>
                    <a:lstStyle/>
                    <a:p>
                      <a:pPr algn="l" fontAlgn="b"/>
                      <a:r>
                        <a:rPr lang="en-US" sz="800" b="0" i="0" u="none" strike="noStrike" dirty="0">
                          <a:solidFill>
                            <a:srgbClr val="4D4E54"/>
                          </a:solidFill>
                          <a:effectLst/>
                          <a:latin typeface="Arial"/>
                        </a:rPr>
                        <a:t> SMID Cap</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0.90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40961">
                <a:tc>
                  <a:txBody>
                    <a:bodyPr/>
                    <a:lstStyle/>
                    <a:p>
                      <a:pPr algn="l" fontAlgn="b"/>
                      <a:r>
                        <a:rPr lang="en-US" sz="800" b="0" i="0" u="none" strike="noStrike" dirty="0">
                          <a:solidFill>
                            <a:srgbClr val="4D4E54"/>
                          </a:solidFill>
                          <a:effectLst/>
                          <a:latin typeface="Arial"/>
                        </a:rPr>
                        <a:t> Int'l </a:t>
                      </a:r>
                      <a:r>
                        <a:rPr lang="en-US" sz="800" b="0" i="0" u="none" strike="noStrike" dirty="0" err="1">
                          <a:solidFill>
                            <a:srgbClr val="4D4E54"/>
                          </a:solidFill>
                          <a:effectLst/>
                          <a:latin typeface="Arial"/>
                        </a:rPr>
                        <a:t>Eqty</a:t>
                      </a:r>
                      <a:r>
                        <a:rPr lang="en-US" sz="800" b="0" i="0" u="none" strike="noStrike" dirty="0">
                          <a:solidFill>
                            <a:srgbClr val="4D4E54"/>
                          </a:solidFill>
                          <a:effectLst/>
                          <a:latin typeface="Arial"/>
                        </a:rPr>
                        <a:t> (U)</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0.85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40961">
                <a:tc>
                  <a:txBody>
                    <a:bodyPr/>
                    <a:lstStyle/>
                    <a:p>
                      <a:pPr algn="l" fontAlgn="b"/>
                      <a:r>
                        <a:rPr lang="en-US" sz="800" b="0" i="0" u="none" strike="noStrike" dirty="0">
                          <a:solidFill>
                            <a:srgbClr val="4D4E54"/>
                          </a:solidFill>
                          <a:effectLst/>
                          <a:latin typeface="Arial"/>
                        </a:rPr>
                        <a:t> Int'l </a:t>
                      </a:r>
                      <a:r>
                        <a:rPr lang="en-US" sz="800" b="0" i="0" u="none" strike="noStrike" dirty="0" err="1">
                          <a:solidFill>
                            <a:srgbClr val="4D4E54"/>
                          </a:solidFill>
                          <a:effectLst/>
                          <a:latin typeface="Arial"/>
                        </a:rPr>
                        <a:t>Eqty</a:t>
                      </a:r>
                      <a:r>
                        <a:rPr lang="en-US" sz="800" b="0" i="0" u="none" strike="noStrike" dirty="0">
                          <a:solidFill>
                            <a:srgbClr val="4D4E54"/>
                          </a:solidFill>
                          <a:effectLst/>
                          <a:latin typeface="Arial"/>
                        </a:rPr>
                        <a:t> (H)</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0.85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40961">
                <a:tc>
                  <a:txBody>
                    <a:bodyPr/>
                    <a:lstStyle/>
                    <a:p>
                      <a:pPr algn="l" fontAlgn="b"/>
                      <a:r>
                        <a:rPr lang="en-US" sz="800" b="0" i="0" u="none" strike="noStrike" dirty="0">
                          <a:solidFill>
                            <a:srgbClr val="4D4E54"/>
                          </a:solidFill>
                          <a:effectLst/>
                          <a:latin typeface="Arial"/>
                        </a:rPr>
                        <a:t> EM</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0.80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0.80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40961">
                <a:tc>
                  <a:txBody>
                    <a:bodyPr/>
                    <a:lstStyle/>
                    <a:p>
                      <a:pPr algn="l" fontAlgn="b"/>
                      <a:r>
                        <a:rPr lang="en-US" sz="800" b="0" i="0" u="none" strike="noStrike" dirty="0">
                          <a:solidFill>
                            <a:srgbClr val="4D4E54"/>
                          </a:solidFill>
                          <a:effectLst/>
                          <a:latin typeface="Arial"/>
                        </a:rPr>
                        <a:t> PE</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0.85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40961">
                <a:tc>
                  <a:txBody>
                    <a:bodyPr/>
                    <a:lstStyle/>
                    <a:p>
                      <a:pPr algn="l" fontAlgn="b"/>
                      <a:r>
                        <a:rPr lang="en-US" sz="800" b="0" i="0" u="none" strike="noStrike" dirty="0">
                          <a:solidFill>
                            <a:srgbClr val="4D4E54"/>
                          </a:solidFill>
                          <a:effectLst/>
                          <a:latin typeface="Arial"/>
                        </a:rPr>
                        <a:t> PD</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0.80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40961">
                <a:tc>
                  <a:txBody>
                    <a:bodyPr/>
                    <a:lstStyle/>
                    <a:p>
                      <a:pPr algn="l" fontAlgn="b"/>
                      <a:r>
                        <a:rPr lang="en-US" sz="800" b="0" i="0" u="none" strike="noStrike" dirty="0">
                          <a:solidFill>
                            <a:srgbClr val="4D4E54"/>
                          </a:solidFill>
                          <a:effectLst/>
                          <a:latin typeface="Arial"/>
                        </a:rPr>
                        <a:t> PRA - </a:t>
                      </a:r>
                      <a:r>
                        <a:rPr lang="en-US" sz="800" b="0" i="0" u="none" strike="noStrike" dirty="0" err="1">
                          <a:solidFill>
                            <a:srgbClr val="4D4E54"/>
                          </a:solidFill>
                          <a:effectLst/>
                          <a:latin typeface="Arial"/>
                        </a:rPr>
                        <a:t>Egy</a:t>
                      </a:r>
                      <a:r>
                        <a:rPr lang="en-US" sz="800" b="0" i="0" u="none" strike="noStrike" dirty="0">
                          <a:solidFill>
                            <a:srgbClr val="4D4E54"/>
                          </a:solidFill>
                          <a:effectLst/>
                          <a:latin typeface="Arial"/>
                        </a:rPr>
                        <a:t>/Met</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0.85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BFBFBF"/>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40961">
                <a:tc>
                  <a:txBody>
                    <a:bodyPr/>
                    <a:lstStyle/>
                    <a:p>
                      <a:pPr algn="l" fontAlgn="b"/>
                      <a:r>
                        <a:rPr lang="en-US" sz="800" b="0" i="0" u="none" strike="noStrike" dirty="0">
                          <a:solidFill>
                            <a:srgbClr val="4D4E54"/>
                          </a:solidFill>
                          <a:effectLst/>
                          <a:latin typeface="Arial"/>
                        </a:rPr>
                        <a:t> PRA – Infra/Land</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0.60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0.75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40961">
                <a:tc>
                  <a:txBody>
                    <a:bodyPr/>
                    <a:lstStyle/>
                    <a:p>
                      <a:pPr algn="l" fontAlgn="b"/>
                      <a:r>
                        <a:rPr lang="en-US" sz="800" b="0" i="0" u="none" strike="noStrike" dirty="0">
                          <a:solidFill>
                            <a:srgbClr val="4D4E54"/>
                          </a:solidFill>
                          <a:effectLst/>
                          <a:latin typeface="Arial"/>
                        </a:rPr>
                        <a:t> Core RE</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0.45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0.70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BFBFBF"/>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40961">
                <a:tc>
                  <a:txBody>
                    <a:bodyPr/>
                    <a:lstStyle/>
                    <a:p>
                      <a:pPr algn="l" fontAlgn="b"/>
                      <a:r>
                        <a:rPr lang="en-US" sz="800" b="0" i="0" u="none" strike="noStrike" dirty="0">
                          <a:solidFill>
                            <a:srgbClr val="4D4E54"/>
                          </a:solidFill>
                          <a:effectLst/>
                          <a:latin typeface="Arial"/>
                        </a:rPr>
                        <a:t>Commodities</a:t>
                      </a:r>
                    </a:p>
                  </a:txBody>
                  <a:tcPr marL="2384" marR="2384" marT="23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0.10</a:t>
                      </a:r>
                    </a:p>
                  </a:txBody>
                  <a:tcPr marL="2384" marR="2384" marT="23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0.00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-0.10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0.55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0.25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4D4E54"/>
                          </a:solidFill>
                          <a:effectLst/>
                          <a:latin typeface="Arial"/>
                        </a:rPr>
                        <a:t>0.35</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0.40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0.30</a:t>
                      </a:r>
                    </a:p>
                  </a:txBody>
                  <a:tcPr marL="2384" marR="2384" marT="2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4D4E54"/>
                          </a:solidFill>
                          <a:effectLst/>
                          <a:latin typeface="Arial"/>
                        </a:rPr>
                        <a:t>1.00</a:t>
                      </a:r>
                    </a:p>
                  </a:txBody>
                  <a:tcPr marL="2384" marR="2384" marT="2384"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3" name="Title 2"/>
          <p:cNvSpPr>
            <a:spLocks noGrp="1"/>
          </p:cNvSpPr>
          <p:nvPr>
            <p:ph type="title"/>
          </p:nvPr>
        </p:nvSpPr>
        <p:spPr/>
        <p:txBody>
          <a:bodyPr/>
          <a:lstStyle/>
          <a:p>
            <a:r>
              <a:rPr lang="en-US" dirty="0"/>
              <a:t>2018 correlations</a:t>
            </a:r>
          </a:p>
        </p:txBody>
      </p:sp>
      <p:sp>
        <p:nvSpPr>
          <p:cNvPr id="4" name="Slide Number Placeholder 3"/>
          <p:cNvSpPr>
            <a:spLocks noGrp="1"/>
          </p:cNvSpPr>
          <p:nvPr>
            <p:ph type="sldNum" sz="quarter" idx="12"/>
          </p:nvPr>
        </p:nvSpPr>
        <p:spPr/>
        <p:txBody>
          <a:bodyPr/>
          <a:lstStyle/>
          <a:p>
            <a:fld id="{B9F459C5-D201-49C9-A701-E5F8CEC6F7D4}" type="slidenum">
              <a:rPr/>
              <a:pPr/>
              <a:t>48</a:t>
            </a:fld>
            <a:endParaRPr dirty="0"/>
          </a:p>
        </p:txBody>
      </p:sp>
    </p:spTree>
    <p:extLst>
      <p:ext uri="{BB962C8B-B14F-4D97-AF65-F5344CB8AC3E}">
        <p14:creationId xmlns:p14="http://schemas.microsoft.com/office/powerpoint/2010/main" val="1070019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04950"/>
            <a:ext cx="7924800" cy="3380256"/>
          </a:xfrm>
        </p:spPr>
        <p:txBody>
          <a:bodyPr anchor="ctr"/>
          <a:lstStyle/>
          <a:p>
            <a:r>
              <a:rPr lang="en-US" dirty="0"/>
              <a:t>Macro</a:t>
            </a:r>
            <a:br>
              <a:rPr lang="en-US" dirty="0"/>
            </a:br>
            <a:r>
              <a:rPr lang="en-US" dirty="0"/>
              <a:t>Assumptions</a:t>
            </a:r>
          </a:p>
        </p:txBody>
      </p:sp>
    </p:spTree>
    <p:extLst>
      <p:ext uri="{BB962C8B-B14F-4D97-AF65-F5344CB8AC3E}">
        <p14:creationId xmlns:p14="http://schemas.microsoft.com/office/powerpoint/2010/main" val="2814507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Asset Allocation: The Key Investment Decision</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37" y="1143000"/>
            <a:ext cx="7570319" cy="5029199"/>
          </a:xfrm>
          <a:prstGeom prst="rect">
            <a:avLst/>
          </a:prstGeom>
        </p:spPr>
      </p:pic>
    </p:spTree>
    <p:extLst>
      <p:ext uri="{BB962C8B-B14F-4D97-AF65-F5344CB8AC3E}">
        <p14:creationId xmlns:p14="http://schemas.microsoft.com/office/powerpoint/2010/main" val="2499148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1"/>
          </p:nvPr>
        </p:nvSpPr>
        <p:spPr>
          <a:xfrm>
            <a:off x="838200" y="3505200"/>
            <a:ext cx="7620000" cy="2590800"/>
          </a:xfrm>
        </p:spPr>
        <p:txBody>
          <a:bodyPr/>
          <a:lstStyle/>
          <a:p>
            <a:pPr marL="0" indent="0">
              <a:buNone/>
            </a:pPr>
            <a:r>
              <a:rPr lang="en-US" dirty="0"/>
              <a:t>Low inflation continued throughout 2017 despite strong economic growth, tightening labor market, and early signs of wage gains</a:t>
            </a:r>
          </a:p>
          <a:p>
            <a:pPr marL="457200" lvl="1" indent="0">
              <a:buNone/>
            </a:pPr>
            <a:r>
              <a:rPr lang="en-US" dirty="0"/>
              <a:t>These metrics were thought to help inflation accelerate, yet the Fed’s 2% inflation target has been a difficult target for the US economy to maintain</a:t>
            </a:r>
          </a:p>
          <a:p>
            <a:pPr marL="0" lvl="3" indent="0">
              <a:buNone/>
            </a:pPr>
            <a:r>
              <a:rPr lang="en-US" dirty="0"/>
              <a:t>		</a:t>
            </a:r>
          </a:p>
          <a:p>
            <a:pPr marL="0" indent="0">
              <a:buNone/>
            </a:pPr>
            <a:r>
              <a:rPr lang="en-US" dirty="0"/>
              <a:t>A seemingly transitory drop in certain CPI elements, such as healthcare costs and vehicles, have minimized price pressures in 2017 even as the impact from energy prices has turned positive</a:t>
            </a:r>
          </a:p>
          <a:p>
            <a:pPr lvl="3"/>
            <a:endParaRPr lang="en-US" dirty="0"/>
          </a:p>
          <a:p>
            <a:pPr marL="0" indent="0">
              <a:buNone/>
            </a:pPr>
            <a:r>
              <a:rPr lang="en-US" dirty="0"/>
              <a:t>The Fed’s preferred inflation measure, the personal consumption expenditures (PCE), remains below their 2% target</a:t>
            </a:r>
          </a:p>
          <a:p>
            <a:pPr marL="400050" lvl="1" indent="0">
              <a:buNone/>
            </a:pPr>
            <a:r>
              <a:rPr lang="en-US" dirty="0"/>
              <a:t>However, other more inclusive indicators such as the NY Fed Underlying Inflation Gauge, point to an increase in inflation in the coming years, but still below the long-term average</a:t>
            </a:r>
          </a:p>
          <a:p>
            <a:endParaRPr lang="en-US" dirty="0"/>
          </a:p>
        </p:txBody>
      </p:sp>
      <p:sp>
        <p:nvSpPr>
          <p:cNvPr id="5" name="Title 4"/>
          <p:cNvSpPr>
            <a:spLocks noGrp="1"/>
          </p:cNvSpPr>
          <p:nvPr>
            <p:ph type="title"/>
          </p:nvPr>
        </p:nvSpPr>
        <p:spPr/>
        <p:txBody>
          <a:bodyPr/>
          <a:lstStyle/>
          <a:p>
            <a:r>
              <a:rPr lang="en-US" dirty="0"/>
              <a:t>US Inflation</a:t>
            </a:r>
          </a:p>
        </p:txBody>
      </p:sp>
      <p:sp>
        <p:nvSpPr>
          <p:cNvPr id="4" name="Slide Number Placeholder 3"/>
          <p:cNvSpPr>
            <a:spLocks noGrp="1"/>
          </p:cNvSpPr>
          <p:nvPr>
            <p:ph type="sldNum" sz="quarter" idx="14"/>
          </p:nvPr>
        </p:nvSpPr>
        <p:spPr/>
        <p:txBody>
          <a:bodyPr/>
          <a:lstStyle/>
          <a:p>
            <a:fld id="{B9F459C5-D201-49C9-A701-E5F8CEC6F7D4}" type="slidenum">
              <a:rPr lang="en-US" smtClean="0"/>
              <a:pPr/>
              <a:t>50</a:t>
            </a:fld>
            <a:endParaRPr lang="en-US" dirty="0"/>
          </a:p>
        </p:txBody>
      </p:sp>
      <p:sp>
        <p:nvSpPr>
          <p:cNvPr id="6" name="TextBox 5"/>
          <p:cNvSpPr txBox="1"/>
          <p:nvPr/>
        </p:nvSpPr>
        <p:spPr>
          <a:xfrm>
            <a:off x="4724400" y="3276600"/>
            <a:ext cx="3733800" cy="215444"/>
          </a:xfrm>
          <a:prstGeom prst="rect">
            <a:avLst/>
          </a:prstGeom>
          <a:noFill/>
        </p:spPr>
        <p:txBody>
          <a:bodyPr wrap="square" rtlCol="0">
            <a:spAutoFit/>
          </a:bodyPr>
          <a:lstStyle/>
          <a:p>
            <a:pPr algn="r"/>
            <a:r>
              <a:rPr lang="en-US" sz="800" i="1" dirty="0">
                <a:solidFill>
                  <a:srgbClr val="4D4E54"/>
                </a:solidFill>
                <a:cs typeface="Verdana"/>
              </a:rPr>
              <a:t>Source: Bloomberg, </a:t>
            </a:r>
            <a:r>
              <a:rPr lang="en-US" sz="800" i="1" dirty="0">
                <a:solidFill>
                  <a:srgbClr val="4D4E54"/>
                </a:solidFill>
              </a:rPr>
              <a:t>NEPC</a:t>
            </a:r>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8968" y="762000"/>
            <a:ext cx="7598464"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2818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solidFill>
                  <a:srgbClr val="4D4E54"/>
                </a:solidFill>
                <a:cs typeface="Verdana"/>
              </a:rPr>
              <a:t>Source: (Top) IMF, </a:t>
            </a:r>
            <a:r>
              <a:rPr lang="en-US" dirty="0">
                <a:solidFill>
                  <a:srgbClr val="4D4E54"/>
                </a:solidFill>
              </a:rPr>
              <a:t>NEPC</a:t>
            </a:r>
          </a:p>
          <a:p>
            <a:r>
              <a:rPr lang="en-US" dirty="0">
                <a:solidFill>
                  <a:srgbClr val="4D4E54"/>
                </a:solidFill>
                <a:cs typeface="Verdana"/>
              </a:rPr>
              <a:t>Source: (Bottom) IMF, NEPC</a:t>
            </a:r>
            <a:endParaRPr lang="en-US" dirty="0"/>
          </a:p>
        </p:txBody>
      </p:sp>
      <p:sp>
        <p:nvSpPr>
          <p:cNvPr id="3" name="Slide Number Placeholder 2"/>
          <p:cNvSpPr>
            <a:spLocks noGrp="1"/>
          </p:cNvSpPr>
          <p:nvPr>
            <p:ph type="sldNum" sz="quarter" idx="12"/>
          </p:nvPr>
        </p:nvSpPr>
        <p:spPr/>
        <p:txBody>
          <a:bodyPr/>
          <a:lstStyle/>
          <a:p>
            <a:fld id="{B9F459C5-D201-49C9-A701-E5F8CEC6F7D4}" type="slidenum">
              <a:rPr lang="en-US" smtClean="0"/>
              <a:pPr/>
              <a:t>51</a:t>
            </a:fld>
            <a:endParaRPr lang="en-US" dirty="0"/>
          </a:p>
        </p:txBody>
      </p:sp>
      <p:sp>
        <p:nvSpPr>
          <p:cNvPr id="4" name="Content Placeholder 3"/>
          <p:cNvSpPr>
            <a:spLocks noGrp="1"/>
          </p:cNvSpPr>
          <p:nvPr>
            <p:ph idx="1"/>
          </p:nvPr>
        </p:nvSpPr>
        <p:spPr/>
        <p:txBody>
          <a:bodyPr/>
          <a:lstStyle/>
          <a:p>
            <a:pPr marL="0" indent="0">
              <a:buNone/>
            </a:pPr>
            <a:r>
              <a:rPr lang="en-US" dirty="0"/>
              <a:t>In most developed economies, core inflation has failed to reach or exceed central bank targets despite improved domestic demand and labor markets</a:t>
            </a:r>
          </a:p>
          <a:p>
            <a:pPr marL="457200" lvl="1" indent="0">
              <a:buNone/>
            </a:pPr>
            <a:r>
              <a:rPr lang="en-US" dirty="0"/>
              <a:t>Ultra accommodative monetary policy remains in place for Europe and Japan to fuel higher levels of inflation</a:t>
            </a:r>
          </a:p>
          <a:p>
            <a:pPr marL="457200" lvl="1" indent="0">
              <a:buNone/>
            </a:pPr>
            <a:endParaRPr lang="en-US" sz="1000" dirty="0"/>
          </a:p>
          <a:p>
            <a:pPr marL="457200" lvl="1" indent="0">
              <a:buNone/>
            </a:pPr>
            <a:r>
              <a:rPr lang="en-US" dirty="0"/>
              <a:t>The UK is an exception to this trend as significant depreciation of the pound has led to higher consumer prices</a:t>
            </a:r>
          </a:p>
          <a:p>
            <a:endParaRPr lang="en-US" dirty="0"/>
          </a:p>
          <a:p>
            <a:endParaRPr lang="en-US" dirty="0"/>
          </a:p>
          <a:p>
            <a:pPr marL="0" indent="0">
              <a:buNone/>
            </a:pPr>
            <a:r>
              <a:rPr lang="en-US" dirty="0"/>
              <a:t>Emerging market inflation has broadly declined over the last 24 months</a:t>
            </a:r>
          </a:p>
          <a:p>
            <a:pPr marL="457200" lvl="1" indent="0">
              <a:buNone/>
            </a:pPr>
            <a:r>
              <a:rPr lang="en-US" dirty="0"/>
              <a:t>This is in part due to the large fiscal correction and prudent monetary policy actions that followed the currency declines of prior years</a:t>
            </a:r>
          </a:p>
          <a:p>
            <a:pPr marL="457200" lvl="1" indent="0">
              <a:buNone/>
            </a:pPr>
            <a:endParaRPr lang="en-US" sz="1000" dirty="0"/>
          </a:p>
          <a:p>
            <a:pPr marL="457200" lvl="1" indent="0">
              <a:buNone/>
            </a:pPr>
            <a:r>
              <a:rPr lang="en-US" dirty="0"/>
              <a:t>Core inflation particularly in Russia and Brazil have declined significantly as the effect of high real interest rates weakens inflationary trends</a:t>
            </a:r>
          </a:p>
          <a:p>
            <a:endParaRPr lang="en-US" dirty="0"/>
          </a:p>
        </p:txBody>
      </p:sp>
      <p:sp>
        <p:nvSpPr>
          <p:cNvPr id="7" name="Title 6"/>
          <p:cNvSpPr>
            <a:spLocks noGrp="1"/>
          </p:cNvSpPr>
          <p:nvPr>
            <p:ph type="title"/>
          </p:nvPr>
        </p:nvSpPr>
        <p:spPr/>
        <p:txBody>
          <a:bodyPr/>
          <a:lstStyle/>
          <a:p>
            <a:r>
              <a:rPr lang="en-US" dirty="0"/>
              <a:t>Global Inflation</a:t>
            </a:r>
          </a:p>
        </p:txBody>
      </p:sp>
      <p:pic>
        <p:nvPicPr>
          <p:cNvPr id="1027" name="Picture 3"/>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4797425" y="839167"/>
            <a:ext cx="3889375" cy="25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Grp="1" noChangeAspect="1" noChangeArrowheads="1"/>
          </p:cNvPicPr>
          <p:nvPr>
            <p:ph idx="14"/>
          </p:nvPr>
        </p:nvPicPr>
        <p:blipFill>
          <a:blip r:embed="rId4">
            <a:extLst>
              <a:ext uri="{28A0092B-C50C-407E-A947-70E740481C1C}">
                <a14:useLocalDpi xmlns:a14="http://schemas.microsoft.com/office/drawing/2010/main" val="0"/>
              </a:ext>
            </a:extLst>
          </a:blip>
          <a:srcRect/>
          <a:stretch>
            <a:fillRect/>
          </a:stretch>
        </p:blipFill>
        <p:spPr bwMode="auto">
          <a:xfrm>
            <a:off x="4800530" y="3505200"/>
            <a:ext cx="388316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985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xfrm>
            <a:off x="4797424" y="6061496"/>
            <a:ext cx="3889375" cy="470356"/>
          </a:xfrm>
        </p:spPr>
        <p:txBody>
          <a:bodyPr/>
          <a:lstStyle/>
          <a:p>
            <a:r>
              <a:rPr lang="en-US" dirty="0">
                <a:solidFill>
                  <a:srgbClr val="4D4E54"/>
                </a:solidFill>
                <a:cs typeface="Verdana"/>
              </a:rPr>
              <a:t>Source: (Top) Bloomberg</a:t>
            </a:r>
            <a:endParaRPr lang="en-US" dirty="0">
              <a:solidFill>
                <a:srgbClr val="4D4E54"/>
              </a:solidFill>
            </a:endParaRPr>
          </a:p>
          <a:p>
            <a:r>
              <a:rPr lang="en-US" dirty="0">
                <a:solidFill>
                  <a:srgbClr val="4D4E54"/>
                </a:solidFill>
                <a:cs typeface="Verdana"/>
              </a:rPr>
              <a:t>Source: (Bottom) Bloomberg, NEPC</a:t>
            </a:r>
          </a:p>
          <a:p>
            <a:r>
              <a:rPr lang="en-US" dirty="0">
                <a:solidFill>
                  <a:srgbClr val="4D4E54"/>
                </a:solidFill>
                <a:cs typeface="Verdana"/>
              </a:rPr>
              <a:t>Charts as of 12/13/2017</a:t>
            </a:r>
            <a:endParaRPr lang="en-US" dirty="0"/>
          </a:p>
        </p:txBody>
      </p:sp>
      <p:sp>
        <p:nvSpPr>
          <p:cNvPr id="3" name="Slide Number Placeholder 2"/>
          <p:cNvSpPr>
            <a:spLocks noGrp="1"/>
          </p:cNvSpPr>
          <p:nvPr>
            <p:ph type="sldNum" sz="quarter" idx="12"/>
          </p:nvPr>
        </p:nvSpPr>
        <p:spPr/>
        <p:txBody>
          <a:bodyPr/>
          <a:lstStyle/>
          <a:p>
            <a:fld id="{B9F459C5-D201-49C9-A701-E5F8CEC6F7D4}" type="slidenum">
              <a:rPr lang="en-US" smtClean="0"/>
              <a:pPr/>
              <a:t>52</a:t>
            </a:fld>
            <a:endParaRPr lang="en-US" dirty="0"/>
          </a:p>
        </p:txBody>
      </p:sp>
      <p:sp>
        <p:nvSpPr>
          <p:cNvPr id="4" name="Content Placeholder 3"/>
          <p:cNvSpPr>
            <a:spLocks noGrp="1"/>
          </p:cNvSpPr>
          <p:nvPr>
            <p:ph idx="1"/>
          </p:nvPr>
        </p:nvSpPr>
        <p:spPr/>
        <p:txBody>
          <a:bodyPr/>
          <a:lstStyle/>
          <a:p>
            <a:pPr marL="0" indent="0">
              <a:buNone/>
            </a:pPr>
            <a:r>
              <a:rPr lang="en-US" dirty="0"/>
              <a:t>Cash is the basic cornerstone of all asset class forecasts</a:t>
            </a:r>
          </a:p>
          <a:p>
            <a:pPr marL="457200" lvl="1" indent="0">
              <a:buNone/>
            </a:pPr>
            <a:r>
              <a:rPr lang="en-US" dirty="0"/>
              <a:t>The assumption flows through as a direct building block component or as a relative value adjustment (cash + risk </a:t>
            </a:r>
            <a:r>
              <a:rPr lang="en-US" dirty="0" err="1"/>
              <a:t>premia</a:t>
            </a:r>
            <a:r>
              <a:rPr lang="en-US" dirty="0"/>
              <a:t>)</a:t>
            </a:r>
          </a:p>
          <a:p>
            <a:pPr marL="457200" lvl="1" indent="0">
              <a:buNone/>
            </a:pPr>
            <a:endParaRPr lang="en-US" sz="1000" dirty="0"/>
          </a:p>
          <a:p>
            <a:pPr marL="457200" lvl="1" indent="0">
              <a:buNone/>
            </a:pPr>
            <a:r>
              <a:rPr lang="en-US" dirty="0"/>
              <a:t>The longer-term cash assumption is a result of the inflation assumption in conjunction with our forecasted real interest rate path</a:t>
            </a:r>
          </a:p>
          <a:p>
            <a:endParaRPr lang="en-US" dirty="0"/>
          </a:p>
          <a:p>
            <a:endParaRPr lang="en-US" dirty="0"/>
          </a:p>
          <a:p>
            <a:pPr marL="0" indent="0">
              <a:buNone/>
            </a:pPr>
            <a:r>
              <a:rPr lang="en-US" dirty="0">
                <a:solidFill>
                  <a:schemeClr val="tx2"/>
                </a:solidFill>
              </a:rPr>
              <a:t>After three Fed rate hikes in 2017, expectations for increased short term interest rates project higher still </a:t>
            </a:r>
          </a:p>
          <a:p>
            <a:pPr marL="457200" lvl="1" indent="0">
              <a:buNone/>
            </a:pPr>
            <a:r>
              <a:rPr lang="en-US" dirty="0"/>
              <a:t>A progressively flatter yield curve has formed as longer-term rate expectations remain muted</a:t>
            </a:r>
          </a:p>
          <a:p>
            <a:pPr marL="457200" lvl="1" indent="0">
              <a:buNone/>
            </a:pPr>
            <a:endParaRPr lang="en-US" sz="1000" dirty="0"/>
          </a:p>
          <a:p>
            <a:pPr marL="457200" lvl="1" indent="0">
              <a:buNone/>
            </a:pPr>
            <a:r>
              <a:rPr lang="en-US" dirty="0"/>
              <a:t>Market prices reflect only two rate hikes in 2018, despite FOMC expectations of three</a:t>
            </a:r>
          </a:p>
          <a:p>
            <a:pPr marL="457200" lvl="1" indent="0">
              <a:buNone/>
            </a:pPr>
            <a:endParaRPr lang="en-US" sz="1000" dirty="0"/>
          </a:p>
          <a:p>
            <a:pPr marL="457200" lvl="1" indent="0">
              <a:buNone/>
            </a:pPr>
            <a:r>
              <a:rPr lang="en-US" dirty="0"/>
              <a:t>A key risk to our overall investment outlook is the ending of Fed gradualism and rate increases beyond market expectations</a:t>
            </a:r>
          </a:p>
        </p:txBody>
      </p:sp>
      <p:sp>
        <p:nvSpPr>
          <p:cNvPr id="7" name="Title 6"/>
          <p:cNvSpPr>
            <a:spLocks noGrp="1"/>
          </p:cNvSpPr>
          <p:nvPr>
            <p:ph type="title"/>
          </p:nvPr>
        </p:nvSpPr>
        <p:spPr/>
        <p:txBody>
          <a:bodyPr/>
          <a:lstStyle/>
          <a:p>
            <a:r>
              <a:rPr lang="en-US" dirty="0"/>
              <a:t>US Cash Expectations</a:t>
            </a:r>
          </a:p>
        </p:txBody>
      </p:sp>
      <p:pic>
        <p:nvPicPr>
          <p:cNvPr id="4098" name="Picture 2"/>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4797425" y="839167"/>
            <a:ext cx="3889375" cy="25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Grp="1" noChangeAspect="1" noChangeArrowheads="1"/>
          </p:cNvPicPr>
          <p:nvPr>
            <p:ph idx="14"/>
          </p:nvPr>
        </p:nvPicPr>
        <p:blipFill>
          <a:blip r:embed="rId4">
            <a:extLst>
              <a:ext uri="{28A0092B-C50C-407E-A947-70E740481C1C}">
                <a14:useLocalDpi xmlns:a14="http://schemas.microsoft.com/office/drawing/2010/main" val="0"/>
              </a:ext>
            </a:extLst>
          </a:blip>
          <a:srcRect/>
          <a:stretch>
            <a:fillRect/>
          </a:stretch>
        </p:blipFill>
        <p:spPr bwMode="auto">
          <a:xfrm>
            <a:off x="4800530" y="3505200"/>
            <a:ext cx="388316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9436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p:txBody>
          <a:bodyPr/>
          <a:lstStyle/>
          <a:p>
            <a:pPr defTabSz="457200"/>
            <a:r>
              <a:rPr lang="en-US" dirty="0">
                <a:solidFill>
                  <a:srgbClr val="4D4E54"/>
                </a:solidFill>
                <a:cs typeface="Verdana"/>
              </a:rPr>
              <a:t>Source: (Top) Bloomberg, NEPC</a:t>
            </a:r>
          </a:p>
          <a:p>
            <a:pPr defTabSz="457200"/>
            <a:r>
              <a:rPr lang="en-US" dirty="0">
                <a:solidFill>
                  <a:srgbClr val="4D4E54"/>
                </a:solidFill>
                <a:cs typeface="Verdana"/>
              </a:rPr>
              <a:t>Source: (Bottom) Bloomberg</a:t>
            </a:r>
            <a:endParaRPr lang="en-US" dirty="0"/>
          </a:p>
        </p:txBody>
      </p:sp>
      <p:sp>
        <p:nvSpPr>
          <p:cNvPr id="7" name="Slide Number Placeholder 6"/>
          <p:cNvSpPr>
            <a:spLocks noGrp="1"/>
          </p:cNvSpPr>
          <p:nvPr>
            <p:ph type="sldNum" sz="quarter" idx="12"/>
          </p:nvPr>
        </p:nvSpPr>
        <p:spPr/>
        <p:txBody>
          <a:bodyPr/>
          <a:lstStyle/>
          <a:p>
            <a:fld id="{B9F459C5-D201-49C9-A701-E5F8CEC6F7D4}" type="slidenum">
              <a:rPr lang="en-US" smtClean="0"/>
              <a:pPr/>
              <a:t>53</a:t>
            </a:fld>
            <a:endParaRPr lang="en-US"/>
          </a:p>
        </p:txBody>
      </p:sp>
      <p:sp>
        <p:nvSpPr>
          <p:cNvPr id="9" name="Content Placeholder 8"/>
          <p:cNvSpPr>
            <a:spLocks noGrp="1"/>
          </p:cNvSpPr>
          <p:nvPr>
            <p:ph idx="1"/>
          </p:nvPr>
        </p:nvSpPr>
        <p:spPr/>
        <p:txBody>
          <a:bodyPr/>
          <a:lstStyle/>
          <a:p>
            <a:pPr marL="0" indent="0">
              <a:buNone/>
            </a:pPr>
            <a:r>
              <a:rPr lang="en-US" dirty="0">
                <a:solidFill>
                  <a:schemeClr val="tx2"/>
                </a:solidFill>
              </a:rPr>
              <a:t>Real yields are marginally higher relative to last year</a:t>
            </a:r>
          </a:p>
          <a:p>
            <a:pPr marL="457200" lvl="1" indent="0">
              <a:buNone/>
            </a:pPr>
            <a:r>
              <a:rPr lang="en-US" dirty="0"/>
              <a:t>Continued strength in economic data and expectation of future Fed rate hikes have improved the outlook for real yields</a:t>
            </a:r>
          </a:p>
          <a:p>
            <a:pPr marL="457200" lvl="1" indent="0">
              <a:buNone/>
            </a:pPr>
            <a:endParaRPr lang="en-US" sz="1000" dirty="0"/>
          </a:p>
          <a:p>
            <a:pPr marL="457200" lvl="1" indent="0">
              <a:buNone/>
            </a:pPr>
            <a:r>
              <a:rPr lang="en-US" dirty="0"/>
              <a:t>While higher, real rates remain below long-term averages, reinforcing the subdued outlook for fixed income</a:t>
            </a:r>
          </a:p>
          <a:p>
            <a:pPr marL="0" indent="0">
              <a:buNone/>
            </a:pPr>
            <a:endParaRPr lang="en-US" dirty="0">
              <a:solidFill>
                <a:schemeClr val="tx2"/>
              </a:solidFill>
            </a:endParaRPr>
          </a:p>
          <a:p>
            <a:pPr marL="0" indent="0">
              <a:buNone/>
            </a:pPr>
            <a:r>
              <a:rPr lang="en-US" dirty="0">
                <a:solidFill>
                  <a:schemeClr val="tx2"/>
                </a:solidFill>
              </a:rPr>
              <a:t>Long-term expectations for real yields remain positive but low in the US</a:t>
            </a:r>
          </a:p>
          <a:p>
            <a:pPr marL="457200" lvl="1" indent="0">
              <a:buNone/>
            </a:pPr>
            <a:r>
              <a:rPr lang="en-US" dirty="0"/>
              <a:t>Low real rates depress the return outlook for risk assets over the long-term</a:t>
            </a:r>
          </a:p>
          <a:p>
            <a:pPr marL="457200" lvl="1" indent="0">
              <a:buNone/>
            </a:pPr>
            <a:endParaRPr lang="en-US" sz="1000" dirty="0"/>
          </a:p>
          <a:p>
            <a:pPr marL="457200" lvl="1" indent="0">
              <a:buNone/>
            </a:pPr>
            <a:r>
              <a:rPr lang="en-US" dirty="0"/>
              <a:t>Interest rate increases have been slower than what the market has discounted</a:t>
            </a:r>
          </a:p>
          <a:p>
            <a:pPr marL="0" indent="0">
              <a:buNone/>
            </a:pPr>
            <a:endParaRPr lang="en-US" dirty="0">
              <a:solidFill>
                <a:schemeClr val="tx1"/>
              </a:solidFill>
            </a:endParaRPr>
          </a:p>
          <a:p>
            <a:pPr marL="0" indent="0">
              <a:buNone/>
            </a:pPr>
            <a:r>
              <a:rPr lang="en-US" dirty="0">
                <a:solidFill>
                  <a:schemeClr val="tx2"/>
                </a:solidFill>
              </a:rPr>
              <a:t>Additional uncertainty surrounding the path of rates is possible in 2018</a:t>
            </a:r>
          </a:p>
          <a:p>
            <a:pPr marL="457200" lvl="1" indent="0">
              <a:buNone/>
            </a:pPr>
            <a:r>
              <a:rPr lang="en-US" dirty="0"/>
              <a:t>Potential disruption with the confirmation of new Fed Chairman Jerome Powell</a:t>
            </a:r>
          </a:p>
          <a:p>
            <a:pPr marL="457200" lvl="1" indent="0">
              <a:buNone/>
            </a:pPr>
            <a:endParaRPr lang="en-US" sz="1000" dirty="0"/>
          </a:p>
          <a:p>
            <a:pPr marL="457200" lvl="1" indent="0">
              <a:buNone/>
            </a:pPr>
            <a:r>
              <a:rPr lang="en-US" dirty="0"/>
              <a:t>Tax cuts could push interest rates higher due to the larger federal deficits and debt issuance needs</a:t>
            </a:r>
          </a:p>
          <a:p>
            <a:pPr marL="0" indent="0">
              <a:buNone/>
            </a:pPr>
            <a:endParaRPr lang="en-US" dirty="0"/>
          </a:p>
        </p:txBody>
      </p:sp>
      <p:sp>
        <p:nvSpPr>
          <p:cNvPr id="8" name="Title 7"/>
          <p:cNvSpPr>
            <a:spLocks noGrp="1"/>
          </p:cNvSpPr>
          <p:nvPr>
            <p:ph type="title"/>
          </p:nvPr>
        </p:nvSpPr>
        <p:spPr/>
        <p:txBody>
          <a:bodyPr/>
          <a:lstStyle/>
          <a:p>
            <a:r>
              <a:rPr lang="en-US" dirty="0"/>
              <a:t>US Interest Rate Expectations</a:t>
            </a:r>
          </a:p>
        </p:txBody>
      </p:sp>
      <p:pic>
        <p:nvPicPr>
          <p:cNvPr id="5122" name="Picture 2"/>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4797425" y="839167"/>
            <a:ext cx="3889375" cy="25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4800530" y="3505200"/>
            <a:ext cx="388316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411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p:txBody>
          <a:bodyPr/>
          <a:lstStyle/>
          <a:p>
            <a:pPr defTabSz="457200"/>
            <a:r>
              <a:rPr lang="en-US" dirty="0">
                <a:solidFill>
                  <a:srgbClr val="4D4E54"/>
                </a:solidFill>
                <a:cs typeface="Verdana"/>
              </a:rPr>
              <a:t>Source: (Top) Bloomberg</a:t>
            </a:r>
          </a:p>
          <a:p>
            <a:pPr defTabSz="457200"/>
            <a:r>
              <a:rPr lang="en-US" dirty="0">
                <a:solidFill>
                  <a:srgbClr val="4D4E54"/>
                </a:solidFill>
                <a:cs typeface="Verdana"/>
              </a:rPr>
              <a:t>Source: (Bottom) Bloomberg</a:t>
            </a:r>
            <a:endParaRPr lang="en-US" dirty="0"/>
          </a:p>
        </p:txBody>
      </p:sp>
      <p:sp>
        <p:nvSpPr>
          <p:cNvPr id="7" name="Slide Number Placeholder 6"/>
          <p:cNvSpPr>
            <a:spLocks noGrp="1"/>
          </p:cNvSpPr>
          <p:nvPr>
            <p:ph type="sldNum" sz="quarter" idx="12"/>
          </p:nvPr>
        </p:nvSpPr>
        <p:spPr/>
        <p:txBody>
          <a:bodyPr/>
          <a:lstStyle/>
          <a:p>
            <a:fld id="{B9F459C5-D201-49C9-A701-E5F8CEC6F7D4}" type="slidenum">
              <a:rPr lang="en-US" smtClean="0"/>
              <a:pPr/>
              <a:t>54</a:t>
            </a:fld>
            <a:endParaRPr lang="en-US"/>
          </a:p>
        </p:txBody>
      </p:sp>
      <p:sp>
        <p:nvSpPr>
          <p:cNvPr id="9" name="Content Placeholder 8"/>
          <p:cNvSpPr>
            <a:spLocks noGrp="1"/>
          </p:cNvSpPr>
          <p:nvPr>
            <p:ph idx="1"/>
          </p:nvPr>
        </p:nvSpPr>
        <p:spPr/>
        <p:txBody>
          <a:bodyPr/>
          <a:lstStyle/>
          <a:p>
            <a:pPr marL="0" indent="0">
              <a:buNone/>
            </a:pPr>
            <a:r>
              <a:rPr lang="en-US" dirty="0">
                <a:solidFill>
                  <a:schemeClr val="tx2"/>
                </a:solidFill>
              </a:rPr>
              <a:t>Government bond yields remain low and negative in much of the developed world</a:t>
            </a:r>
            <a:endParaRPr lang="en-US" sz="700" dirty="0">
              <a:solidFill>
                <a:schemeClr val="tx2"/>
              </a:solidFill>
            </a:endParaRPr>
          </a:p>
          <a:p>
            <a:pPr marL="0" indent="0">
              <a:buNone/>
            </a:pPr>
            <a:endParaRPr lang="en-US" dirty="0">
              <a:solidFill>
                <a:schemeClr val="tx2"/>
              </a:solidFill>
            </a:endParaRPr>
          </a:p>
          <a:p>
            <a:pPr marL="0" indent="0">
              <a:buNone/>
            </a:pPr>
            <a:r>
              <a:rPr lang="en-US" dirty="0">
                <a:solidFill>
                  <a:schemeClr val="tx2"/>
                </a:solidFill>
              </a:rPr>
              <a:t>European sovereign yields have declined relative to Germany as political and economic risk declines</a:t>
            </a:r>
          </a:p>
          <a:p>
            <a:pPr marL="457200" lvl="1" indent="0">
              <a:buNone/>
            </a:pPr>
            <a:r>
              <a:rPr lang="en-US" dirty="0"/>
              <a:t>Spain and other periphery nations have showed positive economic momentum</a:t>
            </a:r>
          </a:p>
          <a:p>
            <a:pPr marL="457200" lvl="1" indent="0">
              <a:buNone/>
            </a:pPr>
            <a:endParaRPr lang="en-US" sz="1000" dirty="0"/>
          </a:p>
          <a:p>
            <a:pPr marL="457200" lvl="1" indent="0">
              <a:buNone/>
            </a:pPr>
            <a:r>
              <a:rPr lang="en-US" dirty="0"/>
              <a:t>France’s election of Emmanuel Macron was seen as a stabilizing event for the country and the EU as a whole</a:t>
            </a:r>
          </a:p>
          <a:p>
            <a:pPr marL="0" indent="0">
              <a:buNone/>
            </a:pPr>
            <a:endParaRPr lang="en-US" dirty="0">
              <a:solidFill>
                <a:schemeClr val="accent5"/>
              </a:solidFill>
            </a:endParaRPr>
          </a:p>
          <a:p>
            <a:pPr marL="0" indent="0">
              <a:buNone/>
            </a:pPr>
            <a:r>
              <a:rPr lang="en-US" dirty="0">
                <a:solidFill>
                  <a:schemeClr val="tx2"/>
                </a:solidFill>
              </a:rPr>
              <a:t>Emerging market local interest rates </a:t>
            </a:r>
            <a:r>
              <a:rPr lang="en-US">
                <a:solidFill>
                  <a:schemeClr val="tx2"/>
                </a:solidFill>
              </a:rPr>
              <a:t>are </a:t>
            </a:r>
            <a:r>
              <a:rPr lang="en-US" dirty="0">
                <a:solidFill>
                  <a:schemeClr val="tx2"/>
                </a:solidFill>
              </a:rPr>
              <a:t>attractively</a:t>
            </a:r>
            <a:r>
              <a:rPr lang="en-US">
                <a:solidFill>
                  <a:schemeClr val="tx2"/>
                </a:solidFill>
              </a:rPr>
              <a:t> priced as </a:t>
            </a:r>
            <a:r>
              <a:rPr lang="en-US" dirty="0">
                <a:solidFill>
                  <a:schemeClr val="tx2"/>
                </a:solidFill>
              </a:rPr>
              <a:t>real yields remain elevated</a:t>
            </a:r>
          </a:p>
          <a:p>
            <a:pPr marL="457200" lvl="1" indent="0">
              <a:buNone/>
            </a:pPr>
            <a:r>
              <a:rPr lang="en-US" dirty="0"/>
              <a:t>Emerging market yields continue to retain a healthy </a:t>
            </a:r>
            <a:r>
              <a:rPr lang="en-US" dirty="0" err="1"/>
              <a:t>premia</a:t>
            </a:r>
            <a:r>
              <a:rPr lang="en-US" dirty="0"/>
              <a:t> over developed world rates</a:t>
            </a:r>
          </a:p>
          <a:p>
            <a:pPr marL="457200" lvl="1" indent="0">
              <a:buNone/>
            </a:pPr>
            <a:endParaRPr lang="en-US" dirty="0"/>
          </a:p>
          <a:p>
            <a:pPr marL="457200" lvl="1" indent="0">
              <a:buNone/>
            </a:pPr>
            <a:r>
              <a:rPr lang="en-US" dirty="0"/>
              <a:t>Additionally, positive real rates provide a larger cushion for EM central banks to cut interest rates and ease monetary conditions</a:t>
            </a:r>
          </a:p>
        </p:txBody>
      </p:sp>
      <p:sp>
        <p:nvSpPr>
          <p:cNvPr id="8" name="Title 7"/>
          <p:cNvSpPr>
            <a:spLocks noGrp="1"/>
          </p:cNvSpPr>
          <p:nvPr>
            <p:ph type="title"/>
          </p:nvPr>
        </p:nvSpPr>
        <p:spPr/>
        <p:txBody>
          <a:bodyPr/>
          <a:lstStyle/>
          <a:p>
            <a:r>
              <a:rPr lang="en-US" dirty="0"/>
              <a:t>Global Interest Rate Expectations</a:t>
            </a:r>
          </a:p>
        </p:txBody>
      </p:sp>
      <p:pic>
        <p:nvPicPr>
          <p:cNvPr id="6146" name="Picture 2"/>
          <p:cNvPicPr>
            <a:picLocks noGrp="1" noChangeAspect="1" noChangeArrowheads="1"/>
          </p:cNvPicPr>
          <p:nvPr>
            <p:ph idx="14"/>
          </p:nvPr>
        </p:nvPicPr>
        <p:blipFill>
          <a:blip r:embed="rId2">
            <a:extLst>
              <a:ext uri="{28A0092B-C50C-407E-A947-70E740481C1C}">
                <a14:useLocalDpi xmlns:a14="http://schemas.microsoft.com/office/drawing/2010/main" val="0"/>
              </a:ext>
            </a:extLst>
          </a:blip>
          <a:srcRect/>
          <a:stretch>
            <a:fillRect/>
          </a:stretch>
        </p:blipFill>
        <p:spPr bwMode="auto">
          <a:xfrm>
            <a:off x="4800530" y="3505200"/>
            <a:ext cx="388316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4797425" y="839167"/>
            <a:ext cx="3889375" cy="25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9612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F459C5-D201-49C9-A701-E5F8CEC6F7D4}" type="slidenum">
              <a:rPr lang="en-US" smtClean="0"/>
              <a:pPr/>
              <a:t>55</a:t>
            </a:fld>
            <a:endParaRPr lang="en-US" dirty="0"/>
          </a:p>
        </p:txBody>
      </p:sp>
      <p:sp>
        <p:nvSpPr>
          <p:cNvPr id="3" name="Title 2"/>
          <p:cNvSpPr>
            <a:spLocks noGrp="1"/>
          </p:cNvSpPr>
          <p:nvPr>
            <p:ph type="title"/>
          </p:nvPr>
        </p:nvSpPr>
        <p:spPr/>
        <p:txBody>
          <a:bodyPr/>
          <a:lstStyle/>
          <a:p>
            <a:r>
              <a:rPr lang="en-US" dirty="0"/>
              <a:t>Equity: Assumptions</a:t>
            </a:r>
          </a:p>
        </p:txBody>
      </p:sp>
      <p:graphicFrame>
        <p:nvGraphicFramePr>
          <p:cNvPr id="28" name="Content Placeholder 2"/>
          <p:cNvGraphicFramePr>
            <a:graphicFrameLocks/>
          </p:cNvGraphicFramePr>
          <p:nvPr>
            <p:extLst>
              <p:ext uri="{D42A27DB-BD31-4B8C-83A1-F6EECF244321}">
                <p14:modId xmlns:p14="http://schemas.microsoft.com/office/powerpoint/2010/main" val="3968957128"/>
              </p:ext>
            </p:extLst>
          </p:nvPr>
        </p:nvGraphicFramePr>
        <p:xfrm>
          <a:off x="685800" y="838202"/>
          <a:ext cx="3889510" cy="5252192"/>
        </p:xfrm>
        <a:graphic>
          <a:graphicData uri="http://schemas.openxmlformats.org/drawingml/2006/table">
            <a:tbl>
              <a:tblPr firstRow="1" bandRow="1">
                <a:tableStyleId>{5C22544A-7EE6-4342-B048-85BDC9FD1C3A}</a:tableStyleId>
              </a:tblPr>
              <a:tblGrid>
                <a:gridCol w="137491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328262">
                <a:tc gridSpan="2">
                  <a:txBody>
                    <a:bodyPr/>
                    <a:lstStyle/>
                    <a:p>
                      <a:pPr algn="ctr"/>
                      <a:r>
                        <a:rPr lang="en-US" sz="1200" dirty="0">
                          <a:solidFill>
                            <a:schemeClr val="bg1"/>
                          </a:solidFill>
                        </a:rPr>
                        <a:t>Equity Building</a:t>
                      </a:r>
                      <a:r>
                        <a:rPr lang="en-US" sz="1200" baseline="0" dirty="0">
                          <a:solidFill>
                            <a:schemeClr val="bg1"/>
                          </a:solidFill>
                        </a:rPr>
                        <a:t> Blocks</a:t>
                      </a:r>
                      <a:endParaRPr lang="en-US" sz="1200" dirty="0">
                        <a:solidFill>
                          <a:schemeClr val="bg1"/>
                        </a:solidFill>
                      </a:endParaRPr>
                    </a:p>
                  </a:txBody>
                  <a:tcPr anchor="ctr">
                    <a:solidFill>
                      <a:schemeClr val="tx1"/>
                    </a:solidFill>
                  </a:tcPr>
                </a:tc>
                <a:tc hMerge="1">
                  <a:txBody>
                    <a:bodyPr/>
                    <a:lstStyle/>
                    <a:p>
                      <a:endParaRPr lang="en-US" sz="1200" dirty="0"/>
                    </a:p>
                  </a:txBody>
                  <a:tcPr/>
                </a:tc>
                <a:extLst>
                  <a:ext uri="{0D108BD9-81ED-4DB2-BD59-A6C34878D82A}">
                    <a16:rowId xmlns:a16="http://schemas.microsoft.com/office/drawing/2014/main" val="10000"/>
                  </a:ext>
                </a:extLst>
              </a:tr>
              <a:tr h="984786">
                <a:tc>
                  <a:txBody>
                    <a:bodyPr/>
                    <a:lstStyle/>
                    <a:p>
                      <a:pPr algn="ctr"/>
                      <a:r>
                        <a:rPr lang="en-US" sz="1200" b="1" dirty="0">
                          <a:solidFill>
                            <a:schemeClr val="bg1"/>
                          </a:solidFill>
                        </a:rPr>
                        <a:t>Illiquidity Premium</a:t>
                      </a:r>
                    </a:p>
                  </a:txBody>
                  <a:tcPr anchor="ctr">
                    <a:solidFill>
                      <a:schemeClr val="accent6"/>
                    </a:solidFill>
                  </a:tcPr>
                </a:tc>
                <a:tc>
                  <a:txBody>
                    <a:bodyPr/>
                    <a:lstStyle/>
                    <a:p>
                      <a:pPr algn="ctr"/>
                      <a:r>
                        <a:rPr lang="en-US" sz="1000" b="0" dirty="0"/>
                        <a:t>The additional return expected for investments carrying liquidity risk</a:t>
                      </a:r>
                    </a:p>
                  </a:txBody>
                  <a:tcPr anchor="ctr">
                    <a:solidFill>
                      <a:schemeClr val="accent6">
                        <a:lumMod val="20000"/>
                        <a:lumOff val="80000"/>
                      </a:schemeClr>
                    </a:solidFill>
                  </a:tcPr>
                </a:tc>
                <a:extLst>
                  <a:ext uri="{0D108BD9-81ED-4DB2-BD59-A6C34878D82A}">
                    <a16:rowId xmlns:a16="http://schemas.microsoft.com/office/drawing/2014/main" val="10001"/>
                  </a:ext>
                </a:extLst>
              </a:tr>
              <a:tr h="984786">
                <a:tc>
                  <a:txBody>
                    <a:bodyPr/>
                    <a:lstStyle/>
                    <a:p>
                      <a:pPr algn="ctr"/>
                      <a:r>
                        <a:rPr lang="en-US" sz="1200" b="1" dirty="0">
                          <a:solidFill>
                            <a:schemeClr val="bg1"/>
                          </a:solidFill>
                        </a:rPr>
                        <a:t>Valuation</a:t>
                      </a:r>
                    </a:p>
                  </a:txBody>
                  <a:tcPr anchor="ctr">
                    <a:solidFill>
                      <a:schemeClr val="accent5"/>
                    </a:solidFill>
                  </a:tcPr>
                </a:tc>
                <a:tc>
                  <a:txBody>
                    <a:bodyPr/>
                    <a:lstStyle/>
                    <a:p>
                      <a:pPr algn="ctr"/>
                      <a:r>
                        <a:rPr lang="en-US" sz="1000" b="0" dirty="0"/>
                        <a:t>An input representing </a:t>
                      </a:r>
                      <a:r>
                        <a:rPr lang="en-US" sz="1000" b="0" baseline="0" dirty="0"/>
                        <a:t>P/E multiple </a:t>
                      </a:r>
                      <a:r>
                        <a:rPr lang="en-US" sz="1000" b="0" dirty="0"/>
                        <a:t>contraction or expansion relative to long-term</a:t>
                      </a:r>
                      <a:r>
                        <a:rPr lang="en-US" sz="1000" b="0" baseline="0" dirty="0"/>
                        <a:t> trend</a:t>
                      </a:r>
                      <a:endParaRPr lang="en-US" sz="1000" b="0" dirty="0"/>
                    </a:p>
                  </a:txBody>
                  <a:tcPr anchor="ctr">
                    <a:solidFill>
                      <a:schemeClr val="accent5">
                        <a:lumMod val="20000"/>
                        <a:lumOff val="80000"/>
                      </a:schemeClr>
                    </a:solidFill>
                  </a:tcPr>
                </a:tc>
                <a:extLst>
                  <a:ext uri="{0D108BD9-81ED-4DB2-BD59-A6C34878D82A}">
                    <a16:rowId xmlns:a16="http://schemas.microsoft.com/office/drawing/2014/main" val="10002"/>
                  </a:ext>
                </a:extLst>
              </a:tr>
              <a:tr h="984786">
                <a:tc>
                  <a:txBody>
                    <a:bodyPr/>
                    <a:lstStyle/>
                    <a:p>
                      <a:pPr algn="ctr"/>
                      <a:r>
                        <a:rPr lang="en-US" sz="1200" b="1" dirty="0">
                          <a:solidFill>
                            <a:schemeClr val="bg1"/>
                          </a:solidFill>
                        </a:rPr>
                        <a:t>Inflation</a:t>
                      </a:r>
                    </a:p>
                  </a:txBody>
                  <a:tcPr anchor="ctr">
                    <a:solidFill>
                      <a:schemeClr val="accent4"/>
                    </a:solidFill>
                  </a:tcPr>
                </a:tc>
                <a:tc>
                  <a:txBody>
                    <a:bodyPr/>
                    <a:lstStyle/>
                    <a:p>
                      <a:pPr algn="ctr"/>
                      <a:r>
                        <a:rPr lang="en-US" sz="1000" b="0" dirty="0"/>
                        <a:t>Represents market-specific inflation derived from index country revenue contribution and region-specific forecasted inflation</a:t>
                      </a:r>
                    </a:p>
                  </a:txBody>
                  <a:tcPr anchor="ctr">
                    <a:solidFill>
                      <a:schemeClr val="accent4">
                        <a:lumMod val="20000"/>
                        <a:lumOff val="80000"/>
                      </a:schemeClr>
                    </a:solidFill>
                  </a:tcPr>
                </a:tc>
                <a:extLst>
                  <a:ext uri="{0D108BD9-81ED-4DB2-BD59-A6C34878D82A}">
                    <a16:rowId xmlns:a16="http://schemas.microsoft.com/office/drawing/2014/main" val="10003"/>
                  </a:ext>
                </a:extLst>
              </a:tr>
              <a:tr h="984786">
                <a:tc>
                  <a:txBody>
                    <a:bodyPr/>
                    <a:lstStyle/>
                    <a:p>
                      <a:pPr algn="ctr"/>
                      <a:r>
                        <a:rPr lang="en-US" sz="1200" b="1" dirty="0">
                          <a:solidFill>
                            <a:schemeClr val="bg1"/>
                          </a:solidFill>
                        </a:rPr>
                        <a:t>Real Earnings Growth</a:t>
                      </a:r>
                    </a:p>
                  </a:txBody>
                  <a:tcPr anchor="ctr">
                    <a:solidFill>
                      <a:schemeClr val="accent1"/>
                    </a:solidFill>
                  </a:tcPr>
                </a:tc>
                <a:tc>
                  <a:txBody>
                    <a:bodyPr/>
                    <a:lstStyle/>
                    <a:p>
                      <a:pPr algn="ctr"/>
                      <a:r>
                        <a:rPr lang="en-US" sz="1000" b="0" dirty="0"/>
                        <a:t>Reflects market-specific real growth for each equity asset class as a weighted-average derived from index country revenue contribution and forecasted GDP</a:t>
                      </a:r>
                      <a:r>
                        <a:rPr lang="en-US" sz="1000" b="0" baseline="0" dirty="0"/>
                        <a:t> </a:t>
                      </a:r>
                      <a:r>
                        <a:rPr lang="en-US" sz="1000" b="0" dirty="0"/>
                        <a:t>growth</a:t>
                      </a:r>
                    </a:p>
                  </a:txBody>
                  <a:tcPr anchor="ctr">
                    <a:solidFill>
                      <a:schemeClr val="accent1">
                        <a:lumMod val="20000"/>
                        <a:lumOff val="80000"/>
                      </a:schemeClr>
                    </a:solidFill>
                  </a:tcPr>
                </a:tc>
                <a:extLst>
                  <a:ext uri="{0D108BD9-81ED-4DB2-BD59-A6C34878D82A}">
                    <a16:rowId xmlns:a16="http://schemas.microsoft.com/office/drawing/2014/main" val="10004"/>
                  </a:ext>
                </a:extLst>
              </a:tr>
              <a:tr h="984786">
                <a:tc>
                  <a:txBody>
                    <a:bodyPr/>
                    <a:lstStyle/>
                    <a:p>
                      <a:pPr algn="ctr"/>
                      <a:r>
                        <a:rPr lang="en-US" sz="1200" b="1" dirty="0">
                          <a:solidFill>
                            <a:schemeClr val="bg1"/>
                          </a:solidFill>
                        </a:rPr>
                        <a:t>Dividend</a:t>
                      </a:r>
                      <a:r>
                        <a:rPr lang="en-US" sz="1200" b="1" baseline="0" dirty="0">
                          <a:solidFill>
                            <a:schemeClr val="bg1"/>
                          </a:solidFill>
                        </a:rPr>
                        <a:t> Yield</a:t>
                      </a:r>
                      <a:endParaRPr lang="en-US" sz="1200" b="1" dirty="0">
                        <a:solidFill>
                          <a:schemeClr val="bg1"/>
                        </a:solidFill>
                      </a:endParaRPr>
                    </a:p>
                  </a:txBody>
                  <a:tcPr anchor="ctr">
                    <a:solidFill>
                      <a:schemeClr val="accent3"/>
                    </a:solidFill>
                  </a:tcPr>
                </a:tc>
                <a:tc>
                  <a:txBody>
                    <a:bodyPr/>
                    <a:lstStyle/>
                    <a:p>
                      <a:pPr algn="ctr"/>
                      <a:r>
                        <a:rPr lang="en-US" sz="1000" b="0" dirty="0"/>
                        <a:t> Informed by current income distributed to shareholders with adjustments made to reflect market conditions and trends</a:t>
                      </a:r>
                    </a:p>
                  </a:txBody>
                  <a:tcPr anchor="ctr">
                    <a:solidFill>
                      <a:schemeClr val="tx2">
                        <a:lumMod val="10000"/>
                        <a:lumOff val="90000"/>
                      </a:schemeClr>
                    </a:solidFill>
                  </a:tcPr>
                </a:tc>
                <a:extLst>
                  <a:ext uri="{0D108BD9-81ED-4DB2-BD59-A6C34878D82A}">
                    <a16:rowId xmlns:a16="http://schemas.microsoft.com/office/drawing/2014/main" val="10005"/>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1638997393"/>
              </p:ext>
            </p:extLst>
          </p:nvPr>
        </p:nvGraphicFramePr>
        <p:xfrm>
          <a:off x="4797290" y="838202"/>
          <a:ext cx="4035302" cy="5301654"/>
        </p:xfrm>
        <a:graphic>
          <a:graphicData uri="http://schemas.openxmlformats.org/drawingml/2006/table">
            <a:tbl>
              <a:tblPr firstRow="1" bandRow="1">
                <a:tableStyleId>{F5AB1C69-6EDB-4FF4-983F-18BD219EF322}</a:tableStyleId>
              </a:tblPr>
              <a:tblGrid>
                <a:gridCol w="1524084">
                  <a:extLst>
                    <a:ext uri="{9D8B030D-6E8A-4147-A177-3AD203B41FA5}">
                      <a16:colId xmlns:a16="http://schemas.microsoft.com/office/drawing/2014/main" val="20000"/>
                    </a:ext>
                  </a:extLst>
                </a:gridCol>
                <a:gridCol w="1255609">
                  <a:extLst>
                    <a:ext uri="{9D8B030D-6E8A-4147-A177-3AD203B41FA5}">
                      <a16:colId xmlns:a16="http://schemas.microsoft.com/office/drawing/2014/main" val="20001"/>
                    </a:ext>
                  </a:extLst>
                </a:gridCol>
                <a:gridCol w="1255609">
                  <a:extLst>
                    <a:ext uri="{9D8B030D-6E8A-4147-A177-3AD203B41FA5}">
                      <a16:colId xmlns:a16="http://schemas.microsoft.com/office/drawing/2014/main" val="20002"/>
                    </a:ext>
                  </a:extLst>
                </a:gridCol>
              </a:tblGrid>
              <a:tr h="599753">
                <a:tc>
                  <a:txBody>
                    <a:bodyPr/>
                    <a:lstStyle/>
                    <a:p>
                      <a:pPr algn="ctr"/>
                      <a:r>
                        <a:rPr lang="en-US" sz="1200" baseline="0" dirty="0"/>
                        <a:t>Asset Class</a:t>
                      </a:r>
                      <a:endParaRPr lang="en-US" sz="1200" dirty="0"/>
                    </a:p>
                  </a:txBody>
                  <a:tcPr marL="106914" marR="106914" anchor="ctr"/>
                </a:tc>
                <a:tc>
                  <a:txBody>
                    <a:bodyPr/>
                    <a:lstStyle/>
                    <a:p>
                      <a:pPr algn="ctr"/>
                      <a:r>
                        <a:rPr lang="en-US" sz="1200" dirty="0"/>
                        <a:t>5-7</a:t>
                      </a:r>
                      <a:r>
                        <a:rPr lang="en-US" sz="1200" baseline="0" dirty="0"/>
                        <a:t> Year Return</a:t>
                      </a:r>
                      <a:endParaRPr lang="en-US" sz="1200" dirty="0"/>
                    </a:p>
                  </a:txBody>
                  <a:tcPr marL="106914" marR="106914" anchor="ctr"/>
                </a:tc>
                <a:tc>
                  <a:txBody>
                    <a:bodyPr/>
                    <a:lstStyle/>
                    <a:p>
                      <a:pPr algn="ctr"/>
                      <a:r>
                        <a:rPr lang="en-US" sz="1200" dirty="0"/>
                        <a:t>Change</a:t>
                      </a:r>
                      <a:endParaRPr lang="en-US" sz="1200" baseline="0" dirty="0"/>
                    </a:p>
                    <a:p>
                      <a:pPr algn="ctr"/>
                      <a:r>
                        <a:rPr lang="en-US" sz="1200" dirty="0"/>
                        <a:t>2018-2017</a:t>
                      </a:r>
                    </a:p>
                  </a:txBody>
                  <a:tcPr marL="106914" marR="106914" anchor="ctr"/>
                </a:tc>
                <a:extLst>
                  <a:ext uri="{0D108BD9-81ED-4DB2-BD59-A6C34878D82A}">
                    <a16:rowId xmlns:a16="http://schemas.microsoft.com/office/drawing/2014/main" val="10000"/>
                  </a:ext>
                </a:extLst>
              </a:tr>
              <a:tr h="467134">
                <a:tc>
                  <a:txBody>
                    <a:bodyPr/>
                    <a:lstStyle/>
                    <a:p>
                      <a:r>
                        <a:rPr lang="en-US" sz="1000" dirty="0"/>
                        <a:t>US Large</a:t>
                      </a:r>
                      <a:r>
                        <a:rPr lang="en-US" sz="1000" baseline="0" dirty="0"/>
                        <a:t> Cap</a:t>
                      </a:r>
                      <a:endParaRPr lang="en-US" sz="1000" dirty="0"/>
                    </a:p>
                  </a:txBody>
                  <a:tcPr marL="106914" marR="106914" anchor="ctr"/>
                </a:tc>
                <a:tc>
                  <a:txBody>
                    <a:bodyPr/>
                    <a:lstStyle/>
                    <a:p>
                      <a:pPr algn="ctr"/>
                      <a:r>
                        <a:rPr lang="en-US" sz="1000" b="1" dirty="0"/>
                        <a:t>5.25%</a:t>
                      </a:r>
                    </a:p>
                  </a:txBody>
                  <a:tcPr marL="106914" marR="106914" anchor="ctr"/>
                </a:tc>
                <a:tc>
                  <a:txBody>
                    <a:bodyPr/>
                    <a:lstStyle/>
                    <a:p>
                      <a:pPr algn="ctr"/>
                      <a:r>
                        <a:rPr lang="en-US" sz="1000" b="1" dirty="0">
                          <a:solidFill>
                            <a:schemeClr val="accent5"/>
                          </a:solidFill>
                        </a:rPr>
                        <a:t>-.50%</a:t>
                      </a:r>
                    </a:p>
                  </a:txBody>
                  <a:tcPr marL="106914" marR="106914" anchor="ctr"/>
                </a:tc>
                <a:extLst>
                  <a:ext uri="{0D108BD9-81ED-4DB2-BD59-A6C34878D82A}">
                    <a16:rowId xmlns:a16="http://schemas.microsoft.com/office/drawing/2014/main" val="10001"/>
                  </a:ext>
                </a:extLst>
              </a:tr>
              <a:tr h="467134">
                <a:tc>
                  <a:txBody>
                    <a:bodyPr/>
                    <a:lstStyle/>
                    <a:p>
                      <a:r>
                        <a:rPr lang="en-US" sz="1000" dirty="0"/>
                        <a:t>US Small/Mid</a:t>
                      </a:r>
                      <a:r>
                        <a:rPr lang="en-US" sz="1000" baseline="0" dirty="0"/>
                        <a:t>-Cap</a:t>
                      </a:r>
                    </a:p>
                  </a:txBody>
                  <a:tcPr marL="106914" marR="106914" anchor="ctr"/>
                </a:tc>
                <a:tc>
                  <a:txBody>
                    <a:bodyPr/>
                    <a:lstStyle/>
                    <a:p>
                      <a:pPr algn="ctr"/>
                      <a:r>
                        <a:rPr lang="en-US" sz="1000" b="1" dirty="0"/>
                        <a:t>5.75%</a:t>
                      </a:r>
                    </a:p>
                  </a:txBody>
                  <a:tcPr marL="106914" marR="106914" anchor="ctr"/>
                </a:tc>
                <a:tc>
                  <a:txBody>
                    <a:bodyPr/>
                    <a:lstStyle/>
                    <a:p>
                      <a:pPr algn="ctr"/>
                      <a:r>
                        <a:rPr lang="en-US" sz="1000" b="1" dirty="0">
                          <a:solidFill>
                            <a:schemeClr val="accent5"/>
                          </a:solidFill>
                        </a:rPr>
                        <a:t>-.25%</a:t>
                      </a:r>
                    </a:p>
                  </a:txBody>
                  <a:tcPr marL="106914" marR="106914" anchor="ctr"/>
                </a:tc>
                <a:extLst>
                  <a:ext uri="{0D108BD9-81ED-4DB2-BD59-A6C34878D82A}">
                    <a16:rowId xmlns:a16="http://schemas.microsoft.com/office/drawing/2014/main" val="10002"/>
                  </a:ext>
                </a:extLst>
              </a:tr>
              <a:tr h="467134">
                <a:tc>
                  <a:txBody>
                    <a:bodyPr/>
                    <a:lstStyle/>
                    <a:p>
                      <a:r>
                        <a:rPr lang="en-US" sz="1000" dirty="0"/>
                        <a:t>International (Unhedged)</a:t>
                      </a:r>
                    </a:p>
                  </a:txBody>
                  <a:tcPr marL="106914" marR="106914" anchor="ctr"/>
                </a:tc>
                <a:tc>
                  <a:txBody>
                    <a:bodyPr/>
                    <a:lstStyle/>
                    <a:p>
                      <a:pPr algn="ctr"/>
                      <a:r>
                        <a:rPr lang="en-US" sz="1000" b="1" dirty="0"/>
                        <a:t>7.50%</a:t>
                      </a:r>
                    </a:p>
                  </a:txBody>
                  <a:tcPr marL="106914" marR="106914" anchor="ctr"/>
                </a:tc>
                <a:tc>
                  <a:txBody>
                    <a:bodyPr/>
                    <a:lstStyle/>
                    <a:p>
                      <a:pPr algn="ctr"/>
                      <a:r>
                        <a:rPr lang="en-US" sz="1000" b="1" dirty="0">
                          <a:solidFill>
                            <a:schemeClr val="accent1">
                              <a:lumMod val="50000"/>
                            </a:schemeClr>
                          </a:solidFill>
                        </a:rPr>
                        <a:t>+.25%</a:t>
                      </a:r>
                    </a:p>
                  </a:txBody>
                  <a:tcPr marL="106914" marR="106914" anchor="ctr"/>
                </a:tc>
                <a:extLst>
                  <a:ext uri="{0D108BD9-81ED-4DB2-BD59-A6C34878D82A}">
                    <a16:rowId xmlns:a16="http://schemas.microsoft.com/office/drawing/2014/main" val="10003"/>
                  </a:ext>
                </a:extLst>
              </a:tr>
              <a:tr h="467134">
                <a:tc>
                  <a:txBody>
                    <a:bodyPr/>
                    <a:lstStyle/>
                    <a:p>
                      <a:r>
                        <a:rPr lang="en-US" sz="1000" dirty="0"/>
                        <a:t>International</a:t>
                      </a:r>
                    </a:p>
                    <a:p>
                      <a:r>
                        <a:rPr lang="en-US" sz="1000" dirty="0"/>
                        <a:t>(Hedged)</a:t>
                      </a:r>
                    </a:p>
                  </a:txBody>
                  <a:tcPr marL="106914" marR="106914" anchor="ctr"/>
                </a:tc>
                <a:tc>
                  <a:txBody>
                    <a:bodyPr/>
                    <a:lstStyle/>
                    <a:p>
                      <a:pPr algn="ctr"/>
                      <a:r>
                        <a:rPr lang="en-US" sz="1000" b="1" dirty="0"/>
                        <a:t>7.82%</a:t>
                      </a:r>
                    </a:p>
                  </a:txBody>
                  <a:tcPr marL="106914" marR="106914" anchor="ctr"/>
                </a:tc>
                <a:tc>
                  <a:txBody>
                    <a:bodyPr/>
                    <a:lstStyle/>
                    <a:p>
                      <a:pPr algn="ctr"/>
                      <a:r>
                        <a:rPr lang="en-US" sz="1000" b="1" dirty="0">
                          <a:solidFill>
                            <a:schemeClr val="accent1">
                              <a:lumMod val="50000"/>
                            </a:schemeClr>
                          </a:solidFill>
                        </a:rPr>
                        <a:t>+.25%</a:t>
                      </a:r>
                    </a:p>
                  </a:txBody>
                  <a:tcPr marL="106914" marR="106914" anchor="ctr"/>
                </a:tc>
                <a:extLst>
                  <a:ext uri="{0D108BD9-81ED-4DB2-BD59-A6C34878D82A}">
                    <a16:rowId xmlns:a16="http://schemas.microsoft.com/office/drawing/2014/main" val="10004"/>
                  </a:ext>
                </a:extLst>
              </a:tr>
              <a:tr h="467134">
                <a:tc>
                  <a:txBody>
                    <a:bodyPr/>
                    <a:lstStyle/>
                    <a:p>
                      <a:r>
                        <a:rPr lang="en-US" sz="1000" dirty="0"/>
                        <a:t>International</a:t>
                      </a:r>
                    </a:p>
                    <a:p>
                      <a:r>
                        <a:rPr lang="en-US" sz="1000" dirty="0"/>
                        <a:t>Small</a:t>
                      </a:r>
                      <a:r>
                        <a:rPr lang="en-US" sz="1000" baseline="0" dirty="0"/>
                        <a:t> Cap</a:t>
                      </a:r>
                      <a:endParaRPr lang="en-US" sz="1000" dirty="0"/>
                    </a:p>
                  </a:txBody>
                  <a:tcPr marL="106914" marR="106914" anchor="ctr"/>
                </a:tc>
                <a:tc>
                  <a:txBody>
                    <a:bodyPr/>
                    <a:lstStyle/>
                    <a:p>
                      <a:pPr algn="ctr"/>
                      <a:r>
                        <a:rPr lang="en-US" sz="1000" b="1" dirty="0"/>
                        <a:t>7.75%</a:t>
                      </a:r>
                    </a:p>
                  </a:txBody>
                  <a:tcPr marL="106914" marR="106914" anchor="ctr"/>
                </a:tc>
                <a:tc>
                  <a:txBody>
                    <a:bodyPr/>
                    <a:lstStyle/>
                    <a:p>
                      <a:pPr algn="ctr"/>
                      <a:r>
                        <a:rPr lang="en-US" sz="1000" b="1" dirty="0">
                          <a:solidFill>
                            <a:schemeClr val="accent1">
                              <a:lumMod val="50000"/>
                            </a:schemeClr>
                          </a:solidFill>
                        </a:rPr>
                        <a:t>+.25%</a:t>
                      </a:r>
                    </a:p>
                  </a:txBody>
                  <a:tcPr marL="106914" marR="106914" anchor="ctr"/>
                </a:tc>
                <a:extLst>
                  <a:ext uri="{0D108BD9-81ED-4DB2-BD59-A6C34878D82A}">
                    <a16:rowId xmlns:a16="http://schemas.microsoft.com/office/drawing/2014/main" val="10005"/>
                  </a:ext>
                </a:extLst>
              </a:tr>
              <a:tr h="467134">
                <a:tc>
                  <a:txBody>
                    <a:bodyPr/>
                    <a:lstStyle/>
                    <a:p>
                      <a:r>
                        <a:rPr lang="en-US" sz="1000" dirty="0"/>
                        <a:t>Emerging International</a:t>
                      </a:r>
                    </a:p>
                  </a:txBody>
                  <a:tcPr marL="106914" marR="106914" anchor="ctr"/>
                </a:tc>
                <a:tc>
                  <a:txBody>
                    <a:bodyPr/>
                    <a:lstStyle/>
                    <a:p>
                      <a:pPr algn="ctr"/>
                      <a:r>
                        <a:rPr lang="en-US" sz="1000" b="1" dirty="0"/>
                        <a:t>9.00%</a:t>
                      </a:r>
                    </a:p>
                  </a:txBody>
                  <a:tcPr marL="106914" marR="106914" anchor="ctr"/>
                </a:tc>
                <a:tc>
                  <a:txBody>
                    <a:bodyPr/>
                    <a:lstStyle/>
                    <a:p>
                      <a:pPr algn="ctr"/>
                      <a:r>
                        <a:rPr lang="en-US" sz="1000" b="1" dirty="0">
                          <a:solidFill>
                            <a:schemeClr val="accent5"/>
                          </a:solidFill>
                        </a:rPr>
                        <a:t>-.50%</a:t>
                      </a:r>
                    </a:p>
                  </a:txBody>
                  <a:tcPr marL="106914" marR="106914" anchor="ctr"/>
                </a:tc>
                <a:extLst>
                  <a:ext uri="{0D108BD9-81ED-4DB2-BD59-A6C34878D82A}">
                    <a16:rowId xmlns:a16="http://schemas.microsoft.com/office/drawing/2014/main" val="10006"/>
                  </a:ext>
                </a:extLst>
              </a:tr>
              <a:tr h="497695">
                <a:tc>
                  <a:txBody>
                    <a:bodyPr/>
                    <a:lstStyle/>
                    <a:p>
                      <a:r>
                        <a:rPr lang="en-US" sz="1000" dirty="0"/>
                        <a:t>Emerging Intl.</a:t>
                      </a:r>
                      <a:r>
                        <a:rPr lang="en-US" sz="1000" baseline="0" dirty="0"/>
                        <a:t> Small Cap</a:t>
                      </a:r>
                      <a:endParaRPr lang="en-US" sz="1000" dirty="0"/>
                    </a:p>
                  </a:txBody>
                  <a:tcPr marL="106914" marR="106914" anchor="ctr"/>
                </a:tc>
                <a:tc>
                  <a:txBody>
                    <a:bodyPr/>
                    <a:lstStyle/>
                    <a:p>
                      <a:pPr algn="ctr"/>
                      <a:r>
                        <a:rPr lang="en-US" sz="1000" b="1" dirty="0"/>
                        <a:t>9.25%</a:t>
                      </a:r>
                    </a:p>
                  </a:txBody>
                  <a:tcPr marL="106914" marR="106914" anchor="ctr"/>
                </a:tc>
                <a:tc>
                  <a:txBody>
                    <a:bodyPr/>
                    <a:lstStyle/>
                    <a:p>
                      <a:pPr algn="ctr"/>
                      <a:r>
                        <a:rPr lang="en-US" sz="1000" b="1" dirty="0">
                          <a:solidFill>
                            <a:schemeClr val="accent5"/>
                          </a:solidFill>
                        </a:rPr>
                        <a:t>-.75%</a:t>
                      </a:r>
                    </a:p>
                  </a:txBody>
                  <a:tcPr marL="106914" marR="106914" anchor="ctr"/>
                </a:tc>
                <a:extLst>
                  <a:ext uri="{0D108BD9-81ED-4DB2-BD59-A6C34878D82A}">
                    <a16:rowId xmlns:a16="http://schemas.microsoft.com/office/drawing/2014/main" val="10007"/>
                  </a:ext>
                </a:extLst>
              </a:tr>
              <a:tr h="467134">
                <a:tc>
                  <a:txBody>
                    <a:bodyPr/>
                    <a:lstStyle/>
                    <a:p>
                      <a:r>
                        <a:rPr lang="en-US" sz="1000" dirty="0"/>
                        <a:t>Private Equity</a:t>
                      </a:r>
                    </a:p>
                  </a:txBody>
                  <a:tcPr marL="106914" marR="106914" anchor="ctr"/>
                </a:tc>
                <a:tc>
                  <a:txBody>
                    <a:bodyPr/>
                    <a:lstStyle/>
                    <a:p>
                      <a:pPr algn="ctr"/>
                      <a:r>
                        <a:rPr lang="en-US" sz="1000" b="1" dirty="0"/>
                        <a:t>8.00%</a:t>
                      </a:r>
                    </a:p>
                  </a:txBody>
                  <a:tcPr marL="106914" marR="106914" anchor="ctr"/>
                </a:tc>
                <a:tc>
                  <a:txBody>
                    <a:bodyPr/>
                    <a:lstStyle/>
                    <a:p>
                      <a:pPr algn="ctr"/>
                      <a:r>
                        <a:rPr lang="en-US" sz="1000" b="1" dirty="0">
                          <a:solidFill>
                            <a:schemeClr val="accent5"/>
                          </a:solidFill>
                        </a:rPr>
                        <a:t>-.25%</a:t>
                      </a:r>
                    </a:p>
                  </a:txBody>
                  <a:tcPr marL="106914" marR="106914" anchor="ctr"/>
                </a:tc>
                <a:extLst>
                  <a:ext uri="{0D108BD9-81ED-4DB2-BD59-A6C34878D82A}">
                    <a16:rowId xmlns:a16="http://schemas.microsoft.com/office/drawing/2014/main" val="10008"/>
                  </a:ext>
                </a:extLst>
              </a:tr>
              <a:tr h="467134">
                <a:tc>
                  <a:txBody>
                    <a:bodyPr/>
                    <a:lstStyle/>
                    <a:p>
                      <a:r>
                        <a:rPr lang="en-US" sz="1000" dirty="0"/>
                        <a:t>Hedge Funds – Long/Short</a:t>
                      </a:r>
                    </a:p>
                  </a:txBody>
                  <a:tcPr marL="106914" marR="106914" anchor="ctr"/>
                </a:tc>
                <a:tc>
                  <a:txBody>
                    <a:bodyPr/>
                    <a:lstStyle/>
                    <a:p>
                      <a:pPr algn="ctr"/>
                      <a:r>
                        <a:rPr lang="en-US" sz="1000" b="1" dirty="0"/>
                        <a:t>6.25%</a:t>
                      </a:r>
                    </a:p>
                  </a:txBody>
                  <a:tcPr marL="106914" marR="106914" anchor="ctr"/>
                </a:tc>
                <a:tc>
                  <a:txBody>
                    <a:bodyPr/>
                    <a:lstStyle/>
                    <a:p>
                      <a:pPr algn="ctr"/>
                      <a:r>
                        <a:rPr lang="en-US" sz="1000" b="1" dirty="0">
                          <a:solidFill>
                            <a:schemeClr val="tx1"/>
                          </a:solidFill>
                        </a:rPr>
                        <a:t>-</a:t>
                      </a:r>
                    </a:p>
                  </a:txBody>
                  <a:tcPr marL="106914" marR="106914" anchor="ctr"/>
                </a:tc>
                <a:extLst>
                  <a:ext uri="{0D108BD9-81ED-4DB2-BD59-A6C34878D82A}">
                    <a16:rowId xmlns:a16="http://schemas.microsoft.com/office/drawing/2014/main" val="10009"/>
                  </a:ext>
                </a:extLst>
              </a:tr>
              <a:tr h="467134">
                <a:tc>
                  <a:txBody>
                    <a:bodyPr/>
                    <a:lstStyle/>
                    <a:p>
                      <a:r>
                        <a:rPr lang="en-US" sz="1000" i="1" dirty="0"/>
                        <a:t>Global Equity</a:t>
                      </a:r>
                    </a:p>
                  </a:txBody>
                  <a:tcPr marL="106914" marR="106914" anchor="ctr"/>
                </a:tc>
                <a:tc>
                  <a:txBody>
                    <a:bodyPr/>
                    <a:lstStyle/>
                    <a:p>
                      <a:pPr algn="ctr"/>
                      <a:r>
                        <a:rPr lang="en-US" sz="1000" b="1" i="1" dirty="0"/>
                        <a:t>6.88%</a:t>
                      </a:r>
                    </a:p>
                  </a:txBody>
                  <a:tcPr marL="106914" marR="106914" anchor="ctr"/>
                </a:tc>
                <a:tc>
                  <a:txBody>
                    <a:bodyPr/>
                    <a:lstStyle/>
                    <a:p>
                      <a:pPr algn="ctr"/>
                      <a:r>
                        <a:rPr lang="en-US" sz="1000" b="1" i="1" dirty="0">
                          <a:solidFill>
                            <a:schemeClr val="accent5"/>
                          </a:solidFill>
                        </a:rPr>
                        <a:t>-.33%</a:t>
                      </a:r>
                    </a:p>
                  </a:txBody>
                  <a:tcPr marL="106914" marR="106914"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020657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7"/>
          </p:nvPr>
        </p:nvSpPr>
        <p:spPr/>
        <p:txBody>
          <a:bodyPr/>
          <a:lstStyle/>
          <a:p>
            <a:pPr defTabSz="457200"/>
            <a:r>
              <a:rPr lang="en-US" dirty="0">
                <a:solidFill>
                  <a:srgbClr val="4D4E54"/>
                </a:solidFill>
                <a:cs typeface="Verdana"/>
              </a:rPr>
              <a:t>Source: (Top) Bloomberg, NEPC</a:t>
            </a:r>
          </a:p>
          <a:p>
            <a:pPr defTabSz="457200"/>
            <a:r>
              <a:rPr lang="en-US" dirty="0">
                <a:solidFill>
                  <a:srgbClr val="4D4E54"/>
                </a:solidFill>
                <a:cs typeface="Verdana"/>
              </a:rPr>
              <a:t>Source: (Bottom) IMF, MSCI, Bloomberg</a:t>
            </a:r>
            <a:endParaRPr lang="en-US" dirty="0"/>
          </a:p>
        </p:txBody>
      </p:sp>
      <p:sp>
        <p:nvSpPr>
          <p:cNvPr id="3" name="Slide Number Placeholder 2"/>
          <p:cNvSpPr>
            <a:spLocks noGrp="1"/>
          </p:cNvSpPr>
          <p:nvPr>
            <p:ph type="sldNum" sz="quarter" idx="12"/>
          </p:nvPr>
        </p:nvSpPr>
        <p:spPr/>
        <p:txBody>
          <a:bodyPr/>
          <a:lstStyle/>
          <a:p>
            <a:fld id="{B9F459C5-D201-49C9-A701-E5F8CEC6F7D4}" type="slidenum">
              <a:rPr lang="en-US" smtClean="0"/>
              <a:pPr/>
              <a:t>56</a:t>
            </a:fld>
            <a:endParaRPr lang="en-US" dirty="0"/>
          </a:p>
        </p:txBody>
      </p:sp>
      <p:sp>
        <p:nvSpPr>
          <p:cNvPr id="12" name="Content Placeholder 11"/>
          <p:cNvSpPr>
            <a:spLocks noGrp="1"/>
          </p:cNvSpPr>
          <p:nvPr>
            <p:ph idx="1"/>
          </p:nvPr>
        </p:nvSpPr>
        <p:spPr/>
        <p:txBody>
          <a:bodyPr/>
          <a:lstStyle/>
          <a:p>
            <a:pPr marL="0" indent="0">
              <a:buNone/>
            </a:pPr>
            <a:r>
              <a:rPr lang="en-US" dirty="0">
                <a:solidFill>
                  <a:schemeClr val="tx2"/>
                </a:solidFill>
              </a:rPr>
              <a:t>Global growth was stronger than expected during 2017</a:t>
            </a:r>
          </a:p>
          <a:p>
            <a:pPr marL="457200" lvl="1" indent="0">
              <a:buNone/>
            </a:pPr>
            <a:r>
              <a:rPr lang="en-US" dirty="0"/>
              <a:t>Synchronized global growth is likely to persist with continued favorable market growth conditions</a:t>
            </a:r>
            <a:endParaRPr lang="en-US" sz="1000" dirty="0">
              <a:solidFill>
                <a:schemeClr val="accent5"/>
              </a:solidFill>
            </a:endParaRPr>
          </a:p>
          <a:p>
            <a:endParaRPr lang="en-US" dirty="0">
              <a:solidFill>
                <a:schemeClr val="tx2"/>
              </a:solidFill>
            </a:endParaRPr>
          </a:p>
          <a:p>
            <a:pPr marL="0" indent="0">
              <a:buNone/>
            </a:pPr>
            <a:r>
              <a:rPr lang="en-US" dirty="0">
                <a:solidFill>
                  <a:schemeClr val="tx2"/>
                </a:solidFill>
              </a:rPr>
              <a:t>The broad outlook for developed economies has improved as a real earnings recovery has begun</a:t>
            </a:r>
          </a:p>
          <a:p>
            <a:pPr marL="457200" lvl="1" indent="0">
              <a:buNone/>
            </a:pPr>
            <a:r>
              <a:rPr lang="en-US" dirty="0"/>
              <a:t>The UK remains a notable outlier as the country continues sorting </a:t>
            </a:r>
            <a:r>
              <a:rPr lang="en-US"/>
              <a:t>through Brexit</a:t>
            </a:r>
            <a:endParaRPr lang="en-US" sz="1000" dirty="0">
              <a:solidFill>
                <a:schemeClr val="accent5"/>
              </a:solidFill>
            </a:endParaRPr>
          </a:p>
          <a:p>
            <a:endParaRPr lang="en-US" dirty="0">
              <a:solidFill>
                <a:schemeClr val="tx2"/>
              </a:solidFill>
            </a:endParaRPr>
          </a:p>
          <a:p>
            <a:pPr marL="0" indent="0">
              <a:buNone/>
            </a:pPr>
            <a:r>
              <a:rPr lang="en-US" dirty="0">
                <a:solidFill>
                  <a:schemeClr val="tx2"/>
                </a:solidFill>
              </a:rPr>
              <a:t>Emerging economies are broadly expected to continue strong growth</a:t>
            </a:r>
          </a:p>
          <a:p>
            <a:pPr marL="457200" lvl="1" indent="0">
              <a:buNone/>
            </a:pPr>
            <a:r>
              <a:rPr lang="en-US" dirty="0"/>
              <a:t>Chinese real growth is expected to slow in future years as the country transitions to a more consumer based economy</a:t>
            </a:r>
          </a:p>
          <a:p>
            <a:pPr marL="457200" lvl="1" indent="0">
              <a:buNone/>
            </a:pPr>
            <a:endParaRPr lang="en-US" sz="1000" dirty="0"/>
          </a:p>
          <a:p>
            <a:pPr marL="457200" lvl="1" indent="0">
              <a:buNone/>
            </a:pPr>
            <a:r>
              <a:rPr lang="en-US"/>
              <a:t>Reforms in </a:t>
            </a:r>
            <a:r>
              <a:rPr lang="en-US" dirty="0"/>
              <a:t>India and southeast Asia are expected to boost investment, productivity, and per-capita growth</a:t>
            </a:r>
          </a:p>
        </p:txBody>
      </p:sp>
      <p:sp>
        <p:nvSpPr>
          <p:cNvPr id="11" name="Title 10"/>
          <p:cNvSpPr>
            <a:spLocks noGrp="1"/>
          </p:cNvSpPr>
          <p:nvPr>
            <p:ph type="title"/>
          </p:nvPr>
        </p:nvSpPr>
        <p:spPr/>
        <p:txBody>
          <a:bodyPr/>
          <a:lstStyle/>
          <a:p>
            <a:r>
              <a:rPr lang="en-US" dirty="0"/>
              <a:t>Equity: Real Earnings Growth</a:t>
            </a:r>
          </a:p>
        </p:txBody>
      </p:sp>
      <p:pic>
        <p:nvPicPr>
          <p:cNvPr id="7170" name="Picture 2"/>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4797425" y="839167"/>
            <a:ext cx="3889375" cy="25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4800530" y="3505200"/>
            <a:ext cx="388316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804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p:txBody>
          <a:bodyPr/>
          <a:lstStyle/>
          <a:p>
            <a:pPr defTabSz="457200"/>
            <a:r>
              <a:rPr lang="en-US" dirty="0">
                <a:solidFill>
                  <a:srgbClr val="4D4E54"/>
                </a:solidFill>
                <a:cs typeface="Verdana"/>
              </a:rPr>
              <a:t>Source: (Top) S&amp;P, NEPC, Bloomberg</a:t>
            </a:r>
          </a:p>
          <a:p>
            <a:pPr defTabSz="457200"/>
            <a:r>
              <a:rPr lang="en-US" dirty="0">
                <a:solidFill>
                  <a:srgbClr val="4D4E54"/>
                </a:solidFill>
                <a:cs typeface="Verdana"/>
              </a:rPr>
              <a:t>Source: (Bottom) S&amp;P, MSCI, Bloomberg</a:t>
            </a:r>
            <a:endParaRPr lang="en-US" dirty="0"/>
          </a:p>
        </p:txBody>
      </p:sp>
      <p:sp>
        <p:nvSpPr>
          <p:cNvPr id="7" name="Slide Number Placeholder 6"/>
          <p:cNvSpPr>
            <a:spLocks noGrp="1"/>
          </p:cNvSpPr>
          <p:nvPr>
            <p:ph type="sldNum" sz="quarter" idx="12"/>
          </p:nvPr>
        </p:nvSpPr>
        <p:spPr/>
        <p:txBody>
          <a:bodyPr/>
          <a:lstStyle/>
          <a:p>
            <a:fld id="{B9F459C5-D201-49C9-A701-E5F8CEC6F7D4}" type="slidenum">
              <a:rPr lang="en-US" smtClean="0"/>
              <a:pPr/>
              <a:t>57</a:t>
            </a:fld>
            <a:endParaRPr lang="en-US"/>
          </a:p>
        </p:txBody>
      </p:sp>
      <p:sp>
        <p:nvSpPr>
          <p:cNvPr id="9" name="Content Placeholder 8"/>
          <p:cNvSpPr>
            <a:spLocks noGrp="1"/>
          </p:cNvSpPr>
          <p:nvPr>
            <p:ph idx="1"/>
          </p:nvPr>
        </p:nvSpPr>
        <p:spPr>
          <a:xfrm>
            <a:off x="457200" y="3581400"/>
            <a:ext cx="4035290" cy="2743200"/>
          </a:xfrm>
        </p:spPr>
        <p:txBody>
          <a:bodyPr/>
          <a:lstStyle/>
          <a:p>
            <a:pPr marL="0" indent="0">
              <a:buNone/>
            </a:pPr>
            <a:endParaRPr lang="en-US" dirty="0"/>
          </a:p>
          <a:p>
            <a:pPr marL="0" indent="0">
              <a:buNone/>
            </a:pPr>
            <a:r>
              <a:rPr lang="en-US" dirty="0"/>
              <a:t>Real dividends per share have increased over time, but prices have increased at a faster rate, leading to falling yields</a:t>
            </a:r>
          </a:p>
          <a:p>
            <a:endParaRPr lang="en-US" dirty="0"/>
          </a:p>
          <a:p>
            <a:pPr marL="0" indent="0">
              <a:buNone/>
            </a:pPr>
            <a:r>
              <a:rPr lang="en-US" dirty="0">
                <a:solidFill>
                  <a:schemeClr val="tx2"/>
                </a:solidFill>
              </a:rPr>
              <a:t>International and Emerging Markets continue to offer a more attractive dividend yield relative to the US</a:t>
            </a:r>
            <a:endParaRPr lang="en-US" dirty="0"/>
          </a:p>
        </p:txBody>
      </p:sp>
      <p:sp>
        <p:nvSpPr>
          <p:cNvPr id="8" name="Title 7"/>
          <p:cNvSpPr>
            <a:spLocks noGrp="1"/>
          </p:cNvSpPr>
          <p:nvPr>
            <p:ph type="title"/>
          </p:nvPr>
        </p:nvSpPr>
        <p:spPr/>
        <p:txBody>
          <a:bodyPr/>
          <a:lstStyle/>
          <a:p>
            <a:r>
              <a:rPr lang="en-US" dirty="0"/>
              <a:t>Equity: Dividend Yield</a:t>
            </a:r>
          </a:p>
        </p:txBody>
      </p:sp>
      <p:pic>
        <p:nvPicPr>
          <p:cNvPr id="8194" name="Picture 2"/>
          <p:cNvPicPr>
            <a:picLocks noGrp="1" noChangeAspect="1" noChangeArrowheads="1"/>
          </p:cNvPicPr>
          <p:nvPr>
            <p:ph idx="14"/>
          </p:nvPr>
        </p:nvPicPr>
        <p:blipFill>
          <a:blip r:embed="rId2">
            <a:extLst>
              <a:ext uri="{28A0092B-C50C-407E-A947-70E740481C1C}">
                <a14:useLocalDpi xmlns:a14="http://schemas.microsoft.com/office/drawing/2010/main" val="0"/>
              </a:ext>
            </a:extLst>
          </a:blip>
          <a:srcRect/>
          <a:stretch>
            <a:fillRect/>
          </a:stretch>
        </p:blipFill>
        <p:spPr bwMode="auto">
          <a:xfrm>
            <a:off x="4800530" y="3505200"/>
            <a:ext cx="388316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533400" y="849078"/>
            <a:ext cx="8153400" cy="256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8857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797424" y="6070122"/>
            <a:ext cx="3889375" cy="470356"/>
          </a:xfrm>
        </p:spPr>
        <p:txBody>
          <a:bodyPr/>
          <a:lstStyle/>
          <a:p>
            <a:pPr defTabSz="457200"/>
            <a:r>
              <a:rPr lang="en-US" dirty="0">
                <a:solidFill>
                  <a:srgbClr val="4D4E54"/>
                </a:solidFill>
                <a:cs typeface="Verdana"/>
              </a:rPr>
              <a:t>Source: (Top) S&amp;P, Shiller</a:t>
            </a:r>
          </a:p>
          <a:p>
            <a:pPr defTabSz="457200"/>
            <a:r>
              <a:rPr lang="en-US" dirty="0">
                <a:solidFill>
                  <a:srgbClr val="4D4E54"/>
                </a:solidFill>
                <a:cs typeface="Verdana"/>
              </a:rPr>
              <a:t>Source: (Bottom) S&amp;P, Russell, MSCI, Bloomberg</a:t>
            </a:r>
          </a:p>
          <a:p>
            <a:pPr defTabSz="457200"/>
            <a:r>
              <a:rPr lang="en-US" dirty="0">
                <a:solidFill>
                  <a:srgbClr val="4D4E54"/>
                </a:solidFill>
                <a:cs typeface="Verdana"/>
              </a:rPr>
              <a:t>*Reflects index-adjusted positive P/E values </a:t>
            </a:r>
            <a:endParaRPr lang="en-US" dirty="0"/>
          </a:p>
        </p:txBody>
      </p:sp>
      <p:sp>
        <p:nvSpPr>
          <p:cNvPr id="7" name="Slide Number Placeholder 6"/>
          <p:cNvSpPr>
            <a:spLocks noGrp="1"/>
          </p:cNvSpPr>
          <p:nvPr>
            <p:ph type="sldNum" sz="quarter" idx="12"/>
          </p:nvPr>
        </p:nvSpPr>
        <p:spPr/>
        <p:txBody>
          <a:bodyPr/>
          <a:lstStyle/>
          <a:p>
            <a:fld id="{B9F459C5-D201-49C9-A701-E5F8CEC6F7D4}" type="slidenum">
              <a:rPr lang="en-US" smtClean="0"/>
              <a:pPr/>
              <a:t>58</a:t>
            </a:fld>
            <a:endParaRPr lang="en-US"/>
          </a:p>
        </p:txBody>
      </p:sp>
      <p:sp>
        <p:nvSpPr>
          <p:cNvPr id="9" name="Content Placeholder 8"/>
          <p:cNvSpPr>
            <a:spLocks noGrp="1"/>
          </p:cNvSpPr>
          <p:nvPr>
            <p:ph idx="1"/>
          </p:nvPr>
        </p:nvSpPr>
        <p:spPr/>
        <p:txBody>
          <a:bodyPr/>
          <a:lstStyle/>
          <a:p>
            <a:pPr marL="0" indent="0">
              <a:buNone/>
            </a:pPr>
            <a:r>
              <a:rPr lang="en-US" dirty="0"/>
              <a:t>Global equities broadly pushed higher in 2017 supported by macroeconomic data, robust earnings, and easy financial conditions</a:t>
            </a:r>
          </a:p>
          <a:p>
            <a:pPr marL="457200" lvl="1" indent="0">
              <a:buNone/>
            </a:pPr>
            <a:r>
              <a:rPr lang="en-US" dirty="0"/>
              <a:t>While earnings growth in the US came in stronger than expected, price gains continued to outpace – leading to further P/E multiple expansion</a:t>
            </a:r>
          </a:p>
          <a:p>
            <a:endParaRPr lang="en-US" sz="1800" dirty="0"/>
          </a:p>
          <a:p>
            <a:pPr marL="0" indent="0">
              <a:buNone/>
            </a:pPr>
            <a:r>
              <a:rPr lang="en-US" dirty="0"/>
              <a:t>Recovering corporate earnings for international developed markets have allowed valuations to remain relatively attractive</a:t>
            </a:r>
          </a:p>
          <a:p>
            <a:pPr marL="457200" lvl="1" indent="0">
              <a:buNone/>
            </a:pPr>
            <a:r>
              <a:rPr lang="en-US" dirty="0"/>
              <a:t>A multi-year earnings recovery in Europe and Japan offers the potential for an elevated return in these markets</a:t>
            </a:r>
          </a:p>
          <a:p>
            <a:endParaRPr lang="en-US" sz="1800" dirty="0"/>
          </a:p>
          <a:p>
            <a:pPr marL="0" indent="0">
              <a:buNone/>
            </a:pPr>
            <a:r>
              <a:rPr lang="en-US" dirty="0"/>
              <a:t>While emerging market equities posted the strongest gains for 2017, valuations </a:t>
            </a:r>
            <a:r>
              <a:rPr lang="en-US"/>
              <a:t>remain close to </a:t>
            </a:r>
            <a:r>
              <a:rPr lang="en-US" dirty="0"/>
              <a:t>long-term averages relative to domestic markets</a:t>
            </a:r>
          </a:p>
          <a:p>
            <a:endParaRPr lang="en-US" dirty="0"/>
          </a:p>
        </p:txBody>
      </p:sp>
      <p:sp>
        <p:nvSpPr>
          <p:cNvPr id="8" name="Title 7"/>
          <p:cNvSpPr>
            <a:spLocks noGrp="1"/>
          </p:cNvSpPr>
          <p:nvPr>
            <p:ph type="title"/>
          </p:nvPr>
        </p:nvSpPr>
        <p:spPr/>
        <p:txBody>
          <a:bodyPr/>
          <a:lstStyle/>
          <a:p>
            <a:r>
              <a:rPr lang="en-US" dirty="0"/>
              <a:t>Equity: Valuation</a:t>
            </a:r>
          </a:p>
        </p:txBody>
      </p:sp>
      <p:pic>
        <p:nvPicPr>
          <p:cNvPr id="9218" name="Picture 2"/>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4797425" y="839167"/>
            <a:ext cx="3889375" cy="25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4800530" y="3505200"/>
            <a:ext cx="388316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9417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Equity: Building Blocks</a:t>
            </a:r>
          </a:p>
        </p:txBody>
      </p:sp>
      <p:sp>
        <p:nvSpPr>
          <p:cNvPr id="9" name="Slide Number Placeholder 8"/>
          <p:cNvSpPr>
            <a:spLocks noGrp="1"/>
          </p:cNvSpPr>
          <p:nvPr>
            <p:ph type="sldNum" sz="quarter" idx="12"/>
          </p:nvPr>
        </p:nvSpPr>
        <p:spPr/>
        <p:txBody>
          <a:bodyPr/>
          <a:lstStyle/>
          <a:p>
            <a:fld id="{B9F459C5-D201-49C9-A701-E5F8CEC6F7D4}" type="slidenum">
              <a:rPr/>
              <a:pPr/>
              <a:t>59</a:t>
            </a:fld>
            <a:endParaRPr dirty="0"/>
          </a:p>
        </p:txBody>
      </p:sp>
      <p:sp>
        <p:nvSpPr>
          <p:cNvPr id="28" name="TextBox 27"/>
          <p:cNvSpPr txBox="1"/>
          <p:nvPr/>
        </p:nvSpPr>
        <p:spPr>
          <a:xfrm>
            <a:off x="4572000" y="6104142"/>
            <a:ext cx="3733800" cy="338554"/>
          </a:xfrm>
          <a:prstGeom prst="rect">
            <a:avLst/>
          </a:prstGeom>
          <a:noFill/>
        </p:spPr>
        <p:txBody>
          <a:bodyPr wrap="square" rtlCol="0">
            <a:spAutoFit/>
          </a:bodyPr>
          <a:lstStyle/>
          <a:p>
            <a:pPr algn="r" defTabSz="457200"/>
            <a:r>
              <a:rPr lang="en-US" sz="800" i="1" dirty="0">
                <a:solidFill>
                  <a:srgbClr val="4D4E54"/>
                </a:solidFill>
                <a:cs typeface="Verdana"/>
              </a:rPr>
              <a:t>Source: NEPC</a:t>
            </a:r>
          </a:p>
          <a:p>
            <a:pPr algn="r" defTabSz="457200"/>
            <a:r>
              <a:rPr lang="en-US" sz="800" i="1" dirty="0">
                <a:solidFill>
                  <a:srgbClr val="4D4E54"/>
                </a:solidFill>
                <a:cs typeface="Verdana"/>
              </a:rPr>
              <a:t>*Hedge Funds are discussed in detail in the Multi-Asset section</a:t>
            </a:r>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1640" y="838200"/>
            <a:ext cx="746072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428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111421"/>
            <a:ext cx="9067799" cy="422120"/>
          </a:xfrm>
          <a:prstGeom prst="rect">
            <a:avLst/>
          </a:prstGeom>
        </p:spPr>
        <p:txBody>
          <a:bodyPr/>
          <a:lstStyle/>
          <a:p>
            <a:r>
              <a:rPr lang="en-US" dirty="0"/>
              <a:t>Asset Allocation – A Progressive Approach</a:t>
            </a:r>
            <a:endParaRPr lang="en-US" sz="1400"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09600"/>
            <a:ext cx="4394200" cy="43942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597400" y="1905000"/>
            <a:ext cx="4394200" cy="4394200"/>
          </a:xfrm>
          <a:prstGeom prst="rect">
            <a:avLst/>
          </a:prstGeom>
        </p:spPr>
      </p:pic>
      <p:sp>
        <p:nvSpPr>
          <p:cNvPr id="11" name="TextBox 10"/>
          <p:cNvSpPr txBox="1"/>
          <p:nvPr/>
        </p:nvSpPr>
        <p:spPr>
          <a:xfrm>
            <a:off x="5073050" y="838200"/>
            <a:ext cx="3352800" cy="3323987"/>
          </a:xfrm>
          <a:prstGeom prst="rect">
            <a:avLst/>
          </a:prstGeom>
          <a:noFill/>
        </p:spPr>
        <p:txBody>
          <a:bodyPr wrap="square" rtlCol="0">
            <a:spAutoFit/>
          </a:bodyPr>
          <a:lstStyle/>
          <a:p>
            <a:pPr marL="1588"/>
            <a:r>
              <a:rPr lang="en-US" sz="2000" b="1" dirty="0">
                <a:solidFill>
                  <a:schemeClr val="tx2"/>
                </a:solidFill>
              </a:rPr>
              <a:t>Build a Mosaic</a:t>
            </a:r>
          </a:p>
          <a:p>
            <a:pPr marL="1588" indent="0">
              <a:buNone/>
            </a:pPr>
            <a:endParaRPr lang="en-US" sz="1200" dirty="0"/>
          </a:p>
          <a:p>
            <a:pPr marL="1588" indent="0">
              <a:buNone/>
            </a:pPr>
            <a:r>
              <a:rPr lang="en-US" sz="1400" dirty="0"/>
              <a:t>No single asset allocation approach or model has all the answers</a:t>
            </a:r>
          </a:p>
          <a:p>
            <a:pPr marL="1588" indent="0">
              <a:buNone/>
            </a:pPr>
            <a:endParaRPr lang="en-US" sz="1400" dirty="0"/>
          </a:p>
          <a:p>
            <a:pPr marL="1588"/>
            <a:r>
              <a:rPr lang="en-US" sz="1400" dirty="0"/>
              <a:t>Minimize exposure to the shortcomings of any individual approach by using multiple perspectives and approaches</a:t>
            </a:r>
          </a:p>
          <a:p>
            <a:pPr marL="1588"/>
            <a:endParaRPr lang="en-US" sz="1400" dirty="0">
              <a:cs typeface="Verdana"/>
            </a:endParaRPr>
          </a:p>
          <a:p>
            <a:pPr marL="1588"/>
            <a:r>
              <a:rPr lang="en-US" sz="1400" dirty="0"/>
              <a:t>All analytical tools have the potential to provide useful insights but also including shortcomings</a:t>
            </a:r>
          </a:p>
          <a:p>
            <a:pPr marL="1588"/>
            <a:endParaRPr lang="en-US" sz="1200" dirty="0">
              <a:cs typeface="Verdana"/>
            </a:endParaRPr>
          </a:p>
          <a:p>
            <a:pPr marL="1588" indent="0">
              <a:buNone/>
            </a:pPr>
            <a:endParaRPr lang="en-US" sz="1200" dirty="0"/>
          </a:p>
        </p:txBody>
      </p:sp>
      <p:sp>
        <p:nvSpPr>
          <p:cNvPr id="12" name="TextBox 11"/>
          <p:cNvSpPr txBox="1"/>
          <p:nvPr/>
        </p:nvSpPr>
        <p:spPr>
          <a:xfrm>
            <a:off x="609600" y="2806700"/>
            <a:ext cx="3352800" cy="2902333"/>
          </a:xfrm>
          <a:prstGeom prst="rect">
            <a:avLst/>
          </a:prstGeom>
          <a:noFill/>
        </p:spPr>
        <p:txBody>
          <a:bodyPr wrap="square" rtlCol="0">
            <a:spAutoFit/>
          </a:bodyPr>
          <a:lstStyle/>
          <a:p>
            <a:r>
              <a:rPr lang="en-US" sz="2300" b="1" dirty="0">
                <a:solidFill>
                  <a:schemeClr val="tx2"/>
                </a:solidFill>
              </a:rPr>
              <a:t>Be Dynamic</a:t>
            </a:r>
            <a:endParaRPr lang="en-US" sz="2300" b="1" dirty="0"/>
          </a:p>
          <a:p>
            <a:pPr>
              <a:lnSpc>
                <a:spcPct val="80000"/>
              </a:lnSpc>
            </a:pPr>
            <a:endParaRPr lang="en-US" sz="1400" dirty="0"/>
          </a:p>
          <a:p>
            <a:pPr marL="1588"/>
            <a:r>
              <a:rPr lang="en-US" sz="1400" dirty="0"/>
              <a:t>Build a </a:t>
            </a:r>
            <a:r>
              <a:rPr lang="en-US" sz="1400" b="1" dirty="0"/>
              <a:t>long-term</a:t>
            </a:r>
            <a:r>
              <a:rPr lang="en-US" sz="1400" dirty="0"/>
              <a:t> strategic allocation that can meet long-term objectives</a:t>
            </a:r>
          </a:p>
          <a:p>
            <a:pPr marL="1588">
              <a:lnSpc>
                <a:spcPct val="80000"/>
              </a:lnSpc>
            </a:pPr>
            <a:endParaRPr lang="en-US" sz="1400" dirty="0"/>
          </a:p>
          <a:p>
            <a:pPr marL="1588"/>
            <a:r>
              <a:rPr lang="en-US" sz="1400" dirty="0"/>
              <a:t>Look for </a:t>
            </a:r>
            <a:r>
              <a:rPr lang="en-US" sz="1400" b="1" dirty="0"/>
              <a:t>medium-term</a:t>
            </a:r>
            <a:r>
              <a:rPr lang="en-US" sz="1400" dirty="0"/>
              <a:t> “opportunistic ideas” to tilt away from the strategic allocation to add value, AND</a:t>
            </a:r>
          </a:p>
          <a:p>
            <a:pPr marL="1588">
              <a:lnSpc>
                <a:spcPct val="80000"/>
              </a:lnSpc>
            </a:pPr>
            <a:endParaRPr lang="en-US" sz="1400" dirty="0"/>
          </a:p>
          <a:p>
            <a:pPr marL="1588"/>
            <a:endParaRPr lang="en-US" sz="1400" dirty="0"/>
          </a:p>
          <a:p>
            <a:pPr marL="1588" indent="0">
              <a:buNone/>
            </a:pPr>
            <a:endParaRPr lang="en-US" sz="1400" dirty="0"/>
          </a:p>
        </p:txBody>
      </p:sp>
    </p:spTree>
    <p:extLst>
      <p:ext uri="{BB962C8B-B14F-4D97-AF65-F5344CB8AC3E}">
        <p14:creationId xmlns:p14="http://schemas.microsoft.com/office/powerpoint/2010/main" val="1917630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F459C5-D201-49C9-A701-E5F8CEC6F7D4}" type="slidenum">
              <a:rPr/>
              <a:pPr/>
              <a:t>60</a:t>
            </a:fld>
            <a:endParaRPr dirty="0"/>
          </a:p>
        </p:txBody>
      </p:sp>
      <p:sp>
        <p:nvSpPr>
          <p:cNvPr id="3" name="Title 2"/>
          <p:cNvSpPr>
            <a:spLocks noGrp="1"/>
          </p:cNvSpPr>
          <p:nvPr>
            <p:ph type="title"/>
          </p:nvPr>
        </p:nvSpPr>
        <p:spPr/>
        <p:txBody>
          <a:bodyPr/>
          <a:lstStyle/>
          <a:p>
            <a:r>
              <a:rPr lang="en-US" dirty="0"/>
              <a:t>Rates &amp; Credit: Assumptions</a:t>
            </a:r>
          </a:p>
        </p:txBody>
      </p:sp>
      <p:graphicFrame>
        <p:nvGraphicFramePr>
          <p:cNvPr id="8" name="Content Placeholder 4"/>
          <p:cNvGraphicFramePr>
            <a:graphicFrameLocks/>
          </p:cNvGraphicFramePr>
          <p:nvPr>
            <p:extLst>
              <p:ext uri="{D42A27DB-BD31-4B8C-83A1-F6EECF244321}">
                <p14:modId xmlns:p14="http://schemas.microsoft.com/office/powerpoint/2010/main" val="2948205301"/>
              </p:ext>
            </p:extLst>
          </p:nvPr>
        </p:nvGraphicFramePr>
        <p:xfrm>
          <a:off x="4797290" y="838203"/>
          <a:ext cx="4035302" cy="5305573"/>
        </p:xfrm>
        <a:graphic>
          <a:graphicData uri="http://schemas.openxmlformats.org/drawingml/2006/table">
            <a:tbl>
              <a:tblPr firstRow="1" bandRow="1">
                <a:tableStyleId>{F5AB1C69-6EDB-4FF4-983F-18BD219EF322}</a:tableStyleId>
              </a:tblPr>
              <a:tblGrid>
                <a:gridCol w="1524084">
                  <a:extLst>
                    <a:ext uri="{9D8B030D-6E8A-4147-A177-3AD203B41FA5}">
                      <a16:colId xmlns:a16="http://schemas.microsoft.com/office/drawing/2014/main" val="20000"/>
                    </a:ext>
                  </a:extLst>
                </a:gridCol>
                <a:gridCol w="1255609">
                  <a:extLst>
                    <a:ext uri="{9D8B030D-6E8A-4147-A177-3AD203B41FA5}">
                      <a16:colId xmlns:a16="http://schemas.microsoft.com/office/drawing/2014/main" val="20001"/>
                    </a:ext>
                  </a:extLst>
                </a:gridCol>
                <a:gridCol w="1255609">
                  <a:extLst>
                    <a:ext uri="{9D8B030D-6E8A-4147-A177-3AD203B41FA5}">
                      <a16:colId xmlns:a16="http://schemas.microsoft.com/office/drawing/2014/main" val="20002"/>
                    </a:ext>
                  </a:extLst>
                </a:gridCol>
              </a:tblGrid>
              <a:tr h="569617">
                <a:tc>
                  <a:txBody>
                    <a:bodyPr/>
                    <a:lstStyle/>
                    <a:p>
                      <a:pPr algn="ctr"/>
                      <a:r>
                        <a:rPr lang="en-US" sz="1200" baseline="0" dirty="0"/>
                        <a:t>Asset Class</a:t>
                      </a:r>
                      <a:endParaRPr lang="en-US" sz="1200" dirty="0"/>
                    </a:p>
                  </a:txBody>
                  <a:tcPr marL="106914" marR="106914" anchor="ctr"/>
                </a:tc>
                <a:tc>
                  <a:txBody>
                    <a:bodyPr/>
                    <a:lstStyle/>
                    <a:p>
                      <a:pPr algn="ctr"/>
                      <a:r>
                        <a:rPr lang="en-US" sz="1200" dirty="0"/>
                        <a:t>5-7</a:t>
                      </a:r>
                      <a:r>
                        <a:rPr lang="en-US" sz="1200" baseline="0" dirty="0"/>
                        <a:t> Year Return</a:t>
                      </a:r>
                      <a:endParaRPr lang="en-US" sz="1200" dirty="0"/>
                    </a:p>
                  </a:txBody>
                  <a:tcPr marL="106914" marR="106914" anchor="ctr"/>
                </a:tc>
                <a:tc>
                  <a:txBody>
                    <a:bodyPr/>
                    <a:lstStyle/>
                    <a:p>
                      <a:pPr algn="ctr"/>
                      <a:r>
                        <a:rPr lang="en-US" sz="1200" dirty="0"/>
                        <a:t>Change</a:t>
                      </a:r>
                      <a:endParaRPr lang="en-US" sz="1200" baseline="0" dirty="0"/>
                    </a:p>
                    <a:p>
                      <a:pPr algn="ctr"/>
                      <a:r>
                        <a:rPr lang="en-US" sz="1200" dirty="0"/>
                        <a:t>2018-2017</a:t>
                      </a:r>
                    </a:p>
                  </a:txBody>
                  <a:tcPr marL="106914" marR="106914" anchor="ctr"/>
                </a:tc>
                <a:extLst>
                  <a:ext uri="{0D108BD9-81ED-4DB2-BD59-A6C34878D82A}">
                    <a16:rowId xmlns:a16="http://schemas.microsoft.com/office/drawing/2014/main" val="10000"/>
                  </a:ext>
                </a:extLst>
              </a:tr>
              <a:tr h="391293">
                <a:tc>
                  <a:txBody>
                    <a:bodyPr/>
                    <a:lstStyle/>
                    <a:p>
                      <a:r>
                        <a:rPr lang="en-US" sz="1000" b="0" strike="noStrike" baseline="0" dirty="0"/>
                        <a:t>Treasuries</a:t>
                      </a:r>
                    </a:p>
                  </a:txBody>
                  <a:tcPr anchor="ctr"/>
                </a:tc>
                <a:tc>
                  <a:txBody>
                    <a:bodyPr/>
                    <a:lstStyle/>
                    <a:p>
                      <a:pPr algn="ctr"/>
                      <a:r>
                        <a:rPr lang="en-US" sz="1000" b="1" dirty="0"/>
                        <a:t>2.25%</a:t>
                      </a:r>
                    </a:p>
                  </a:txBody>
                  <a:tcPr anchor="ctr"/>
                </a:tc>
                <a:tc>
                  <a:txBody>
                    <a:bodyPr/>
                    <a:lstStyle/>
                    <a:p>
                      <a:pPr algn="ctr"/>
                      <a:r>
                        <a:rPr lang="en-US" sz="1000" b="1" dirty="0">
                          <a:solidFill>
                            <a:schemeClr val="accent1">
                              <a:lumMod val="50000"/>
                            </a:schemeClr>
                          </a:solidFill>
                        </a:rPr>
                        <a:t>+.25%</a:t>
                      </a:r>
                    </a:p>
                  </a:txBody>
                  <a:tcPr anchor="ctr"/>
                </a:tc>
                <a:extLst>
                  <a:ext uri="{0D108BD9-81ED-4DB2-BD59-A6C34878D82A}">
                    <a16:rowId xmlns:a16="http://schemas.microsoft.com/office/drawing/2014/main" val="10001"/>
                  </a:ext>
                </a:extLst>
              </a:tr>
              <a:tr h="394935">
                <a:tc>
                  <a:txBody>
                    <a:bodyPr/>
                    <a:lstStyle/>
                    <a:p>
                      <a:r>
                        <a:rPr lang="en-US" sz="1000" baseline="0" dirty="0"/>
                        <a:t>Investment-Grade Corporate Credit</a:t>
                      </a:r>
                    </a:p>
                  </a:txBody>
                  <a:tcPr anchor="ctr"/>
                </a:tc>
                <a:tc>
                  <a:txBody>
                    <a:bodyPr/>
                    <a:lstStyle/>
                    <a:p>
                      <a:pPr algn="ctr"/>
                      <a:r>
                        <a:rPr lang="en-US" sz="1000" b="1" dirty="0"/>
                        <a:t>3.50%</a:t>
                      </a:r>
                    </a:p>
                  </a:txBody>
                  <a:tcPr anchor="ctr"/>
                </a:tc>
                <a:tc>
                  <a:txBody>
                    <a:bodyPr/>
                    <a:lstStyle/>
                    <a:p>
                      <a:pPr algn="ctr"/>
                      <a:r>
                        <a:rPr lang="en-US" sz="1000" b="1" dirty="0">
                          <a:solidFill>
                            <a:schemeClr val="accent5"/>
                          </a:solidFill>
                        </a:rPr>
                        <a:t>-.25%</a:t>
                      </a:r>
                    </a:p>
                  </a:txBody>
                  <a:tcPr anchor="ctr"/>
                </a:tc>
                <a:extLst>
                  <a:ext uri="{0D108BD9-81ED-4DB2-BD59-A6C34878D82A}">
                    <a16:rowId xmlns:a16="http://schemas.microsoft.com/office/drawing/2014/main" val="10002"/>
                  </a:ext>
                </a:extLst>
              </a:tr>
              <a:tr h="391293">
                <a:tc>
                  <a:txBody>
                    <a:bodyPr/>
                    <a:lstStyle/>
                    <a:p>
                      <a:r>
                        <a:rPr lang="en-US" sz="1000" dirty="0"/>
                        <a:t>Municipal Bonds</a:t>
                      </a:r>
                    </a:p>
                  </a:txBody>
                  <a:tcPr anchor="ctr"/>
                </a:tc>
                <a:tc>
                  <a:txBody>
                    <a:bodyPr/>
                    <a:lstStyle/>
                    <a:p>
                      <a:pPr algn="ctr"/>
                      <a:r>
                        <a:rPr lang="en-US" sz="1000" b="1" dirty="0"/>
                        <a:t>2.50%</a:t>
                      </a:r>
                    </a:p>
                  </a:txBody>
                  <a:tcPr anchor="ctr"/>
                </a:tc>
                <a:tc>
                  <a:txBody>
                    <a:bodyPr/>
                    <a:lstStyle/>
                    <a:p>
                      <a:pPr algn="ctr"/>
                      <a:r>
                        <a:rPr lang="en-US" sz="1000" b="1" dirty="0">
                          <a:solidFill>
                            <a:schemeClr val="accent1">
                              <a:lumMod val="50000"/>
                            </a:schemeClr>
                          </a:solidFill>
                        </a:rPr>
                        <a:t>+.25%</a:t>
                      </a:r>
                    </a:p>
                  </a:txBody>
                  <a:tcPr anchor="ctr"/>
                </a:tc>
                <a:extLst>
                  <a:ext uri="{0D108BD9-81ED-4DB2-BD59-A6C34878D82A}">
                    <a16:rowId xmlns:a16="http://schemas.microsoft.com/office/drawing/2014/main" val="10003"/>
                  </a:ext>
                </a:extLst>
              </a:tr>
              <a:tr h="391293">
                <a:tc>
                  <a:txBody>
                    <a:bodyPr/>
                    <a:lstStyle/>
                    <a:p>
                      <a:r>
                        <a:rPr lang="en-US" sz="1000" strike="noStrike" baseline="0" dirty="0"/>
                        <a:t>TIPS</a:t>
                      </a:r>
                    </a:p>
                  </a:txBody>
                  <a:tcPr anchor="ctr"/>
                </a:tc>
                <a:tc>
                  <a:txBody>
                    <a:bodyPr/>
                    <a:lstStyle/>
                    <a:p>
                      <a:pPr algn="ctr"/>
                      <a:r>
                        <a:rPr lang="en-US" sz="1000" b="1" dirty="0"/>
                        <a:t>3.25%</a:t>
                      </a:r>
                    </a:p>
                  </a:txBody>
                  <a:tcPr anchor="ctr"/>
                </a:tc>
                <a:tc>
                  <a:txBody>
                    <a:bodyPr/>
                    <a:lstStyle/>
                    <a:p>
                      <a:pPr algn="ctr"/>
                      <a:r>
                        <a:rPr lang="en-US" sz="1000" b="1" dirty="0">
                          <a:solidFill>
                            <a:schemeClr val="accent1">
                              <a:lumMod val="50000"/>
                            </a:schemeClr>
                          </a:solidFill>
                        </a:rPr>
                        <a:t>+.25%</a:t>
                      </a:r>
                    </a:p>
                  </a:txBody>
                  <a:tcPr anchor="ctr"/>
                </a:tc>
                <a:extLst>
                  <a:ext uri="{0D108BD9-81ED-4DB2-BD59-A6C34878D82A}">
                    <a16:rowId xmlns:a16="http://schemas.microsoft.com/office/drawing/2014/main" val="10004"/>
                  </a:ext>
                </a:extLst>
              </a:tr>
              <a:tr h="391293">
                <a:tc>
                  <a:txBody>
                    <a:bodyPr/>
                    <a:lstStyle/>
                    <a:p>
                      <a:r>
                        <a:rPr lang="en-US" sz="1000" dirty="0"/>
                        <a:t>High-Yield Bonds</a:t>
                      </a:r>
                    </a:p>
                  </a:txBody>
                  <a:tcPr anchor="ctr"/>
                </a:tc>
                <a:tc>
                  <a:txBody>
                    <a:bodyPr/>
                    <a:lstStyle/>
                    <a:p>
                      <a:pPr algn="ctr"/>
                      <a:r>
                        <a:rPr lang="en-US" sz="1000" b="1" dirty="0"/>
                        <a:t>3.75%</a:t>
                      </a:r>
                    </a:p>
                  </a:txBody>
                  <a:tcPr anchor="ctr"/>
                </a:tc>
                <a:tc>
                  <a:txBody>
                    <a:bodyPr/>
                    <a:lstStyle/>
                    <a:p>
                      <a:pPr algn="ctr"/>
                      <a:r>
                        <a:rPr lang="en-US" sz="1000" b="1" dirty="0">
                          <a:solidFill>
                            <a:schemeClr val="accent5"/>
                          </a:solidFill>
                        </a:rPr>
                        <a:t>-1.00%</a:t>
                      </a:r>
                    </a:p>
                  </a:txBody>
                  <a:tcPr anchor="ctr"/>
                </a:tc>
                <a:extLst>
                  <a:ext uri="{0D108BD9-81ED-4DB2-BD59-A6C34878D82A}">
                    <a16:rowId xmlns:a16="http://schemas.microsoft.com/office/drawing/2014/main" val="10005"/>
                  </a:ext>
                </a:extLst>
              </a:tr>
              <a:tr h="394935">
                <a:tc>
                  <a:txBody>
                    <a:bodyPr/>
                    <a:lstStyle/>
                    <a:p>
                      <a:r>
                        <a:rPr lang="en-US" sz="1000" dirty="0"/>
                        <a:t>High-Yield</a:t>
                      </a:r>
                    </a:p>
                    <a:p>
                      <a:r>
                        <a:rPr lang="en-US" sz="1000" dirty="0"/>
                        <a:t>Municipal Bonds</a:t>
                      </a:r>
                    </a:p>
                  </a:txBody>
                  <a:tcPr anchor="ctr"/>
                </a:tc>
                <a:tc>
                  <a:txBody>
                    <a:bodyPr/>
                    <a:lstStyle/>
                    <a:p>
                      <a:pPr algn="ctr"/>
                      <a:r>
                        <a:rPr lang="en-US" sz="1000" b="1" dirty="0"/>
                        <a:t>3.75%</a:t>
                      </a:r>
                    </a:p>
                  </a:txBody>
                  <a:tcPr anchor="ctr"/>
                </a:tc>
                <a:tc>
                  <a:txBody>
                    <a:bodyPr/>
                    <a:lstStyle/>
                    <a:p>
                      <a:pPr algn="ctr"/>
                      <a:r>
                        <a:rPr lang="en-US" sz="1000" b="1" dirty="0">
                          <a:solidFill>
                            <a:schemeClr val="accent5"/>
                          </a:solidFill>
                        </a:rPr>
                        <a:t>-.50%</a:t>
                      </a:r>
                    </a:p>
                  </a:txBody>
                  <a:tcPr anchor="ctr"/>
                </a:tc>
                <a:extLst>
                  <a:ext uri="{0D108BD9-81ED-4DB2-BD59-A6C34878D82A}">
                    <a16:rowId xmlns:a16="http://schemas.microsoft.com/office/drawing/2014/main" val="10006"/>
                  </a:ext>
                </a:extLst>
              </a:tr>
              <a:tr h="391293">
                <a:tc>
                  <a:txBody>
                    <a:bodyPr/>
                    <a:lstStyle/>
                    <a:p>
                      <a:r>
                        <a:rPr lang="en-US" sz="1000" dirty="0"/>
                        <a:t>Bank Loans</a:t>
                      </a:r>
                    </a:p>
                  </a:txBody>
                  <a:tcPr anchor="ctr"/>
                </a:tc>
                <a:tc>
                  <a:txBody>
                    <a:bodyPr/>
                    <a:lstStyle/>
                    <a:p>
                      <a:pPr algn="ctr"/>
                      <a:r>
                        <a:rPr lang="en-US" sz="1000" b="1" dirty="0"/>
                        <a:t>4.50%</a:t>
                      </a:r>
                    </a:p>
                  </a:txBody>
                  <a:tcPr anchor="ctr"/>
                </a:tc>
                <a:tc>
                  <a:txBody>
                    <a:bodyPr/>
                    <a:lstStyle/>
                    <a:p>
                      <a:pPr algn="ctr"/>
                      <a:r>
                        <a:rPr lang="en-US" sz="1000" b="1" dirty="0">
                          <a:solidFill>
                            <a:schemeClr val="accent5"/>
                          </a:solidFill>
                        </a:rPr>
                        <a:t>-.75%</a:t>
                      </a:r>
                    </a:p>
                  </a:txBody>
                  <a:tcPr anchor="ctr"/>
                </a:tc>
                <a:extLst>
                  <a:ext uri="{0D108BD9-81ED-4DB2-BD59-A6C34878D82A}">
                    <a16:rowId xmlns:a16="http://schemas.microsoft.com/office/drawing/2014/main" val="10007"/>
                  </a:ext>
                </a:extLst>
              </a:tr>
              <a:tr h="394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trike="noStrike" baseline="0" dirty="0"/>
                        <a:t>Non-US Bonds (Unhedged)</a:t>
                      </a:r>
                    </a:p>
                  </a:txBody>
                  <a:tcPr anchor="ctr"/>
                </a:tc>
                <a:tc>
                  <a:txBody>
                    <a:bodyPr/>
                    <a:lstStyle/>
                    <a:p>
                      <a:pPr algn="ctr"/>
                      <a:r>
                        <a:rPr lang="en-US" sz="1000" b="1" dirty="0"/>
                        <a:t>0.50%</a:t>
                      </a:r>
                    </a:p>
                  </a:txBody>
                  <a:tcPr anchor="ctr"/>
                </a:tc>
                <a:tc>
                  <a:txBody>
                    <a:bodyPr/>
                    <a:lstStyle/>
                    <a:p>
                      <a:pPr algn="ctr"/>
                      <a:r>
                        <a:rPr lang="en-US" sz="1000" b="1" dirty="0">
                          <a:solidFill>
                            <a:schemeClr val="accent5"/>
                          </a:solidFill>
                        </a:rPr>
                        <a:t>-.50%</a:t>
                      </a:r>
                    </a:p>
                  </a:txBody>
                  <a:tcPr anchor="ctr"/>
                </a:tc>
                <a:extLst>
                  <a:ext uri="{0D108BD9-81ED-4DB2-BD59-A6C34878D82A}">
                    <a16:rowId xmlns:a16="http://schemas.microsoft.com/office/drawing/2014/main" val="10008"/>
                  </a:ext>
                </a:extLst>
              </a:tr>
              <a:tr h="391293">
                <a:tc>
                  <a:txBody>
                    <a:bodyPr/>
                    <a:lstStyle/>
                    <a:p>
                      <a:r>
                        <a:rPr lang="en-US" sz="1000" dirty="0"/>
                        <a:t>EMD (External)</a:t>
                      </a:r>
                    </a:p>
                  </a:txBody>
                  <a:tcPr anchor="ctr"/>
                </a:tc>
                <a:tc>
                  <a:txBody>
                    <a:bodyPr/>
                    <a:lstStyle/>
                    <a:p>
                      <a:pPr algn="ctr"/>
                      <a:r>
                        <a:rPr lang="en-US" sz="1000" b="1" dirty="0"/>
                        <a:t>4.25%</a:t>
                      </a:r>
                    </a:p>
                  </a:txBody>
                  <a:tcPr anchor="ctr"/>
                </a:tc>
                <a:tc>
                  <a:txBody>
                    <a:bodyPr/>
                    <a:lstStyle/>
                    <a:p>
                      <a:pPr algn="ctr"/>
                      <a:r>
                        <a:rPr lang="en-US" sz="1000" b="1" dirty="0">
                          <a:solidFill>
                            <a:schemeClr val="accent5"/>
                          </a:solidFill>
                        </a:rPr>
                        <a:t>-.50%</a:t>
                      </a:r>
                    </a:p>
                  </a:txBody>
                  <a:tcPr anchor="ctr"/>
                </a:tc>
                <a:extLst>
                  <a:ext uri="{0D108BD9-81ED-4DB2-BD59-A6C34878D82A}">
                    <a16:rowId xmlns:a16="http://schemas.microsoft.com/office/drawing/2014/main" val="10009"/>
                  </a:ext>
                </a:extLst>
              </a:tr>
              <a:tr h="416892">
                <a:tc>
                  <a:txBody>
                    <a:bodyPr/>
                    <a:lstStyle/>
                    <a:p>
                      <a:r>
                        <a:rPr lang="en-US" sz="1000" dirty="0"/>
                        <a:t>EMD (Local Currency)</a:t>
                      </a:r>
                    </a:p>
                  </a:txBody>
                  <a:tcPr anchor="ctr"/>
                </a:tc>
                <a:tc>
                  <a:txBody>
                    <a:bodyPr/>
                    <a:lstStyle/>
                    <a:p>
                      <a:pPr algn="ctr"/>
                      <a:r>
                        <a:rPr lang="en-US" sz="1000" b="1" dirty="0"/>
                        <a:t>6.00%</a:t>
                      </a:r>
                    </a:p>
                  </a:txBody>
                  <a:tcPr anchor="ctr"/>
                </a:tc>
                <a:tc>
                  <a:txBody>
                    <a:bodyPr/>
                    <a:lstStyle/>
                    <a:p>
                      <a:pPr algn="ctr"/>
                      <a:r>
                        <a:rPr lang="en-US" sz="1000" b="1" dirty="0">
                          <a:solidFill>
                            <a:schemeClr val="accent5"/>
                          </a:solidFill>
                        </a:rPr>
                        <a:t>-.75%</a:t>
                      </a:r>
                    </a:p>
                  </a:txBody>
                  <a:tcPr anchor="ctr"/>
                </a:tc>
                <a:extLst>
                  <a:ext uri="{0D108BD9-81ED-4DB2-BD59-A6C34878D82A}">
                    <a16:rowId xmlns:a16="http://schemas.microsoft.com/office/drawing/2014/main" val="10010"/>
                  </a:ext>
                </a:extLst>
              </a:tr>
              <a:tr h="391293">
                <a:tc>
                  <a:txBody>
                    <a:bodyPr/>
                    <a:lstStyle/>
                    <a:p>
                      <a:r>
                        <a:rPr lang="en-US" sz="1000" dirty="0"/>
                        <a:t>Private Debt</a:t>
                      </a:r>
                    </a:p>
                  </a:txBody>
                  <a:tcPr anchor="ctr"/>
                </a:tc>
                <a:tc>
                  <a:txBody>
                    <a:bodyPr/>
                    <a:lstStyle/>
                    <a:p>
                      <a:pPr algn="ctr"/>
                      <a:r>
                        <a:rPr lang="en-US" sz="1000" b="1" dirty="0"/>
                        <a:t>6.50%</a:t>
                      </a:r>
                    </a:p>
                  </a:txBody>
                  <a:tcPr anchor="ctr"/>
                </a:tc>
                <a:tc>
                  <a:txBody>
                    <a:bodyPr/>
                    <a:lstStyle/>
                    <a:p>
                      <a:pPr algn="ctr"/>
                      <a:r>
                        <a:rPr lang="en-US" sz="1000" b="1" dirty="0">
                          <a:solidFill>
                            <a:schemeClr val="accent5"/>
                          </a:solidFill>
                        </a:rPr>
                        <a:t>-.75%</a:t>
                      </a:r>
                    </a:p>
                  </a:txBody>
                  <a:tcPr anchor="ctr"/>
                </a:tc>
                <a:extLst>
                  <a:ext uri="{0D108BD9-81ED-4DB2-BD59-A6C34878D82A}">
                    <a16:rowId xmlns:a16="http://schemas.microsoft.com/office/drawing/2014/main" val="10011"/>
                  </a:ext>
                </a:extLst>
              </a:tr>
              <a:tr h="391293">
                <a:tc>
                  <a:txBody>
                    <a:bodyPr/>
                    <a:lstStyle/>
                    <a:p>
                      <a:r>
                        <a:rPr lang="en-US" sz="1000" i="1" dirty="0"/>
                        <a:t>Core Bonds</a:t>
                      </a:r>
                    </a:p>
                  </a:txBody>
                  <a:tcPr anchor="ctr"/>
                </a:tc>
                <a:tc>
                  <a:txBody>
                    <a:bodyPr/>
                    <a:lstStyle/>
                    <a:p>
                      <a:pPr algn="ctr"/>
                      <a:r>
                        <a:rPr lang="en-US" sz="1000" b="1" i="1" dirty="0"/>
                        <a:t>2.75%</a:t>
                      </a:r>
                    </a:p>
                  </a:txBody>
                  <a:tcPr anchor="ctr"/>
                </a:tc>
                <a:tc>
                  <a:txBody>
                    <a:bodyPr/>
                    <a:lstStyle/>
                    <a:p>
                      <a:pPr algn="ctr"/>
                      <a:r>
                        <a:rPr lang="en-US" sz="1000" b="1" i="1" dirty="0">
                          <a:solidFill>
                            <a:schemeClr val="accent1">
                              <a:lumMod val="50000"/>
                            </a:schemeClr>
                          </a:solidFill>
                        </a:rPr>
                        <a:t>+.10%</a:t>
                      </a:r>
                    </a:p>
                  </a:txBody>
                  <a:tcPr anchor="ctr"/>
                </a:tc>
                <a:extLst>
                  <a:ext uri="{0D108BD9-81ED-4DB2-BD59-A6C34878D82A}">
                    <a16:rowId xmlns:a16="http://schemas.microsoft.com/office/drawing/2014/main" val="10012"/>
                  </a:ext>
                </a:extLst>
              </a:tr>
            </a:tbl>
          </a:graphicData>
        </a:graphic>
      </p:graphicFrame>
      <p:graphicFrame>
        <p:nvGraphicFramePr>
          <p:cNvPr id="11" name="Content Placeholder 2"/>
          <p:cNvGraphicFramePr>
            <a:graphicFrameLocks/>
          </p:cNvGraphicFramePr>
          <p:nvPr>
            <p:extLst>
              <p:ext uri="{D42A27DB-BD31-4B8C-83A1-F6EECF244321}">
                <p14:modId xmlns:p14="http://schemas.microsoft.com/office/powerpoint/2010/main" val="41619682"/>
              </p:ext>
            </p:extLst>
          </p:nvPr>
        </p:nvGraphicFramePr>
        <p:xfrm>
          <a:off x="457200" y="838201"/>
          <a:ext cx="3962400" cy="5389065"/>
        </p:xfrm>
        <a:graphic>
          <a:graphicData uri="http://schemas.openxmlformats.org/drawingml/2006/table">
            <a:tbl>
              <a:tblPr firstRow="1" bandRow="1">
                <a:tableStyleId>{5C22544A-7EE6-4342-B048-85BDC9FD1C3A}</a:tableStyleId>
              </a:tblPr>
              <a:tblGrid>
                <a:gridCol w="1400676">
                  <a:extLst>
                    <a:ext uri="{9D8B030D-6E8A-4147-A177-3AD203B41FA5}">
                      <a16:colId xmlns:a16="http://schemas.microsoft.com/office/drawing/2014/main" val="20000"/>
                    </a:ext>
                  </a:extLst>
                </a:gridCol>
                <a:gridCol w="2561724">
                  <a:extLst>
                    <a:ext uri="{9D8B030D-6E8A-4147-A177-3AD203B41FA5}">
                      <a16:colId xmlns:a16="http://schemas.microsoft.com/office/drawing/2014/main" val="20001"/>
                    </a:ext>
                  </a:extLst>
                </a:gridCol>
              </a:tblGrid>
              <a:tr h="277044">
                <a:tc gridSpan="2">
                  <a:txBody>
                    <a:bodyPr/>
                    <a:lstStyle/>
                    <a:p>
                      <a:pPr algn="ctr"/>
                      <a:r>
                        <a:rPr lang="en-US" sz="1200" dirty="0">
                          <a:solidFill>
                            <a:schemeClr val="bg1"/>
                          </a:solidFill>
                        </a:rPr>
                        <a:t>Rate &amp; Credit Building</a:t>
                      </a:r>
                      <a:r>
                        <a:rPr lang="en-US" sz="1200" baseline="0" dirty="0">
                          <a:solidFill>
                            <a:schemeClr val="bg1"/>
                          </a:solidFill>
                        </a:rPr>
                        <a:t> Blocks</a:t>
                      </a:r>
                      <a:endParaRPr lang="en-US" sz="1200" dirty="0">
                        <a:solidFill>
                          <a:schemeClr val="bg1"/>
                        </a:solidFill>
                      </a:endParaRPr>
                    </a:p>
                  </a:txBody>
                  <a:tcPr anchor="ctr">
                    <a:solidFill>
                      <a:schemeClr val="tx1"/>
                    </a:solidFill>
                  </a:tcPr>
                </a:tc>
                <a:tc hMerge="1">
                  <a:txBody>
                    <a:bodyPr/>
                    <a:lstStyle/>
                    <a:p>
                      <a:endParaRPr lang="en-US" sz="1200" dirty="0"/>
                    </a:p>
                  </a:txBody>
                  <a:tcPr/>
                </a:tc>
                <a:extLst>
                  <a:ext uri="{0D108BD9-81ED-4DB2-BD59-A6C34878D82A}">
                    <a16:rowId xmlns:a16="http://schemas.microsoft.com/office/drawing/2014/main" val="10000"/>
                  </a:ext>
                </a:extLst>
              </a:tr>
              <a:tr h="831131">
                <a:tc>
                  <a:txBody>
                    <a:bodyPr/>
                    <a:lstStyle/>
                    <a:p>
                      <a:pPr algn="ctr"/>
                      <a:r>
                        <a:rPr lang="en-US" sz="1200" b="1" dirty="0">
                          <a:solidFill>
                            <a:schemeClr val="bg1"/>
                          </a:solidFill>
                        </a:rPr>
                        <a:t>Illiquidity Premium</a:t>
                      </a:r>
                    </a:p>
                  </a:txBody>
                  <a:tcPr anchor="ctr">
                    <a:solidFill>
                      <a:schemeClr val="accent6"/>
                    </a:solidFill>
                  </a:tcPr>
                </a:tc>
                <a:tc>
                  <a:txBody>
                    <a:bodyPr/>
                    <a:lstStyle/>
                    <a:p>
                      <a:pPr algn="ctr"/>
                      <a:r>
                        <a:rPr lang="en-US" sz="1000" b="0" dirty="0"/>
                        <a:t>The additional return expected for investments carrying liquidity risk</a:t>
                      </a:r>
                    </a:p>
                  </a:txBody>
                  <a:tcPr anchor="ctr">
                    <a:solidFill>
                      <a:schemeClr val="accent6">
                        <a:lumMod val="20000"/>
                        <a:lumOff val="80000"/>
                      </a:schemeClr>
                    </a:solidFill>
                  </a:tcPr>
                </a:tc>
                <a:extLst>
                  <a:ext uri="{0D108BD9-81ED-4DB2-BD59-A6C34878D82A}">
                    <a16:rowId xmlns:a16="http://schemas.microsoft.com/office/drawing/2014/main" val="10001"/>
                  </a:ext>
                </a:extLst>
              </a:tr>
              <a:tr h="831131">
                <a:tc>
                  <a:txBody>
                    <a:bodyPr/>
                    <a:lstStyle/>
                    <a:p>
                      <a:pPr algn="ctr"/>
                      <a:r>
                        <a:rPr lang="en-US" sz="1200" b="1" dirty="0">
                          <a:solidFill>
                            <a:schemeClr val="bg1"/>
                          </a:solidFill>
                        </a:rPr>
                        <a:t>Government Rates Price Change</a:t>
                      </a:r>
                    </a:p>
                  </a:txBody>
                  <a:tcPr anchor="ctr">
                    <a:solidFill>
                      <a:schemeClr val="tx1"/>
                    </a:solidFill>
                  </a:tcPr>
                </a:tc>
                <a:tc>
                  <a:txBody>
                    <a:bodyPr/>
                    <a:lstStyle/>
                    <a:p>
                      <a:pPr algn="ctr"/>
                      <a:r>
                        <a:rPr lang="en-US" sz="1000" dirty="0"/>
                        <a:t>The valuation change resulting from a change in the current yield curve to forecasted rates</a:t>
                      </a:r>
                      <a:endParaRPr lang="en-US" sz="1000" b="0" dirty="0"/>
                    </a:p>
                  </a:txBody>
                  <a:tcPr anchor="ctr">
                    <a:solidFill>
                      <a:schemeClr val="tx1">
                        <a:lumMod val="20000"/>
                        <a:lumOff val="80000"/>
                      </a:schemeClr>
                    </a:solidFill>
                  </a:tcPr>
                </a:tc>
                <a:extLst>
                  <a:ext uri="{0D108BD9-81ED-4DB2-BD59-A6C34878D82A}">
                    <a16:rowId xmlns:a16="http://schemas.microsoft.com/office/drawing/2014/main" val="10002"/>
                  </a:ext>
                </a:extLst>
              </a:tr>
              <a:tr h="831131">
                <a:tc>
                  <a:txBody>
                    <a:bodyPr/>
                    <a:lstStyle/>
                    <a:p>
                      <a:pPr algn="ctr"/>
                      <a:r>
                        <a:rPr lang="en-US" sz="1200" b="1" dirty="0">
                          <a:solidFill>
                            <a:schemeClr val="bg1"/>
                          </a:solidFill>
                        </a:rPr>
                        <a:t>Spread Price Change</a:t>
                      </a:r>
                    </a:p>
                  </a:txBody>
                  <a:tcPr anchor="ctr">
                    <a:solidFill>
                      <a:schemeClr val="accent5">
                        <a:lumMod val="50000"/>
                      </a:schemeClr>
                    </a:solidFill>
                  </a:tcPr>
                </a:tc>
                <a:tc>
                  <a:txBody>
                    <a:bodyPr/>
                    <a:lstStyle/>
                    <a:p>
                      <a:pPr algn="ctr"/>
                      <a:r>
                        <a:rPr lang="en-US" sz="1000" dirty="0"/>
                        <a:t>The valuation change resulting from a change in credit spreads over the duration of the investment</a:t>
                      </a:r>
                      <a:r>
                        <a:rPr lang="en-US" sz="1000" baseline="0" dirty="0"/>
                        <a:t> and highly sensitive to economic cycles</a:t>
                      </a:r>
                      <a:r>
                        <a:rPr lang="en-US" sz="1000" dirty="0"/>
                        <a:t> </a:t>
                      </a:r>
                      <a:endParaRPr lang="en-US" sz="1000" b="0" dirty="0"/>
                    </a:p>
                  </a:txBody>
                  <a:tcPr anchor="ctr">
                    <a:solidFill>
                      <a:schemeClr val="accent5">
                        <a:lumMod val="20000"/>
                        <a:lumOff val="80000"/>
                        <a:alpha val="40000"/>
                      </a:schemeClr>
                    </a:solidFill>
                  </a:tcPr>
                </a:tc>
                <a:extLst>
                  <a:ext uri="{0D108BD9-81ED-4DB2-BD59-A6C34878D82A}">
                    <a16:rowId xmlns:a16="http://schemas.microsoft.com/office/drawing/2014/main" val="10003"/>
                  </a:ext>
                </a:extLst>
              </a:tr>
              <a:tr h="872876">
                <a:tc>
                  <a:txBody>
                    <a:bodyPr/>
                    <a:lstStyle/>
                    <a:p>
                      <a:pPr algn="ctr"/>
                      <a:r>
                        <a:rPr lang="en-US" sz="1200" b="1" dirty="0">
                          <a:solidFill>
                            <a:schemeClr val="bg1"/>
                          </a:solidFill>
                        </a:rPr>
                        <a:t>Credit Deterioration</a:t>
                      </a:r>
                    </a:p>
                  </a:txBody>
                  <a:tcPr anchor="ctr">
                    <a:solidFill>
                      <a:schemeClr val="accent5"/>
                    </a:solidFill>
                  </a:tcPr>
                </a:tc>
                <a:tc>
                  <a:txBody>
                    <a:bodyPr/>
                    <a:lstStyle/>
                    <a:p>
                      <a:pPr algn="ctr"/>
                      <a:r>
                        <a:rPr lang="en-US" sz="1000" dirty="0">
                          <a:solidFill>
                            <a:schemeClr val="tx1"/>
                          </a:solidFill>
                        </a:rPr>
                        <a:t>The average</a:t>
                      </a:r>
                      <a:r>
                        <a:rPr lang="en-US" sz="1000" baseline="0" dirty="0">
                          <a:solidFill>
                            <a:schemeClr val="tx1"/>
                          </a:solidFill>
                        </a:rPr>
                        <a:t> </a:t>
                      </a:r>
                      <a:r>
                        <a:rPr lang="en-US" sz="1000" dirty="0">
                          <a:solidFill>
                            <a:schemeClr val="tx1"/>
                          </a:solidFill>
                        </a:rPr>
                        <a:t>loss for credit securities associated with an expected default cycle and recovery rates</a:t>
                      </a:r>
                      <a:endParaRPr lang="en-US" sz="1000" b="0" dirty="0"/>
                    </a:p>
                  </a:txBody>
                  <a:tcPr anchor="ctr">
                    <a:solidFill>
                      <a:schemeClr val="accent5">
                        <a:lumMod val="20000"/>
                        <a:lumOff val="80000"/>
                      </a:schemeClr>
                    </a:solidFill>
                  </a:tcPr>
                </a:tc>
                <a:extLst>
                  <a:ext uri="{0D108BD9-81ED-4DB2-BD59-A6C34878D82A}">
                    <a16:rowId xmlns:a16="http://schemas.microsoft.com/office/drawing/2014/main" val="10004"/>
                  </a:ext>
                </a:extLst>
              </a:tr>
              <a:tr h="872876">
                <a:tc>
                  <a:txBody>
                    <a:bodyPr/>
                    <a:lstStyle/>
                    <a:p>
                      <a:pPr algn="ctr"/>
                      <a:r>
                        <a:rPr lang="en-US" sz="1200" b="1" dirty="0">
                          <a:solidFill>
                            <a:schemeClr val="tx1"/>
                          </a:solidFill>
                        </a:rPr>
                        <a:t>Credit Spread</a:t>
                      </a:r>
                    </a:p>
                  </a:txBody>
                  <a:tcPr anchor="ctr">
                    <a:solidFill>
                      <a:schemeClr val="accent4">
                        <a:lumMod val="60000"/>
                        <a:lumOff val="40000"/>
                      </a:schemeClr>
                    </a:solidFill>
                  </a:tcPr>
                </a:tc>
                <a:tc>
                  <a:txBody>
                    <a:bodyPr/>
                    <a:lstStyle/>
                    <a:p>
                      <a:pPr algn="ctr"/>
                      <a:r>
                        <a:rPr lang="en-US" sz="1000" dirty="0"/>
                        <a:t>Additional yield premium provided by securities with credit risk</a:t>
                      </a:r>
                      <a:endParaRPr lang="en-US" sz="1000" b="0" dirty="0"/>
                    </a:p>
                  </a:txBody>
                  <a:tcPr anchor="ctr">
                    <a:solidFill>
                      <a:schemeClr val="accent4">
                        <a:lumMod val="20000"/>
                        <a:lumOff val="80000"/>
                      </a:schemeClr>
                    </a:solidFill>
                  </a:tcPr>
                </a:tc>
                <a:extLst>
                  <a:ext uri="{0D108BD9-81ED-4DB2-BD59-A6C34878D82A}">
                    <a16:rowId xmlns:a16="http://schemas.microsoft.com/office/drawing/2014/main" val="10005"/>
                  </a:ext>
                </a:extLst>
              </a:tr>
              <a:tr h="872876">
                <a:tc>
                  <a:txBody>
                    <a:bodyPr/>
                    <a:lstStyle/>
                    <a:p>
                      <a:pPr algn="ctr"/>
                      <a:r>
                        <a:rPr lang="en-US" sz="1200" b="1" dirty="0">
                          <a:solidFill>
                            <a:schemeClr val="bg1"/>
                          </a:solidFill>
                        </a:rPr>
                        <a:t>Government Rates</a:t>
                      </a:r>
                    </a:p>
                  </a:txBody>
                  <a:tcPr anchor="ctr">
                    <a:solidFill>
                      <a:schemeClr val="accent1"/>
                    </a:solidFill>
                  </a:tcPr>
                </a:tc>
                <a:tc>
                  <a:txBody>
                    <a:bodyPr/>
                    <a:lstStyle/>
                    <a:p>
                      <a:pPr algn="ctr"/>
                      <a:r>
                        <a:rPr lang="en-US" sz="1000" b="0" dirty="0">
                          <a:solidFill>
                            <a:schemeClr val="tx1"/>
                          </a:solidFill>
                        </a:rPr>
                        <a:t>The yield attributed to sovereign bonds that do not have credit risk associated with their valuation</a:t>
                      </a:r>
                      <a:endParaRPr lang="en-US" sz="1000" b="0" dirty="0"/>
                    </a:p>
                  </a:txBody>
                  <a:tcPr anchor="ctr">
                    <a:solidFill>
                      <a:schemeClr val="accent1">
                        <a:lumMod val="20000"/>
                        <a:lumOff val="8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57965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pPr defTabSz="457200"/>
            <a:r>
              <a:rPr lang="en-US" dirty="0">
                <a:solidFill>
                  <a:srgbClr val="4D4E54"/>
                </a:solidFill>
                <a:cs typeface="Verdana"/>
              </a:rPr>
              <a:t>Source: (Top) Barclays, Bloomberg</a:t>
            </a:r>
          </a:p>
          <a:p>
            <a:pPr defTabSz="457200"/>
            <a:r>
              <a:rPr lang="en-US" dirty="0">
                <a:solidFill>
                  <a:srgbClr val="4D4E54"/>
                </a:solidFill>
                <a:cs typeface="Verdana"/>
              </a:rPr>
              <a:t>Source: (Bottom) SIFMA</a:t>
            </a:r>
            <a:endParaRPr lang="en-US" dirty="0"/>
          </a:p>
        </p:txBody>
      </p:sp>
      <p:sp>
        <p:nvSpPr>
          <p:cNvPr id="2" name="Slide Number Placeholder 1"/>
          <p:cNvSpPr>
            <a:spLocks noGrp="1"/>
          </p:cNvSpPr>
          <p:nvPr>
            <p:ph type="sldNum" sz="quarter" idx="12"/>
          </p:nvPr>
        </p:nvSpPr>
        <p:spPr/>
        <p:txBody>
          <a:bodyPr/>
          <a:lstStyle/>
          <a:p>
            <a:fld id="{B9F459C5-D201-49C9-A701-E5F8CEC6F7D4}" type="slidenum">
              <a:rPr lang="en-US" smtClean="0"/>
              <a:pPr/>
              <a:t>61</a:t>
            </a:fld>
            <a:endParaRPr lang="en-US" dirty="0"/>
          </a:p>
        </p:txBody>
      </p:sp>
      <p:sp>
        <p:nvSpPr>
          <p:cNvPr id="7" name="Content Placeholder 6"/>
          <p:cNvSpPr>
            <a:spLocks noGrp="1"/>
          </p:cNvSpPr>
          <p:nvPr>
            <p:ph idx="1"/>
          </p:nvPr>
        </p:nvSpPr>
        <p:spPr/>
        <p:txBody>
          <a:bodyPr/>
          <a:lstStyle/>
          <a:p>
            <a:pPr marL="0" indent="0">
              <a:buNone/>
            </a:pPr>
            <a:r>
              <a:rPr lang="en-US" dirty="0">
                <a:solidFill>
                  <a:schemeClr val="tx2"/>
                </a:solidFill>
              </a:rPr>
              <a:t>Strong global growth </a:t>
            </a:r>
            <a:r>
              <a:rPr lang="en-US">
                <a:solidFill>
                  <a:schemeClr val="tx2"/>
                </a:solidFill>
              </a:rPr>
              <a:t>and yield- seeking </a:t>
            </a:r>
            <a:r>
              <a:rPr lang="en-US" dirty="0">
                <a:solidFill>
                  <a:schemeClr val="tx2"/>
                </a:solidFill>
              </a:rPr>
              <a:t>investor behavior has compressed credit spreads</a:t>
            </a:r>
          </a:p>
          <a:p>
            <a:pPr marL="457200" lvl="1" indent="0">
              <a:buNone/>
            </a:pPr>
            <a:r>
              <a:rPr lang="en-US"/>
              <a:t>Economic growth </a:t>
            </a:r>
            <a:r>
              <a:rPr lang="en-US" dirty="0"/>
              <a:t>usually</a:t>
            </a:r>
            <a:r>
              <a:rPr lang="en-US"/>
              <a:t> translates </a:t>
            </a:r>
            <a:r>
              <a:rPr lang="en-US" dirty="0"/>
              <a:t>to tighter credit </a:t>
            </a:r>
            <a:r>
              <a:rPr lang="en-US"/>
              <a:t>spreads due </a:t>
            </a:r>
            <a:r>
              <a:rPr lang="en-US" dirty="0"/>
              <a:t>to a lower probability of defaults </a:t>
            </a:r>
          </a:p>
          <a:p>
            <a:pPr marL="457200" lvl="1" indent="0">
              <a:buNone/>
            </a:pPr>
            <a:endParaRPr lang="en-US" sz="1000" dirty="0"/>
          </a:p>
          <a:p>
            <a:pPr marL="457200" lvl="1" indent="0">
              <a:buNone/>
            </a:pPr>
            <a:r>
              <a:rPr lang="en-US" dirty="0"/>
              <a:t>In Europe, the ECB’s decision to include corporate bonds in its quantitative easing program has also contributed to smaller credit risk premiums globally</a:t>
            </a:r>
          </a:p>
          <a:p>
            <a:pPr marL="0" indent="0">
              <a:buNone/>
            </a:pPr>
            <a:endParaRPr lang="en-US" dirty="0"/>
          </a:p>
          <a:p>
            <a:pPr marL="0" indent="0">
              <a:buNone/>
            </a:pPr>
            <a:endParaRPr lang="en-US" dirty="0">
              <a:solidFill>
                <a:schemeClr val="tx2"/>
              </a:solidFill>
            </a:endParaRPr>
          </a:p>
          <a:p>
            <a:pPr marL="0" indent="0">
              <a:buNone/>
            </a:pPr>
            <a:r>
              <a:rPr lang="en-US" dirty="0">
                <a:solidFill>
                  <a:schemeClr val="tx2"/>
                </a:solidFill>
              </a:rPr>
              <a:t>Low borrowing costs have encouraged record issuance in both investment grade and high yield bonds</a:t>
            </a:r>
          </a:p>
          <a:p>
            <a:pPr marL="457200" lvl="1" indent="0">
              <a:buNone/>
            </a:pPr>
            <a:r>
              <a:rPr lang="en-US" dirty="0"/>
              <a:t>Passive ownership of credit has increased significantly, even with a larger denominator</a:t>
            </a:r>
          </a:p>
          <a:p>
            <a:pPr marL="457200" lvl="1" indent="0">
              <a:buNone/>
            </a:pPr>
            <a:endParaRPr lang="en-US" sz="1000" dirty="0"/>
          </a:p>
          <a:p>
            <a:pPr marL="457200" lvl="1" indent="0">
              <a:buNone/>
            </a:pPr>
            <a:r>
              <a:rPr lang="en-US" dirty="0"/>
              <a:t>The outlook for US credit is subdued with limited return opportunities as credit spreads trade below long-term medians</a:t>
            </a:r>
          </a:p>
        </p:txBody>
      </p:sp>
      <p:sp>
        <p:nvSpPr>
          <p:cNvPr id="6" name="Title 5"/>
          <p:cNvSpPr>
            <a:spLocks noGrp="1"/>
          </p:cNvSpPr>
          <p:nvPr>
            <p:ph type="title"/>
          </p:nvPr>
        </p:nvSpPr>
        <p:spPr/>
        <p:txBody>
          <a:bodyPr/>
          <a:lstStyle/>
          <a:p>
            <a:r>
              <a:rPr lang="en-US" dirty="0"/>
              <a:t>Rates &amp; Credit: Credit Spread</a:t>
            </a:r>
          </a:p>
        </p:txBody>
      </p:sp>
      <p:pic>
        <p:nvPicPr>
          <p:cNvPr id="11266" name="Picture 2"/>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4797425" y="839167"/>
            <a:ext cx="3889375" cy="25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4800530" y="3505200"/>
            <a:ext cx="388316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012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r>
              <a:rPr lang="en-US" dirty="0">
                <a:cs typeface="Verdana"/>
              </a:rPr>
              <a:t>Source: (Top) Barclays, Bloomberg, NEPC</a:t>
            </a:r>
            <a:endParaRPr lang="en-US" dirty="0">
              <a:solidFill>
                <a:srgbClr val="4D4E54"/>
              </a:solidFill>
              <a:cs typeface="Verdana"/>
            </a:endParaRPr>
          </a:p>
          <a:p>
            <a:r>
              <a:rPr lang="en-US" dirty="0">
                <a:solidFill>
                  <a:srgbClr val="4D4E54"/>
                </a:solidFill>
                <a:cs typeface="Verdana"/>
              </a:rPr>
              <a:t>Source: (</a:t>
            </a:r>
            <a:r>
              <a:rPr lang="en-US" dirty="0">
                <a:cs typeface="Verdana"/>
              </a:rPr>
              <a:t>Bottom</a:t>
            </a:r>
            <a:r>
              <a:rPr lang="en-US" dirty="0">
                <a:solidFill>
                  <a:srgbClr val="4D4E54"/>
                </a:solidFill>
                <a:cs typeface="Verdana"/>
              </a:rPr>
              <a:t>) Barclays, Bloomberg, NEPC</a:t>
            </a:r>
          </a:p>
        </p:txBody>
      </p:sp>
      <p:sp>
        <p:nvSpPr>
          <p:cNvPr id="5" name="Slide Number Placeholder 4"/>
          <p:cNvSpPr>
            <a:spLocks noGrp="1"/>
          </p:cNvSpPr>
          <p:nvPr>
            <p:ph type="sldNum" sz="quarter" idx="12"/>
          </p:nvPr>
        </p:nvSpPr>
        <p:spPr/>
        <p:txBody>
          <a:bodyPr/>
          <a:lstStyle/>
          <a:p>
            <a:fld id="{B9F459C5-D201-49C9-A701-E5F8CEC6F7D4}" type="slidenum">
              <a:rPr lang="en-US" smtClean="0"/>
              <a:pPr/>
              <a:t>62</a:t>
            </a:fld>
            <a:endParaRPr lang="en-US"/>
          </a:p>
        </p:txBody>
      </p:sp>
      <p:sp>
        <p:nvSpPr>
          <p:cNvPr id="7" name="Content Placeholder 6"/>
          <p:cNvSpPr>
            <a:spLocks noGrp="1"/>
          </p:cNvSpPr>
          <p:nvPr>
            <p:ph idx="1"/>
          </p:nvPr>
        </p:nvSpPr>
        <p:spPr/>
        <p:txBody>
          <a:bodyPr/>
          <a:lstStyle/>
          <a:p>
            <a:pPr marL="0" indent="0">
              <a:buNone/>
            </a:pPr>
            <a:r>
              <a:rPr lang="en-US" dirty="0">
                <a:solidFill>
                  <a:schemeClr val="tx2"/>
                </a:solidFill>
              </a:rPr>
              <a:t>Rates price change include changes in the level of interest rates, changes to the shape of the curve, and roll down</a:t>
            </a:r>
          </a:p>
          <a:p>
            <a:pPr marL="457200" lvl="1" indent="0">
              <a:buNone/>
            </a:pPr>
            <a:r>
              <a:rPr lang="en-US" dirty="0"/>
              <a:t>Roll down refers to expected price change due </a:t>
            </a:r>
            <a:r>
              <a:rPr lang="en-US"/>
              <a:t>to aging of </a:t>
            </a:r>
            <a:r>
              <a:rPr lang="en-US" dirty="0"/>
              <a:t>a bond along the curve</a:t>
            </a:r>
            <a:endParaRPr lang="en-US" sz="1050" dirty="0"/>
          </a:p>
          <a:p>
            <a:pPr marL="0" indent="0">
              <a:buNone/>
            </a:pPr>
            <a:endParaRPr lang="en-US" dirty="0">
              <a:solidFill>
                <a:schemeClr val="tx1"/>
              </a:solidFill>
            </a:endParaRPr>
          </a:p>
          <a:p>
            <a:pPr marL="0" indent="0">
              <a:buNone/>
            </a:pPr>
            <a:endParaRPr lang="en-US" dirty="0">
              <a:solidFill>
                <a:schemeClr val="tx2"/>
              </a:solidFill>
            </a:endParaRPr>
          </a:p>
          <a:p>
            <a:pPr marL="0" indent="0">
              <a:buNone/>
            </a:pPr>
            <a:r>
              <a:rPr lang="en-US" dirty="0">
                <a:solidFill>
                  <a:schemeClr val="tx2"/>
                </a:solidFill>
              </a:rPr>
              <a:t>Rate change impact often dominates total return and is a likely detractor </a:t>
            </a:r>
            <a:r>
              <a:rPr lang="en-US">
                <a:solidFill>
                  <a:schemeClr val="tx2"/>
                </a:solidFill>
              </a:rPr>
              <a:t>in </a:t>
            </a:r>
            <a:r>
              <a:rPr lang="en-US" dirty="0">
                <a:solidFill>
                  <a:schemeClr val="tx2"/>
                </a:solidFill>
              </a:rPr>
              <a:t>the</a:t>
            </a:r>
            <a:r>
              <a:rPr lang="en-US">
                <a:solidFill>
                  <a:schemeClr val="tx2"/>
                </a:solidFill>
              </a:rPr>
              <a:t> coming cycle</a:t>
            </a:r>
            <a:r>
              <a:rPr lang="en-US" dirty="0">
                <a:solidFill>
                  <a:schemeClr val="tx2"/>
                </a:solidFill>
              </a:rPr>
              <a:t>,</a:t>
            </a:r>
            <a:r>
              <a:rPr lang="en-US">
                <a:solidFill>
                  <a:schemeClr val="tx2"/>
                </a:solidFill>
              </a:rPr>
              <a:t> </a:t>
            </a:r>
            <a:r>
              <a:rPr lang="en-US" dirty="0">
                <a:solidFill>
                  <a:schemeClr val="tx2"/>
                </a:solidFill>
              </a:rPr>
              <a:t>given expectations of modestly higher rates</a:t>
            </a:r>
          </a:p>
          <a:p>
            <a:pPr marL="457200" lvl="1" indent="0">
              <a:buNone/>
            </a:pPr>
            <a:r>
              <a:rPr lang="en-US" dirty="0"/>
              <a:t>Path of interest rates for each market is tied to both central bank actions and inflation expectations</a:t>
            </a:r>
            <a:endParaRPr lang="en-US" sz="1050" dirty="0"/>
          </a:p>
          <a:p>
            <a:pPr marL="0" indent="0">
              <a:buNone/>
            </a:pPr>
            <a:endParaRPr lang="en-US" dirty="0">
              <a:solidFill>
                <a:schemeClr val="tx2"/>
              </a:solidFill>
            </a:endParaRPr>
          </a:p>
          <a:p>
            <a:pPr marL="0" indent="0">
              <a:buNone/>
            </a:pPr>
            <a:endParaRPr lang="en-US" dirty="0">
              <a:solidFill>
                <a:schemeClr val="tx2"/>
              </a:solidFill>
            </a:endParaRPr>
          </a:p>
          <a:p>
            <a:pPr marL="0" indent="0">
              <a:buNone/>
            </a:pPr>
            <a:r>
              <a:rPr lang="en-US" dirty="0">
                <a:solidFill>
                  <a:schemeClr val="tx2"/>
                </a:solidFill>
              </a:rPr>
              <a:t>Roll down offers some relief to rising rates when yield curves are steep</a:t>
            </a:r>
          </a:p>
          <a:p>
            <a:pPr marL="457200" lvl="1" indent="0">
              <a:buNone/>
            </a:pPr>
            <a:r>
              <a:rPr lang="en-US" dirty="0"/>
              <a:t>As yield curve flattens this can be a drag, pushing investors to shorter duration bonds</a:t>
            </a:r>
            <a:endParaRPr lang="en-US" sz="900" dirty="0"/>
          </a:p>
          <a:p>
            <a:endParaRPr lang="en-US" dirty="0"/>
          </a:p>
        </p:txBody>
      </p:sp>
      <p:sp>
        <p:nvSpPr>
          <p:cNvPr id="6" name="Title 5"/>
          <p:cNvSpPr>
            <a:spLocks noGrp="1"/>
          </p:cNvSpPr>
          <p:nvPr>
            <p:ph type="title"/>
          </p:nvPr>
        </p:nvSpPr>
        <p:spPr/>
        <p:txBody>
          <a:bodyPr/>
          <a:lstStyle/>
          <a:p>
            <a:r>
              <a:rPr lang="en-US" dirty="0"/>
              <a:t>Rates &amp; Credit: rates Price Change</a:t>
            </a:r>
          </a:p>
        </p:txBody>
      </p:sp>
      <p:pic>
        <p:nvPicPr>
          <p:cNvPr id="12290" name="Picture 2"/>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4797425" y="839167"/>
            <a:ext cx="3889375" cy="25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4800530" y="3505200"/>
            <a:ext cx="388316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047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p:txBody>
          <a:bodyPr/>
          <a:lstStyle/>
          <a:p>
            <a:r>
              <a:rPr lang="en-US" dirty="0">
                <a:solidFill>
                  <a:srgbClr val="4D4E54"/>
                </a:solidFill>
                <a:cs typeface="Verdana"/>
              </a:rPr>
              <a:t>Source: (Top) JPM, Bloomberg, NEPC</a:t>
            </a:r>
            <a:r>
              <a:rPr lang="en-US" dirty="0">
                <a:cs typeface="Verdana"/>
              </a:rPr>
              <a:t>. As of 01/31/2000</a:t>
            </a:r>
          </a:p>
          <a:p>
            <a:r>
              <a:rPr lang="en-US" dirty="0">
                <a:cs typeface="Verdana"/>
              </a:rPr>
              <a:t>Source: (Bottom) S&amp;P, NEPC</a:t>
            </a:r>
            <a:endParaRPr lang="en-US" dirty="0"/>
          </a:p>
        </p:txBody>
      </p:sp>
      <p:sp>
        <p:nvSpPr>
          <p:cNvPr id="7" name="Slide Number Placeholder 6"/>
          <p:cNvSpPr>
            <a:spLocks noGrp="1"/>
          </p:cNvSpPr>
          <p:nvPr>
            <p:ph type="sldNum" sz="quarter" idx="12"/>
          </p:nvPr>
        </p:nvSpPr>
        <p:spPr/>
        <p:txBody>
          <a:bodyPr/>
          <a:lstStyle/>
          <a:p>
            <a:fld id="{B9F459C5-D201-49C9-A701-E5F8CEC6F7D4}" type="slidenum">
              <a:rPr lang="en-US" smtClean="0"/>
              <a:pPr/>
              <a:t>63</a:t>
            </a:fld>
            <a:endParaRPr lang="en-US"/>
          </a:p>
        </p:txBody>
      </p:sp>
      <p:sp>
        <p:nvSpPr>
          <p:cNvPr id="9" name="Content Placeholder 8"/>
          <p:cNvSpPr>
            <a:spLocks noGrp="1"/>
          </p:cNvSpPr>
          <p:nvPr>
            <p:ph idx="1"/>
          </p:nvPr>
        </p:nvSpPr>
        <p:spPr/>
        <p:txBody>
          <a:bodyPr/>
          <a:lstStyle/>
          <a:p>
            <a:pPr marL="0" indent="0">
              <a:buNone/>
            </a:pPr>
            <a:r>
              <a:rPr lang="en-US" dirty="0">
                <a:solidFill>
                  <a:schemeClr val="tx2"/>
                </a:solidFill>
              </a:rPr>
              <a:t>Credit spreads continued to tighten throughout the year and remain below long-term averages</a:t>
            </a:r>
          </a:p>
          <a:p>
            <a:pPr marL="457200" lvl="1" indent="0">
              <a:buNone/>
            </a:pPr>
            <a:r>
              <a:rPr lang="en-US" dirty="0"/>
              <a:t>With positive economic indicators and strong </a:t>
            </a:r>
            <a:r>
              <a:rPr lang="en-US" dirty="0" err="1"/>
              <a:t>technicals</a:t>
            </a:r>
            <a:r>
              <a:rPr lang="en-US" dirty="0"/>
              <a:t>, spreads could grind lower</a:t>
            </a: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r>
              <a:rPr lang="en-US" dirty="0">
                <a:solidFill>
                  <a:schemeClr val="tx2"/>
                </a:solidFill>
              </a:rPr>
              <a:t>The number of defaults increased last year as a result of the depressed energy and natural resources sector</a:t>
            </a:r>
          </a:p>
          <a:p>
            <a:pPr marL="457200" lvl="1" indent="0">
              <a:buNone/>
            </a:pPr>
            <a:r>
              <a:rPr lang="en-US" dirty="0"/>
              <a:t>Over 50% of credit defaults occurred within the energy sector </a:t>
            </a:r>
          </a:p>
          <a:p>
            <a:pPr marL="457200" lvl="1" indent="0">
              <a:buNone/>
            </a:pPr>
            <a:endParaRPr lang="en-US" sz="1000" dirty="0"/>
          </a:p>
          <a:p>
            <a:pPr marL="457200" lvl="1" indent="0">
              <a:buNone/>
            </a:pPr>
            <a:r>
              <a:rPr lang="en-US" dirty="0"/>
              <a:t>Nearly all other sectors experienced default rates well below long-term averages</a:t>
            </a:r>
          </a:p>
          <a:p>
            <a:pPr marL="0" indent="0">
              <a:buNone/>
            </a:pPr>
            <a:endParaRPr lang="en-US" dirty="0">
              <a:solidFill>
                <a:schemeClr val="tx1"/>
              </a:solidFill>
            </a:endParaRPr>
          </a:p>
          <a:p>
            <a:pPr marL="0" indent="0">
              <a:buNone/>
            </a:pPr>
            <a:endParaRPr lang="en-US" dirty="0">
              <a:solidFill>
                <a:schemeClr val="tx1"/>
              </a:solidFill>
            </a:endParaRPr>
          </a:p>
          <a:p>
            <a:pPr marL="0" indent="0">
              <a:buNone/>
            </a:pPr>
            <a:r>
              <a:rPr lang="en-US" dirty="0">
                <a:solidFill>
                  <a:schemeClr val="tx2"/>
                </a:solidFill>
              </a:rPr>
              <a:t>Credit spreads near historic lows suggest investors are receiving less compensation for taking on risk</a:t>
            </a:r>
          </a:p>
        </p:txBody>
      </p:sp>
      <p:sp>
        <p:nvSpPr>
          <p:cNvPr id="8" name="Title 7"/>
          <p:cNvSpPr>
            <a:spLocks noGrp="1"/>
          </p:cNvSpPr>
          <p:nvPr>
            <p:ph type="title"/>
          </p:nvPr>
        </p:nvSpPr>
        <p:spPr/>
        <p:txBody>
          <a:bodyPr/>
          <a:lstStyle/>
          <a:p>
            <a:r>
              <a:rPr lang="en-US" dirty="0"/>
              <a:t>Rates &amp; Credit: Spread Price Change </a:t>
            </a:r>
          </a:p>
        </p:txBody>
      </p:sp>
      <p:pic>
        <p:nvPicPr>
          <p:cNvPr id="13315" name="Picture 3"/>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4797425" y="839167"/>
            <a:ext cx="3889375" cy="25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761" y="830416"/>
            <a:ext cx="3895725" cy="259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Grp="1" noChangeAspect="1" noChangeArrowheads="1"/>
          </p:cNvPicPr>
          <p:nvPr>
            <p:ph idx="14"/>
          </p:nvPr>
        </p:nvPicPr>
        <p:blipFill>
          <a:blip r:embed="rId4">
            <a:extLst>
              <a:ext uri="{28A0092B-C50C-407E-A947-70E740481C1C}">
                <a14:useLocalDpi xmlns:a14="http://schemas.microsoft.com/office/drawing/2010/main" val="0"/>
              </a:ext>
            </a:extLst>
          </a:blip>
          <a:srcRect/>
          <a:stretch>
            <a:fillRect/>
          </a:stretch>
        </p:blipFill>
        <p:spPr bwMode="auto">
          <a:xfrm>
            <a:off x="4800530" y="3505200"/>
            <a:ext cx="388316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7197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Credit: Building Blocks</a:t>
            </a:r>
          </a:p>
        </p:txBody>
      </p:sp>
      <p:sp>
        <p:nvSpPr>
          <p:cNvPr id="2" name="Slide Number Placeholder 1"/>
          <p:cNvSpPr>
            <a:spLocks noGrp="1"/>
          </p:cNvSpPr>
          <p:nvPr>
            <p:ph type="sldNum" sz="quarter" idx="12"/>
          </p:nvPr>
        </p:nvSpPr>
        <p:spPr/>
        <p:txBody>
          <a:bodyPr/>
          <a:lstStyle/>
          <a:p>
            <a:fld id="{B9F459C5-D201-49C9-A701-E5F8CEC6F7D4}" type="slidenum">
              <a:rPr lang="en-US" smtClean="0"/>
              <a:pPr/>
              <a:t>64</a:t>
            </a:fld>
            <a:endParaRPr lang="en-US" dirty="0"/>
          </a:p>
        </p:txBody>
      </p:sp>
      <p:sp>
        <p:nvSpPr>
          <p:cNvPr id="16" name="TextBox 15"/>
          <p:cNvSpPr txBox="1"/>
          <p:nvPr/>
        </p:nvSpPr>
        <p:spPr>
          <a:xfrm>
            <a:off x="1371600" y="6096000"/>
            <a:ext cx="6934200" cy="338554"/>
          </a:xfrm>
          <a:prstGeom prst="rect">
            <a:avLst/>
          </a:prstGeom>
          <a:noFill/>
        </p:spPr>
        <p:txBody>
          <a:bodyPr wrap="square" rtlCol="0">
            <a:spAutoFit/>
          </a:bodyPr>
          <a:lstStyle/>
          <a:p>
            <a:pPr algn="r"/>
            <a:r>
              <a:rPr lang="en-US" sz="800" i="1" dirty="0">
                <a:solidFill>
                  <a:srgbClr val="4D4E54"/>
                </a:solidFill>
                <a:cs typeface="Verdana"/>
              </a:rPr>
              <a:t>Source: NEPC</a:t>
            </a:r>
            <a:br>
              <a:rPr lang="en-US" sz="800" i="1" dirty="0">
                <a:solidFill>
                  <a:srgbClr val="4D4E54"/>
                </a:solidFill>
                <a:cs typeface="Verdana"/>
              </a:rPr>
            </a:br>
            <a:r>
              <a:rPr lang="en-US" sz="800" i="1" dirty="0">
                <a:solidFill>
                  <a:srgbClr val="4D4E54"/>
                </a:solidFill>
                <a:cs typeface="Verdana"/>
              </a:rPr>
              <a:t>*Hedge Funds are discussed in detail in the Multi-Asset section</a:t>
            </a:r>
          </a:p>
        </p:txBody>
      </p:sp>
      <p:pic>
        <p:nvPicPr>
          <p:cNvPr id="1433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1640" y="838200"/>
            <a:ext cx="746072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0590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credit: Building Blocks</a:t>
            </a:r>
          </a:p>
        </p:txBody>
      </p:sp>
      <p:sp>
        <p:nvSpPr>
          <p:cNvPr id="2" name="Slide Number Placeholder 1"/>
          <p:cNvSpPr>
            <a:spLocks noGrp="1"/>
          </p:cNvSpPr>
          <p:nvPr>
            <p:ph type="sldNum" sz="quarter" idx="12"/>
          </p:nvPr>
        </p:nvSpPr>
        <p:spPr/>
        <p:txBody>
          <a:bodyPr/>
          <a:lstStyle/>
          <a:p>
            <a:fld id="{B9F459C5-D201-49C9-A701-E5F8CEC6F7D4}" type="slidenum">
              <a:rPr lang="en-US" smtClean="0"/>
              <a:pPr/>
              <a:t>65</a:t>
            </a:fld>
            <a:endParaRPr lang="en-US" dirty="0"/>
          </a:p>
        </p:txBody>
      </p:sp>
      <p:sp>
        <p:nvSpPr>
          <p:cNvPr id="16" name="TextBox 15"/>
          <p:cNvSpPr txBox="1"/>
          <p:nvPr/>
        </p:nvSpPr>
        <p:spPr>
          <a:xfrm>
            <a:off x="1371600" y="6096000"/>
            <a:ext cx="6934200" cy="215444"/>
          </a:xfrm>
          <a:prstGeom prst="rect">
            <a:avLst/>
          </a:prstGeom>
          <a:noFill/>
        </p:spPr>
        <p:txBody>
          <a:bodyPr wrap="square" rtlCol="0">
            <a:spAutoFit/>
          </a:bodyPr>
          <a:lstStyle/>
          <a:p>
            <a:pPr algn="r"/>
            <a:r>
              <a:rPr lang="en-US" sz="800" i="1" dirty="0">
                <a:solidFill>
                  <a:srgbClr val="4D4E54"/>
                </a:solidFill>
                <a:cs typeface="Verdana"/>
              </a:rPr>
              <a:t>Source: NEPC</a:t>
            </a:r>
          </a:p>
        </p:txBody>
      </p:sp>
      <p:pic>
        <p:nvPicPr>
          <p:cNvPr id="102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1640" y="838200"/>
            <a:ext cx="746072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5196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F459C5-D201-49C9-A701-E5F8CEC6F7D4}" type="slidenum">
              <a:rPr lang="en-US" smtClean="0"/>
              <a:pPr/>
              <a:t>66</a:t>
            </a:fld>
            <a:endParaRPr lang="en-US" dirty="0"/>
          </a:p>
        </p:txBody>
      </p:sp>
      <p:sp>
        <p:nvSpPr>
          <p:cNvPr id="3" name="Title 2"/>
          <p:cNvSpPr>
            <a:spLocks noGrp="1"/>
          </p:cNvSpPr>
          <p:nvPr>
            <p:ph type="title"/>
          </p:nvPr>
        </p:nvSpPr>
        <p:spPr/>
        <p:txBody>
          <a:bodyPr/>
          <a:lstStyle/>
          <a:p>
            <a:r>
              <a:rPr lang="en-US" dirty="0"/>
              <a:t>Real Assets: Assumptions</a:t>
            </a:r>
          </a:p>
        </p:txBody>
      </p:sp>
      <p:graphicFrame>
        <p:nvGraphicFramePr>
          <p:cNvPr id="28" name="Content Placeholder 2"/>
          <p:cNvGraphicFramePr>
            <a:graphicFrameLocks/>
          </p:cNvGraphicFramePr>
          <p:nvPr>
            <p:extLst>
              <p:ext uri="{D42A27DB-BD31-4B8C-83A1-F6EECF244321}">
                <p14:modId xmlns:p14="http://schemas.microsoft.com/office/powerpoint/2010/main" val="1208459898"/>
              </p:ext>
            </p:extLst>
          </p:nvPr>
        </p:nvGraphicFramePr>
        <p:xfrm>
          <a:off x="457200" y="838202"/>
          <a:ext cx="3889510" cy="5208741"/>
        </p:xfrm>
        <a:graphic>
          <a:graphicData uri="http://schemas.openxmlformats.org/drawingml/2006/table">
            <a:tbl>
              <a:tblPr firstRow="1" bandRow="1">
                <a:tableStyleId>{5C22544A-7EE6-4342-B048-85BDC9FD1C3A}</a:tableStyleId>
              </a:tblPr>
              <a:tblGrid>
                <a:gridCol w="137491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325546">
                <a:tc gridSpan="2">
                  <a:txBody>
                    <a:bodyPr/>
                    <a:lstStyle/>
                    <a:p>
                      <a:pPr algn="ctr"/>
                      <a:r>
                        <a:rPr lang="en-US" sz="1200" dirty="0">
                          <a:solidFill>
                            <a:schemeClr val="bg1"/>
                          </a:solidFill>
                        </a:rPr>
                        <a:t>Real Assets Building</a:t>
                      </a:r>
                      <a:r>
                        <a:rPr lang="en-US" sz="1200" baseline="0" dirty="0">
                          <a:solidFill>
                            <a:schemeClr val="bg1"/>
                          </a:solidFill>
                        </a:rPr>
                        <a:t> Blocks</a:t>
                      </a:r>
                      <a:endParaRPr lang="en-US" sz="1200" dirty="0">
                        <a:solidFill>
                          <a:schemeClr val="bg1"/>
                        </a:solidFill>
                      </a:endParaRPr>
                    </a:p>
                  </a:txBody>
                  <a:tcPr anchor="ctr">
                    <a:solidFill>
                      <a:schemeClr val="tx1"/>
                    </a:solidFill>
                  </a:tcPr>
                </a:tc>
                <a:tc hMerge="1">
                  <a:txBody>
                    <a:bodyPr/>
                    <a:lstStyle/>
                    <a:p>
                      <a:endParaRPr lang="en-US" sz="1200" dirty="0"/>
                    </a:p>
                  </a:txBody>
                  <a:tcPr/>
                </a:tc>
                <a:extLst>
                  <a:ext uri="{0D108BD9-81ED-4DB2-BD59-A6C34878D82A}">
                    <a16:rowId xmlns:a16="http://schemas.microsoft.com/office/drawing/2014/main" val="10000"/>
                  </a:ext>
                </a:extLst>
              </a:tr>
              <a:tr h="976639">
                <a:tc>
                  <a:txBody>
                    <a:bodyPr/>
                    <a:lstStyle/>
                    <a:p>
                      <a:pPr algn="ctr"/>
                      <a:r>
                        <a:rPr lang="en-US" sz="1200" b="1" dirty="0">
                          <a:solidFill>
                            <a:schemeClr val="bg1"/>
                          </a:solidFill>
                        </a:rPr>
                        <a:t>Illiquidity Premium</a:t>
                      </a:r>
                    </a:p>
                  </a:txBody>
                  <a:tcPr anchor="ctr">
                    <a:solidFill>
                      <a:schemeClr val="accent6"/>
                    </a:solidFill>
                  </a:tcPr>
                </a:tc>
                <a:tc>
                  <a:txBody>
                    <a:bodyPr/>
                    <a:lstStyle/>
                    <a:p>
                      <a:pPr algn="ctr"/>
                      <a:r>
                        <a:rPr lang="en-US" sz="1000" b="0" dirty="0"/>
                        <a:t>The additional return expected for investments carrying liquidity risk</a:t>
                      </a:r>
                    </a:p>
                  </a:txBody>
                  <a:tcPr anchor="ctr">
                    <a:solidFill>
                      <a:schemeClr val="accent6">
                        <a:lumMod val="20000"/>
                        <a:lumOff val="80000"/>
                      </a:schemeClr>
                    </a:solidFill>
                  </a:tcPr>
                </a:tc>
                <a:extLst>
                  <a:ext uri="{0D108BD9-81ED-4DB2-BD59-A6C34878D82A}">
                    <a16:rowId xmlns:a16="http://schemas.microsoft.com/office/drawing/2014/main" val="10001"/>
                  </a:ext>
                </a:extLst>
              </a:tr>
              <a:tr h="976639">
                <a:tc>
                  <a:txBody>
                    <a:bodyPr/>
                    <a:lstStyle/>
                    <a:p>
                      <a:pPr algn="ctr"/>
                      <a:r>
                        <a:rPr lang="en-US" sz="1200" b="1" dirty="0">
                          <a:solidFill>
                            <a:schemeClr val="bg1"/>
                          </a:solidFill>
                        </a:rPr>
                        <a:t>Valuation</a:t>
                      </a:r>
                    </a:p>
                  </a:txBody>
                  <a:tcPr anchor="ctr">
                    <a:solidFill>
                      <a:schemeClr val="accent5"/>
                    </a:solidFill>
                  </a:tcPr>
                </a:tc>
                <a:tc>
                  <a:txBody>
                    <a:bodyPr/>
                    <a:lstStyle/>
                    <a:p>
                      <a:pPr algn="ctr"/>
                      <a:r>
                        <a:rPr lang="en-US" sz="1000" b="0" dirty="0">
                          <a:solidFill>
                            <a:schemeClr val="tx1"/>
                          </a:solidFill>
                        </a:rPr>
                        <a:t>The expected change in price of the underlying asset</a:t>
                      </a:r>
                      <a:r>
                        <a:rPr lang="en-US" sz="1000" b="0" baseline="0" dirty="0">
                          <a:solidFill>
                            <a:schemeClr val="tx1"/>
                          </a:solidFill>
                        </a:rPr>
                        <a:t> </a:t>
                      </a:r>
                      <a:r>
                        <a:rPr lang="en-US" sz="1000" b="0" dirty="0">
                          <a:solidFill>
                            <a:schemeClr val="tx1"/>
                          </a:solidFill>
                        </a:rPr>
                        <a:t>reverting to a long-term real average</a:t>
                      </a:r>
                      <a:r>
                        <a:rPr lang="en-US" sz="1000" b="0" baseline="0" dirty="0">
                          <a:solidFill>
                            <a:schemeClr val="tx1"/>
                          </a:solidFill>
                        </a:rPr>
                        <a:t> or terminal value assumption</a:t>
                      </a:r>
                      <a:endParaRPr lang="en-US" sz="1000" b="0" dirty="0"/>
                    </a:p>
                  </a:txBody>
                  <a:tcPr anchor="ctr">
                    <a:solidFill>
                      <a:schemeClr val="accent5">
                        <a:lumMod val="20000"/>
                        <a:lumOff val="80000"/>
                      </a:schemeClr>
                    </a:solidFill>
                  </a:tcPr>
                </a:tc>
                <a:extLst>
                  <a:ext uri="{0D108BD9-81ED-4DB2-BD59-A6C34878D82A}">
                    <a16:rowId xmlns:a16="http://schemas.microsoft.com/office/drawing/2014/main" val="10002"/>
                  </a:ext>
                </a:extLst>
              </a:tr>
              <a:tr h="976639">
                <a:tc>
                  <a:txBody>
                    <a:bodyPr/>
                    <a:lstStyle/>
                    <a:p>
                      <a:pPr algn="ctr"/>
                      <a:r>
                        <a:rPr lang="en-US" sz="1200" b="1" dirty="0">
                          <a:solidFill>
                            <a:schemeClr val="bg1"/>
                          </a:solidFill>
                        </a:rPr>
                        <a:t>Inflation</a:t>
                      </a:r>
                    </a:p>
                  </a:txBody>
                  <a:tcPr anchor="ctr">
                    <a:solidFill>
                      <a:schemeClr val="accent4"/>
                    </a:solidFill>
                  </a:tcPr>
                </a:tc>
                <a:tc>
                  <a:txBody>
                    <a:bodyPr/>
                    <a:lstStyle/>
                    <a:p>
                      <a:pPr algn="ctr"/>
                      <a:r>
                        <a:rPr lang="en-US" sz="1000" b="0" dirty="0"/>
                        <a:t>Incorporates the inflation paths as defined by TIPS breakeven expectations and NEPC expected inflation assumptions</a:t>
                      </a:r>
                    </a:p>
                  </a:txBody>
                  <a:tcPr anchor="ctr">
                    <a:solidFill>
                      <a:schemeClr val="accent4">
                        <a:lumMod val="20000"/>
                        <a:lumOff val="80000"/>
                      </a:schemeClr>
                    </a:solidFill>
                  </a:tcPr>
                </a:tc>
                <a:extLst>
                  <a:ext uri="{0D108BD9-81ED-4DB2-BD59-A6C34878D82A}">
                    <a16:rowId xmlns:a16="http://schemas.microsoft.com/office/drawing/2014/main" val="10003"/>
                  </a:ext>
                </a:extLst>
              </a:tr>
              <a:tr h="976639">
                <a:tc>
                  <a:txBody>
                    <a:bodyPr/>
                    <a:lstStyle/>
                    <a:p>
                      <a:pPr algn="ctr"/>
                      <a:r>
                        <a:rPr lang="en-US" sz="1200" b="1" dirty="0">
                          <a:solidFill>
                            <a:schemeClr val="bg1"/>
                          </a:solidFill>
                        </a:rPr>
                        <a:t>Real Earnings Growth</a:t>
                      </a:r>
                    </a:p>
                  </a:txBody>
                  <a:tcPr anchor="ctr">
                    <a:solidFill>
                      <a:schemeClr val="accent1"/>
                    </a:solidFill>
                  </a:tcPr>
                </a:tc>
                <a:tc>
                  <a:txBody>
                    <a:bodyPr/>
                    <a:lstStyle/>
                    <a:p>
                      <a:pPr algn="ctr"/>
                      <a:r>
                        <a:rPr lang="en-US" sz="1000" b="0" dirty="0"/>
                        <a:t>Reflects market-specific real growth for each equity asset class as a weighted-average derived from index country revenue contribution and forecasted GDP</a:t>
                      </a:r>
                      <a:r>
                        <a:rPr lang="en-US" sz="1000" b="0" baseline="0" dirty="0"/>
                        <a:t> </a:t>
                      </a:r>
                      <a:r>
                        <a:rPr lang="en-US" sz="1000" b="0" dirty="0"/>
                        <a:t>growth</a:t>
                      </a:r>
                    </a:p>
                  </a:txBody>
                  <a:tcPr anchor="ctr"/>
                </a:tc>
                <a:extLst>
                  <a:ext uri="{0D108BD9-81ED-4DB2-BD59-A6C34878D82A}">
                    <a16:rowId xmlns:a16="http://schemas.microsoft.com/office/drawing/2014/main" val="10004"/>
                  </a:ext>
                </a:extLst>
              </a:tr>
              <a:tr h="976639">
                <a:tc>
                  <a:txBody>
                    <a:bodyPr/>
                    <a:lstStyle/>
                    <a:p>
                      <a:pPr algn="ctr"/>
                      <a:r>
                        <a:rPr lang="en-US" sz="1200" b="1" dirty="0">
                          <a:solidFill>
                            <a:schemeClr val="bg1"/>
                          </a:solidFill>
                        </a:rPr>
                        <a:t>Real</a:t>
                      </a:r>
                      <a:r>
                        <a:rPr lang="en-US" sz="1200" b="1" baseline="0" dirty="0">
                          <a:solidFill>
                            <a:schemeClr val="bg1"/>
                          </a:solidFill>
                        </a:rPr>
                        <a:t> Income</a:t>
                      </a:r>
                      <a:endParaRPr lang="en-US" sz="1200" b="1" dirty="0">
                        <a:solidFill>
                          <a:schemeClr val="bg1"/>
                        </a:solidFill>
                      </a:endParaRPr>
                    </a:p>
                  </a:txBody>
                  <a:tcPr anchor="ctr">
                    <a:solidFill>
                      <a:schemeClr val="accent3"/>
                    </a:solidFill>
                  </a:tcPr>
                </a:tc>
                <a:tc>
                  <a:txBody>
                    <a:bodyPr/>
                    <a:lstStyle/>
                    <a:p>
                      <a:pPr algn="ctr"/>
                      <a:r>
                        <a:rPr lang="en-US" sz="1000" dirty="0"/>
                        <a:t> Represents the inflation-adjusted income produced by the underlying tangible or physical</a:t>
                      </a:r>
                      <a:r>
                        <a:rPr lang="en-US" sz="1000" baseline="0" dirty="0"/>
                        <a:t> </a:t>
                      </a:r>
                      <a:r>
                        <a:rPr lang="en-US" sz="1000" dirty="0"/>
                        <a:t>asset</a:t>
                      </a:r>
                      <a:endParaRPr lang="en-US" sz="1000" b="0" dirty="0"/>
                    </a:p>
                  </a:txBody>
                  <a:tcPr anchor="ctr">
                    <a:solidFill>
                      <a:schemeClr val="tx2">
                        <a:lumMod val="10000"/>
                        <a:lumOff val="90000"/>
                      </a:schemeClr>
                    </a:solidFill>
                  </a:tcPr>
                </a:tc>
                <a:extLst>
                  <a:ext uri="{0D108BD9-81ED-4DB2-BD59-A6C34878D82A}">
                    <a16:rowId xmlns:a16="http://schemas.microsoft.com/office/drawing/2014/main" val="10005"/>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3350094305"/>
              </p:ext>
            </p:extLst>
          </p:nvPr>
        </p:nvGraphicFramePr>
        <p:xfrm>
          <a:off x="4787226" y="838200"/>
          <a:ext cx="4035302" cy="5257797"/>
        </p:xfrm>
        <a:graphic>
          <a:graphicData uri="http://schemas.openxmlformats.org/drawingml/2006/table">
            <a:tbl>
              <a:tblPr firstRow="1" bandRow="1">
                <a:tableStyleId>{F5AB1C69-6EDB-4FF4-983F-18BD219EF322}</a:tableStyleId>
              </a:tblPr>
              <a:tblGrid>
                <a:gridCol w="1524084">
                  <a:extLst>
                    <a:ext uri="{9D8B030D-6E8A-4147-A177-3AD203B41FA5}">
                      <a16:colId xmlns:a16="http://schemas.microsoft.com/office/drawing/2014/main" val="20000"/>
                    </a:ext>
                  </a:extLst>
                </a:gridCol>
                <a:gridCol w="1255609">
                  <a:extLst>
                    <a:ext uri="{9D8B030D-6E8A-4147-A177-3AD203B41FA5}">
                      <a16:colId xmlns:a16="http://schemas.microsoft.com/office/drawing/2014/main" val="20001"/>
                    </a:ext>
                  </a:extLst>
                </a:gridCol>
                <a:gridCol w="1255609">
                  <a:extLst>
                    <a:ext uri="{9D8B030D-6E8A-4147-A177-3AD203B41FA5}">
                      <a16:colId xmlns:a16="http://schemas.microsoft.com/office/drawing/2014/main" val="20002"/>
                    </a:ext>
                  </a:extLst>
                </a:gridCol>
              </a:tblGrid>
              <a:tr h="722029">
                <a:tc>
                  <a:txBody>
                    <a:bodyPr/>
                    <a:lstStyle/>
                    <a:p>
                      <a:pPr algn="ctr"/>
                      <a:r>
                        <a:rPr lang="en-US" sz="1200" baseline="0" dirty="0"/>
                        <a:t>Asset Class</a:t>
                      </a:r>
                      <a:endParaRPr lang="en-US" sz="1200" dirty="0"/>
                    </a:p>
                  </a:txBody>
                  <a:tcPr marL="106914" marR="106914" anchor="ctr"/>
                </a:tc>
                <a:tc>
                  <a:txBody>
                    <a:bodyPr/>
                    <a:lstStyle/>
                    <a:p>
                      <a:pPr algn="ctr"/>
                      <a:r>
                        <a:rPr lang="en-US" sz="1200" dirty="0"/>
                        <a:t>5-7</a:t>
                      </a:r>
                      <a:r>
                        <a:rPr lang="en-US" sz="1200" baseline="0" dirty="0"/>
                        <a:t> Year Return</a:t>
                      </a:r>
                      <a:endParaRPr lang="en-US" sz="1200" dirty="0"/>
                    </a:p>
                  </a:txBody>
                  <a:tcPr marL="106914" marR="106914" anchor="ctr"/>
                </a:tc>
                <a:tc>
                  <a:txBody>
                    <a:bodyPr/>
                    <a:lstStyle/>
                    <a:p>
                      <a:pPr algn="ctr"/>
                      <a:r>
                        <a:rPr lang="en-US" sz="1200" dirty="0"/>
                        <a:t>Change</a:t>
                      </a:r>
                      <a:endParaRPr lang="en-US" sz="1200" baseline="0" dirty="0"/>
                    </a:p>
                    <a:p>
                      <a:pPr algn="ctr"/>
                      <a:r>
                        <a:rPr lang="en-US" sz="1200" dirty="0"/>
                        <a:t>2018-2017</a:t>
                      </a:r>
                    </a:p>
                  </a:txBody>
                  <a:tcPr marL="106914" marR="106914" anchor="ctr"/>
                </a:tc>
                <a:extLst>
                  <a:ext uri="{0D108BD9-81ED-4DB2-BD59-A6C34878D82A}">
                    <a16:rowId xmlns:a16="http://schemas.microsoft.com/office/drawing/2014/main" val="10000"/>
                  </a:ext>
                </a:extLst>
              </a:tr>
              <a:tr h="562372">
                <a:tc>
                  <a:txBody>
                    <a:bodyPr/>
                    <a:lstStyle/>
                    <a:p>
                      <a:r>
                        <a:rPr lang="en-US" sz="1000" b="0" dirty="0"/>
                        <a:t>Commodities</a:t>
                      </a:r>
                    </a:p>
                  </a:txBody>
                  <a:tcPr anchor="ctr"/>
                </a:tc>
                <a:tc>
                  <a:txBody>
                    <a:bodyPr/>
                    <a:lstStyle/>
                    <a:p>
                      <a:pPr algn="ctr"/>
                      <a:r>
                        <a:rPr lang="en-US" sz="1000" b="1" dirty="0"/>
                        <a:t>4.75%</a:t>
                      </a:r>
                    </a:p>
                  </a:txBody>
                  <a:tcPr anchor="ctr"/>
                </a:tc>
                <a:tc>
                  <a:txBody>
                    <a:bodyPr/>
                    <a:lstStyle/>
                    <a:p>
                      <a:pPr algn="ctr"/>
                      <a:r>
                        <a:rPr lang="en-US" sz="1000" b="1" dirty="0"/>
                        <a:t>-</a:t>
                      </a:r>
                    </a:p>
                  </a:txBody>
                  <a:tcPr anchor="ctr"/>
                </a:tc>
                <a:extLst>
                  <a:ext uri="{0D108BD9-81ED-4DB2-BD59-A6C34878D82A}">
                    <a16:rowId xmlns:a16="http://schemas.microsoft.com/office/drawing/2014/main" val="10001"/>
                  </a:ext>
                </a:extLst>
              </a:tr>
              <a:tr h="562372">
                <a:tc>
                  <a:txBody>
                    <a:bodyPr/>
                    <a:lstStyle/>
                    <a:p>
                      <a:r>
                        <a:rPr lang="en-US" sz="1000" baseline="0" dirty="0"/>
                        <a:t>MLPs</a:t>
                      </a:r>
                    </a:p>
                  </a:txBody>
                  <a:tcPr anchor="ctr"/>
                </a:tc>
                <a:tc>
                  <a:txBody>
                    <a:bodyPr/>
                    <a:lstStyle/>
                    <a:p>
                      <a:pPr algn="ctr"/>
                      <a:r>
                        <a:rPr lang="en-US" sz="1000" b="1" dirty="0"/>
                        <a:t>7.25%</a:t>
                      </a:r>
                    </a:p>
                  </a:txBody>
                  <a:tcPr anchor="ctr"/>
                </a:tc>
                <a:tc>
                  <a:txBody>
                    <a:bodyPr/>
                    <a:lstStyle/>
                    <a:p>
                      <a:pPr algn="ctr"/>
                      <a:r>
                        <a:rPr lang="en-US" sz="1000" b="1" dirty="0">
                          <a:solidFill>
                            <a:schemeClr val="accent1">
                              <a:lumMod val="50000"/>
                            </a:schemeClr>
                          </a:solidFill>
                        </a:rPr>
                        <a:t>+.25%</a:t>
                      </a:r>
                    </a:p>
                  </a:txBody>
                  <a:tcPr anchor="ctr"/>
                </a:tc>
                <a:extLst>
                  <a:ext uri="{0D108BD9-81ED-4DB2-BD59-A6C34878D82A}">
                    <a16:rowId xmlns:a16="http://schemas.microsoft.com/office/drawing/2014/main" val="10002"/>
                  </a:ext>
                </a:extLst>
              </a:tr>
              <a:tr h="562372">
                <a:tc>
                  <a:txBody>
                    <a:bodyPr/>
                    <a:lstStyle/>
                    <a:p>
                      <a:r>
                        <a:rPr lang="en-US" sz="1000" dirty="0"/>
                        <a:t>REITs</a:t>
                      </a:r>
                    </a:p>
                  </a:txBody>
                  <a:tcPr anchor="ctr"/>
                </a:tc>
                <a:tc>
                  <a:txBody>
                    <a:bodyPr/>
                    <a:lstStyle/>
                    <a:p>
                      <a:pPr algn="ctr"/>
                      <a:r>
                        <a:rPr lang="en-US" sz="1000" b="1" dirty="0"/>
                        <a:t>6.50%</a:t>
                      </a:r>
                    </a:p>
                  </a:txBody>
                  <a:tcPr anchor="ctr"/>
                </a:tc>
                <a:tc>
                  <a:txBody>
                    <a:bodyPr/>
                    <a:lstStyle/>
                    <a:p>
                      <a:pPr algn="ctr"/>
                      <a:r>
                        <a:rPr lang="en-US" sz="1000" b="1" dirty="0"/>
                        <a:t>-</a:t>
                      </a:r>
                    </a:p>
                  </a:txBody>
                  <a:tcPr anchor="ctr"/>
                </a:tc>
                <a:extLst>
                  <a:ext uri="{0D108BD9-81ED-4DB2-BD59-A6C34878D82A}">
                    <a16:rowId xmlns:a16="http://schemas.microsoft.com/office/drawing/2014/main" val="10003"/>
                  </a:ext>
                </a:extLst>
              </a:tr>
              <a:tr h="562372">
                <a:tc>
                  <a:txBody>
                    <a:bodyPr/>
                    <a:lstStyle/>
                    <a:p>
                      <a:r>
                        <a:rPr lang="en-US" sz="1000" dirty="0"/>
                        <a:t>Core Real Estate</a:t>
                      </a:r>
                    </a:p>
                  </a:txBody>
                  <a:tcPr anchor="ctr"/>
                </a:tc>
                <a:tc>
                  <a:txBody>
                    <a:bodyPr/>
                    <a:lstStyle/>
                    <a:p>
                      <a:pPr algn="ctr"/>
                      <a:r>
                        <a:rPr lang="en-US" sz="1000" b="1" dirty="0"/>
                        <a:t>5.75%</a:t>
                      </a:r>
                    </a:p>
                  </a:txBody>
                  <a:tcPr anchor="ctr"/>
                </a:tc>
                <a:tc>
                  <a:txBody>
                    <a:bodyPr/>
                    <a:lstStyle/>
                    <a:p>
                      <a:pPr algn="ctr"/>
                      <a:r>
                        <a:rPr lang="en-US" sz="1000" b="1" dirty="0">
                          <a:solidFill>
                            <a:schemeClr val="accent5"/>
                          </a:solidFill>
                        </a:rPr>
                        <a:t>-.25%</a:t>
                      </a:r>
                    </a:p>
                  </a:txBody>
                  <a:tcPr anchor="ctr"/>
                </a:tc>
                <a:extLst>
                  <a:ext uri="{0D108BD9-81ED-4DB2-BD59-A6C34878D82A}">
                    <a16:rowId xmlns:a16="http://schemas.microsoft.com/office/drawing/2014/main" val="10004"/>
                  </a:ext>
                </a:extLst>
              </a:tr>
              <a:tr h="562372">
                <a:tc>
                  <a:txBody>
                    <a:bodyPr/>
                    <a:lstStyle/>
                    <a:p>
                      <a:r>
                        <a:rPr lang="en-US" sz="1000" dirty="0"/>
                        <a:t>Non-Core</a:t>
                      </a:r>
                    </a:p>
                    <a:p>
                      <a:r>
                        <a:rPr lang="en-US" sz="1000" dirty="0"/>
                        <a:t>Real Estate</a:t>
                      </a:r>
                    </a:p>
                  </a:txBody>
                  <a:tcPr anchor="ctr"/>
                </a:tc>
                <a:tc>
                  <a:txBody>
                    <a:bodyPr/>
                    <a:lstStyle/>
                    <a:p>
                      <a:pPr algn="ctr"/>
                      <a:r>
                        <a:rPr lang="en-US" sz="1000" b="1" dirty="0"/>
                        <a:t>7.00%</a:t>
                      </a:r>
                    </a:p>
                  </a:txBody>
                  <a:tcPr anchor="ctr"/>
                </a:tc>
                <a:tc>
                  <a:txBody>
                    <a:bodyPr/>
                    <a:lstStyle/>
                    <a:p>
                      <a:pPr algn="ctr"/>
                      <a:r>
                        <a:rPr lang="en-US" sz="1000" b="1" dirty="0"/>
                        <a:t>N/A</a:t>
                      </a:r>
                    </a:p>
                  </a:txBody>
                  <a:tcPr anchor="ctr"/>
                </a:tc>
                <a:extLst>
                  <a:ext uri="{0D108BD9-81ED-4DB2-BD59-A6C34878D82A}">
                    <a16:rowId xmlns:a16="http://schemas.microsoft.com/office/drawing/2014/main" val="10005"/>
                  </a:ext>
                </a:extLst>
              </a:tr>
              <a:tr h="562372">
                <a:tc>
                  <a:txBody>
                    <a:bodyPr/>
                    <a:lstStyle/>
                    <a:p>
                      <a:r>
                        <a:rPr lang="en-US" sz="1000" dirty="0"/>
                        <a:t>Private Real Assets:</a:t>
                      </a:r>
                      <a:r>
                        <a:rPr lang="en-US" sz="1000" baseline="0" dirty="0"/>
                        <a:t> Energy/Metals</a:t>
                      </a:r>
                      <a:endParaRPr lang="en-US" sz="1000" dirty="0"/>
                    </a:p>
                  </a:txBody>
                  <a:tcPr anchor="ctr"/>
                </a:tc>
                <a:tc>
                  <a:txBody>
                    <a:bodyPr/>
                    <a:lstStyle/>
                    <a:p>
                      <a:pPr algn="ctr"/>
                      <a:r>
                        <a:rPr lang="en-US" sz="1000" b="1" dirty="0"/>
                        <a:t>8.00%</a:t>
                      </a:r>
                    </a:p>
                  </a:txBody>
                  <a:tcPr anchor="ctr"/>
                </a:tc>
                <a:tc>
                  <a:txBody>
                    <a:bodyPr/>
                    <a:lstStyle/>
                    <a:p>
                      <a:pPr algn="ctr"/>
                      <a:r>
                        <a:rPr lang="en-US" sz="1000" b="1" dirty="0">
                          <a:solidFill>
                            <a:schemeClr val="accent5"/>
                          </a:solidFill>
                        </a:rPr>
                        <a:t>-.25%</a:t>
                      </a:r>
                    </a:p>
                  </a:txBody>
                  <a:tcPr anchor="ctr"/>
                </a:tc>
                <a:extLst>
                  <a:ext uri="{0D108BD9-81ED-4DB2-BD59-A6C34878D82A}">
                    <a16:rowId xmlns:a16="http://schemas.microsoft.com/office/drawing/2014/main" val="10006"/>
                  </a:ext>
                </a:extLst>
              </a:tr>
              <a:tr h="599164">
                <a:tc>
                  <a:txBody>
                    <a:bodyPr/>
                    <a:lstStyle/>
                    <a:p>
                      <a:r>
                        <a:rPr lang="en-US" sz="1000" dirty="0"/>
                        <a:t>Private Real Assets: Infrastructure/Land</a:t>
                      </a:r>
                    </a:p>
                  </a:txBody>
                  <a:tcPr anchor="ctr"/>
                </a:tc>
                <a:tc>
                  <a:txBody>
                    <a:bodyPr/>
                    <a:lstStyle/>
                    <a:p>
                      <a:pPr algn="ctr"/>
                      <a:r>
                        <a:rPr lang="en-US" sz="1000" b="1" dirty="0"/>
                        <a:t>6.00%</a:t>
                      </a:r>
                    </a:p>
                  </a:txBody>
                  <a:tcPr anchor="ctr"/>
                </a:tc>
                <a:tc>
                  <a:txBody>
                    <a:bodyPr/>
                    <a:lstStyle/>
                    <a:p>
                      <a:pPr algn="ctr"/>
                      <a:r>
                        <a:rPr lang="en-US" sz="1000" b="1" dirty="0"/>
                        <a:t>-</a:t>
                      </a:r>
                    </a:p>
                  </a:txBody>
                  <a:tcPr anchor="ctr"/>
                </a:tc>
                <a:extLst>
                  <a:ext uri="{0D108BD9-81ED-4DB2-BD59-A6C34878D82A}">
                    <a16:rowId xmlns:a16="http://schemas.microsoft.com/office/drawing/2014/main" val="10007"/>
                  </a:ext>
                </a:extLst>
              </a:tr>
              <a:tr h="562372">
                <a:tc>
                  <a:txBody>
                    <a:bodyPr/>
                    <a:lstStyle/>
                    <a:p>
                      <a:r>
                        <a:rPr lang="en-US" sz="1000" i="1" dirty="0"/>
                        <a:t>Real Assets (Liquid)</a:t>
                      </a:r>
                    </a:p>
                  </a:txBody>
                  <a:tcPr marL="106914" marR="106914" anchor="ctr"/>
                </a:tc>
                <a:tc>
                  <a:txBody>
                    <a:bodyPr/>
                    <a:lstStyle/>
                    <a:p>
                      <a:pPr algn="ctr"/>
                      <a:r>
                        <a:rPr lang="en-US" sz="1000" b="1" i="1" dirty="0"/>
                        <a:t>5.87%</a:t>
                      </a:r>
                    </a:p>
                  </a:txBody>
                  <a:tcPr marL="106914" marR="106914" anchor="ctr"/>
                </a:tc>
                <a:tc>
                  <a:txBody>
                    <a:bodyPr/>
                    <a:lstStyle/>
                    <a:p>
                      <a:pPr algn="ctr"/>
                      <a:r>
                        <a:rPr lang="en-US" sz="1000" b="1" i="1" dirty="0">
                          <a:solidFill>
                            <a:schemeClr val="accent5"/>
                          </a:solidFill>
                        </a:rPr>
                        <a:t>-.05%</a:t>
                      </a:r>
                    </a:p>
                  </a:txBody>
                  <a:tcPr marL="106914" marR="106914"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539367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p:txBody>
          <a:bodyPr/>
          <a:lstStyle/>
          <a:p>
            <a:r>
              <a:rPr lang="en-US" dirty="0">
                <a:solidFill>
                  <a:srgbClr val="4D4E54"/>
                </a:solidFill>
                <a:cs typeface="Verdana"/>
              </a:rPr>
              <a:t>Source: (Top) NCREIF, Bloomberg, NEPC</a:t>
            </a:r>
          </a:p>
          <a:p>
            <a:r>
              <a:rPr lang="en-US" dirty="0">
                <a:solidFill>
                  <a:srgbClr val="4D4E54"/>
                </a:solidFill>
                <a:cs typeface="Verdana"/>
              </a:rPr>
              <a:t>Source: (Bottom) NCREIF, </a:t>
            </a:r>
            <a:r>
              <a:rPr lang="en-US" dirty="0" err="1">
                <a:solidFill>
                  <a:srgbClr val="4D4E54"/>
                </a:solidFill>
                <a:cs typeface="Verdana"/>
              </a:rPr>
              <a:t>Alerian</a:t>
            </a:r>
            <a:r>
              <a:rPr lang="en-US" dirty="0">
                <a:solidFill>
                  <a:srgbClr val="4D4E54"/>
                </a:solidFill>
                <a:cs typeface="Verdana"/>
              </a:rPr>
              <a:t>, NAREIT, S&amp;P, Bloomberg</a:t>
            </a:r>
            <a:endParaRPr lang="en-US" dirty="0"/>
          </a:p>
        </p:txBody>
      </p:sp>
      <p:sp>
        <p:nvSpPr>
          <p:cNvPr id="7" name="Slide Number Placeholder 6"/>
          <p:cNvSpPr>
            <a:spLocks noGrp="1"/>
          </p:cNvSpPr>
          <p:nvPr>
            <p:ph type="sldNum" sz="quarter" idx="12"/>
          </p:nvPr>
        </p:nvSpPr>
        <p:spPr/>
        <p:txBody>
          <a:bodyPr/>
          <a:lstStyle/>
          <a:p>
            <a:fld id="{B9F459C5-D201-49C9-A701-E5F8CEC6F7D4}" type="slidenum">
              <a:rPr lang="en-US" smtClean="0"/>
              <a:pPr/>
              <a:t>67</a:t>
            </a:fld>
            <a:endParaRPr lang="en-US"/>
          </a:p>
        </p:txBody>
      </p:sp>
      <p:sp>
        <p:nvSpPr>
          <p:cNvPr id="9" name="Content Placeholder 8"/>
          <p:cNvSpPr>
            <a:spLocks noGrp="1"/>
          </p:cNvSpPr>
          <p:nvPr>
            <p:ph idx="1"/>
          </p:nvPr>
        </p:nvSpPr>
        <p:spPr/>
        <p:txBody>
          <a:bodyPr/>
          <a:lstStyle/>
          <a:p>
            <a:pPr marL="0" indent="0">
              <a:buNone/>
            </a:pPr>
            <a:r>
              <a:rPr lang="en-US" dirty="0">
                <a:solidFill>
                  <a:schemeClr val="tx2"/>
                </a:solidFill>
              </a:rPr>
              <a:t>Equity-like investments: Real income represents the inflation-adjusted dividend yield</a:t>
            </a:r>
          </a:p>
          <a:p>
            <a:pPr marL="457200" lvl="1" indent="0">
              <a:buNone/>
            </a:pPr>
            <a:r>
              <a:rPr lang="en-US" dirty="0"/>
              <a:t>Includes MLPs, natural resource equities, global infrastructure equities, and REITs</a:t>
            </a:r>
          </a:p>
          <a:p>
            <a:pPr marL="457200" lvl="1" indent="0">
              <a:buNone/>
            </a:pPr>
            <a:r>
              <a:rPr lang="en-US" dirty="0"/>
              <a:t>Notably, MLP yields have increased relative to last year in combination with generally stronger balance sheets and a double-digit price decline</a:t>
            </a: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r>
              <a:rPr lang="en-US" dirty="0">
                <a:solidFill>
                  <a:schemeClr val="tx2"/>
                </a:solidFill>
              </a:rPr>
              <a:t>Real Estate: Real income growth is a function of Net Operating Income (NOI) growth</a:t>
            </a:r>
          </a:p>
          <a:p>
            <a:pPr marL="457200" lvl="1" indent="0">
              <a:buNone/>
            </a:pPr>
            <a:r>
              <a:rPr lang="en-US" dirty="0"/>
              <a:t>Rolling 6-year NOI growth exhibits cyclically economic pattern and appears to be at or near its peak</a:t>
            </a: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r>
              <a:rPr lang="en-US" dirty="0">
                <a:solidFill>
                  <a:schemeClr val="tx2"/>
                </a:solidFill>
              </a:rPr>
              <a:t>Commodities: Real income is represented by collateral return</a:t>
            </a:r>
          </a:p>
          <a:p>
            <a:pPr marL="457200" lvl="1" indent="0">
              <a:buNone/>
            </a:pPr>
            <a:r>
              <a:rPr lang="en-US" dirty="0"/>
              <a:t>A cash proxy is used to represent the collateral and as such, it represents the return on cash over the investment horizon</a:t>
            </a:r>
          </a:p>
        </p:txBody>
      </p:sp>
      <p:sp>
        <p:nvSpPr>
          <p:cNvPr id="8" name="Title 7"/>
          <p:cNvSpPr>
            <a:spLocks noGrp="1"/>
          </p:cNvSpPr>
          <p:nvPr>
            <p:ph type="title"/>
          </p:nvPr>
        </p:nvSpPr>
        <p:spPr/>
        <p:txBody>
          <a:bodyPr/>
          <a:lstStyle/>
          <a:p>
            <a:r>
              <a:rPr lang="en-US" dirty="0"/>
              <a:t>Real Assets: Real Income</a:t>
            </a:r>
          </a:p>
        </p:txBody>
      </p:sp>
      <p:graphicFrame>
        <p:nvGraphicFramePr>
          <p:cNvPr id="15" name="Table 14"/>
          <p:cNvGraphicFramePr>
            <a:graphicFrameLocks noGrp="1"/>
          </p:cNvGraphicFramePr>
          <p:nvPr>
            <p:extLst>
              <p:ext uri="{D42A27DB-BD31-4B8C-83A1-F6EECF244321}">
                <p14:modId xmlns:p14="http://schemas.microsoft.com/office/powerpoint/2010/main" val="298077861"/>
              </p:ext>
            </p:extLst>
          </p:nvPr>
        </p:nvGraphicFramePr>
        <p:xfrm>
          <a:off x="4797290" y="3581404"/>
          <a:ext cx="3886199" cy="2514596"/>
        </p:xfrm>
        <a:graphic>
          <a:graphicData uri="http://schemas.openxmlformats.org/drawingml/2006/table">
            <a:tbl>
              <a:tblPr firstRow="1" bandRow="1">
                <a:tableStyleId>{5C22544A-7EE6-4342-B048-85BDC9FD1C3A}</a:tableStyleId>
              </a:tblPr>
              <a:tblGrid>
                <a:gridCol w="2144680">
                  <a:extLst>
                    <a:ext uri="{9D8B030D-6E8A-4147-A177-3AD203B41FA5}">
                      <a16:colId xmlns:a16="http://schemas.microsoft.com/office/drawing/2014/main" val="20000"/>
                    </a:ext>
                  </a:extLst>
                </a:gridCol>
                <a:gridCol w="872412">
                  <a:extLst>
                    <a:ext uri="{9D8B030D-6E8A-4147-A177-3AD203B41FA5}">
                      <a16:colId xmlns:a16="http://schemas.microsoft.com/office/drawing/2014/main" val="20001"/>
                    </a:ext>
                  </a:extLst>
                </a:gridCol>
                <a:gridCol w="869107">
                  <a:extLst>
                    <a:ext uri="{9D8B030D-6E8A-4147-A177-3AD203B41FA5}">
                      <a16:colId xmlns:a16="http://schemas.microsoft.com/office/drawing/2014/main" val="20002"/>
                    </a:ext>
                  </a:extLst>
                </a:gridCol>
              </a:tblGrid>
              <a:tr h="326460">
                <a:tc>
                  <a:txBody>
                    <a:bodyPr/>
                    <a:lstStyle/>
                    <a:p>
                      <a:pPr algn="ctr"/>
                      <a:r>
                        <a:rPr lang="en-US" sz="1200" dirty="0">
                          <a:solidFill>
                            <a:schemeClr val="bg1"/>
                          </a:solidFill>
                          <a:latin typeface="Calibri" panose="020F0502020204030204" pitchFamily="34" charset="0"/>
                        </a:rPr>
                        <a:t>Real Asset Yields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200" dirty="0">
                          <a:solidFill>
                            <a:schemeClr val="bg1"/>
                          </a:solidFill>
                          <a:latin typeface="Calibri" panose="020F0502020204030204" pitchFamily="34" charset="0"/>
                        </a:rPr>
                        <a:t>11/30/16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alibri" panose="020F0502020204030204" pitchFamily="34" charset="0"/>
                        </a:rPr>
                        <a:t>11/30/17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73517">
                <a:tc>
                  <a:txBody>
                    <a:bodyPr/>
                    <a:lstStyle/>
                    <a:p>
                      <a:r>
                        <a:rPr lang="en-US" sz="1100" b="1" dirty="0">
                          <a:latin typeface="Calibri" panose="020F0502020204030204" pitchFamily="34" charset="0"/>
                        </a:rPr>
                        <a:t>MLPs</a:t>
                      </a:r>
                      <a:endParaRPr lang="en-US" sz="1800" b="1"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latin typeface="Calibri" panose="020F0502020204030204" pitchFamily="34" charset="0"/>
                        </a:rPr>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latin typeface="Calibri" panose="020F050202020403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517">
                <a:tc>
                  <a:txBody>
                    <a:bodyPr/>
                    <a:lstStyle/>
                    <a:p>
                      <a:r>
                        <a:rPr lang="en-US" sz="1100" b="1" dirty="0">
                          <a:latin typeface="Calibri" panose="020F0502020204030204" pitchFamily="34" charset="0"/>
                        </a:rPr>
                        <a:t>Core Real Estate</a:t>
                      </a:r>
                      <a:endParaRPr lang="en-US" sz="1800" b="1"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latin typeface="Calibri" panose="020F0502020204030204" pitchFamily="34" charset="0"/>
                        </a:rPr>
                        <a:t>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latin typeface="Calibri" panose="020F0502020204030204" pitchFamily="34" charset="0"/>
                        </a:rPr>
                        <a:t>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517">
                <a:tc>
                  <a:txBody>
                    <a:bodyPr/>
                    <a:lstStyle/>
                    <a:p>
                      <a:r>
                        <a:rPr lang="en-US" sz="1100" b="1" dirty="0">
                          <a:latin typeface="Calibri" panose="020F0502020204030204" pitchFamily="34" charset="0"/>
                        </a:rPr>
                        <a:t>US REITs</a:t>
                      </a:r>
                      <a:endParaRPr lang="en-US" sz="1800" b="1"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Calibri" panose="020F0502020204030204" pitchFamily="34" charset="0"/>
                        </a:rPr>
                        <a:t>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Calibri" panose="020F050202020403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517">
                <a:tc>
                  <a:txBody>
                    <a:bodyPr/>
                    <a:lstStyle/>
                    <a:p>
                      <a:r>
                        <a:rPr lang="en-US" sz="1100" b="1" dirty="0">
                          <a:latin typeface="Calibri" panose="020F0502020204030204" pitchFamily="34" charset="0"/>
                        </a:rPr>
                        <a:t>Global REITs</a:t>
                      </a:r>
                      <a:endParaRPr lang="en-US" sz="1800" b="1"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latin typeface="Calibri" panose="020F0502020204030204" pitchFamily="34" charset="0"/>
                        </a:rPr>
                        <a:t>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Calibri" panose="020F0502020204030204" pitchFamily="34"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517">
                <a:tc>
                  <a:txBody>
                    <a:bodyPr/>
                    <a:lstStyle/>
                    <a:p>
                      <a:r>
                        <a:rPr lang="en-US" sz="1100" b="1" dirty="0">
                          <a:latin typeface="Calibri" panose="020F0502020204030204" pitchFamily="34" charset="0"/>
                        </a:rPr>
                        <a:t>Global</a:t>
                      </a:r>
                      <a:r>
                        <a:rPr lang="en-US" sz="1100" b="1" baseline="0" dirty="0">
                          <a:latin typeface="Calibri" panose="020F0502020204030204" pitchFamily="34" charset="0"/>
                        </a:rPr>
                        <a:t> Infrastructure Equities</a:t>
                      </a:r>
                      <a:endParaRPr lang="en-US" sz="1800" b="1"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latin typeface="Calibri" panose="020F0502020204030204" pitchFamily="34" charset="0"/>
                        </a:rPr>
                        <a:t>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latin typeface="Calibri" panose="020F0502020204030204" pitchFamily="34" charset="0"/>
                        </a:rPr>
                        <a:t>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517">
                <a:tc>
                  <a:txBody>
                    <a:bodyPr/>
                    <a:lstStyle/>
                    <a:p>
                      <a:r>
                        <a:rPr lang="en-US" sz="1100" b="1" dirty="0">
                          <a:latin typeface="Calibri" panose="020F0502020204030204" pitchFamily="34" charset="0"/>
                        </a:rPr>
                        <a:t>Natural Resource Equities</a:t>
                      </a:r>
                      <a:endParaRPr lang="en-US" sz="1800" b="1"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Calibri" panose="020F0502020204030204" pitchFamily="34" charset="0"/>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Calibri" panose="020F0502020204030204" pitchFamily="34" charset="0"/>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73517">
                <a:tc>
                  <a:txBody>
                    <a:bodyPr/>
                    <a:lstStyle/>
                    <a:p>
                      <a:r>
                        <a:rPr lang="en-US" sz="1100" b="1" dirty="0">
                          <a:latin typeface="Calibri" panose="020F0502020204030204" pitchFamily="34" charset="0"/>
                        </a:rPr>
                        <a:t>US 10-Yr Breakeven</a:t>
                      </a:r>
                      <a:r>
                        <a:rPr lang="en-US" sz="1100" b="1" baseline="0" dirty="0">
                          <a:latin typeface="Calibri" panose="020F0502020204030204" pitchFamily="34" charset="0"/>
                        </a:rPr>
                        <a:t> Inflation</a:t>
                      </a:r>
                      <a:endParaRPr lang="en-US" sz="1800" b="1"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latin typeface="Calibri" panose="020F050202020403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latin typeface="Calibri" panose="020F0502020204030204" pitchFamily="34"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73517">
                <a:tc>
                  <a:txBody>
                    <a:bodyPr/>
                    <a:lstStyle/>
                    <a:p>
                      <a:r>
                        <a:rPr lang="en-US" sz="1100" b="1" dirty="0">
                          <a:latin typeface="Calibri" panose="020F0502020204030204" pitchFamily="34" charset="0"/>
                        </a:rPr>
                        <a:t>Commodity Index Roll Yield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latin typeface="Calibri" panose="020F0502020204030204" pitchFamily="34" charset="0"/>
                        </a:rPr>
                        <a:t>-6.5%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a:latin typeface="Calibri" panose="020F0502020204030204" pitchFamily="34" charset="0"/>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pic>
        <p:nvPicPr>
          <p:cNvPr id="15362" name="Picture 2"/>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4797425" y="839167"/>
            <a:ext cx="3889375" cy="25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63186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xfrm>
            <a:off x="4797425" y="6096000"/>
            <a:ext cx="3889375" cy="304800"/>
          </a:xfrm>
        </p:spPr>
        <p:txBody>
          <a:bodyPr/>
          <a:lstStyle/>
          <a:p>
            <a:r>
              <a:rPr lang="en-US" dirty="0">
                <a:solidFill>
                  <a:srgbClr val="4D4E54"/>
                </a:solidFill>
                <a:cs typeface="Verdana"/>
              </a:rPr>
              <a:t>Source: (Top) Bloomberg, NEPC</a:t>
            </a:r>
          </a:p>
          <a:p>
            <a:r>
              <a:rPr lang="en-US" dirty="0">
                <a:solidFill>
                  <a:srgbClr val="4D4E54"/>
                </a:solidFill>
                <a:cs typeface="Verdana"/>
              </a:rPr>
              <a:t>Source: (Bottom) Bloomberg, NEPC</a:t>
            </a:r>
            <a:endParaRPr lang="en-US" dirty="0"/>
          </a:p>
        </p:txBody>
      </p:sp>
      <p:sp>
        <p:nvSpPr>
          <p:cNvPr id="3" name="Slide Number Placeholder 2"/>
          <p:cNvSpPr>
            <a:spLocks noGrp="1"/>
          </p:cNvSpPr>
          <p:nvPr>
            <p:ph type="sldNum" sz="quarter" idx="12"/>
          </p:nvPr>
        </p:nvSpPr>
        <p:spPr/>
        <p:txBody>
          <a:bodyPr/>
          <a:lstStyle/>
          <a:p>
            <a:fld id="{B9F459C5-D201-49C9-A701-E5F8CEC6F7D4}" type="slidenum">
              <a:rPr lang="en-US" smtClean="0"/>
              <a:pPr/>
              <a:t>68</a:t>
            </a:fld>
            <a:endParaRPr lang="en-US" dirty="0"/>
          </a:p>
        </p:txBody>
      </p:sp>
      <p:sp>
        <p:nvSpPr>
          <p:cNvPr id="4" name="Content Placeholder 3"/>
          <p:cNvSpPr>
            <a:spLocks noGrp="1"/>
          </p:cNvSpPr>
          <p:nvPr>
            <p:ph idx="1"/>
          </p:nvPr>
        </p:nvSpPr>
        <p:spPr/>
        <p:txBody>
          <a:bodyPr/>
          <a:lstStyle/>
          <a:p>
            <a:pPr marL="0" indent="0">
              <a:buNone/>
            </a:pPr>
            <a:r>
              <a:rPr lang="en-US" dirty="0">
                <a:solidFill>
                  <a:schemeClr val="tx2"/>
                </a:solidFill>
              </a:rPr>
              <a:t>Change in commodity valuations can be attributed to both roll yield and change in spot price</a:t>
            </a:r>
          </a:p>
          <a:p>
            <a:pPr marL="457200" lvl="1" indent="0">
              <a:buNone/>
            </a:pPr>
            <a:r>
              <a:rPr lang="en-US" dirty="0"/>
              <a:t>Commodity prices continue to trade below their long-term real averages, particularly in the energy and agriculture sectors</a:t>
            </a:r>
          </a:p>
          <a:p>
            <a:pPr marL="0" indent="0">
              <a:buNone/>
            </a:pPr>
            <a:endParaRPr lang="en-US" dirty="0">
              <a:solidFill>
                <a:schemeClr val="tx1"/>
              </a:solidFill>
            </a:endParaRPr>
          </a:p>
          <a:p>
            <a:pPr marL="0" indent="0">
              <a:buNone/>
            </a:pPr>
            <a:endParaRPr lang="en-US" dirty="0">
              <a:solidFill>
                <a:schemeClr val="tx1"/>
              </a:solidFill>
            </a:endParaRPr>
          </a:p>
          <a:p>
            <a:pPr marL="0" indent="0">
              <a:buNone/>
            </a:pPr>
            <a:r>
              <a:rPr lang="en-US" dirty="0">
                <a:solidFill>
                  <a:schemeClr val="tx2"/>
                </a:solidFill>
              </a:rPr>
              <a:t>Roll yield continues to be a hurdle for investing in commodity futures</a:t>
            </a:r>
          </a:p>
          <a:p>
            <a:pPr marL="457200" lvl="1" indent="0">
              <a:buNone/>
            </a:pPr>
            <a:r>
              <a:rPr lang="en-US" dirty="0"/>
              <a:t>Post-2008</a:t>
            </a:r>
            <a:r>
              <a:rPr lang="en-US"/>
              <a:t>, </a:t>
            </a:r>
            <a:r>
              <a:rPr lang="en-US" dirty="0"/>
              <a:t>spot</a:t>
            </a:r>
            <a:r>
              <a:rPr lang="en-US"/>
              <a:t> returns have </a:t>
            </a:r>
            <a:r>
              <a:rPr lang="en-US" dirty="0"/>
              <a:t>had</a:t>
            </a:r>
            <a:r>
              <a:rPr lang="en-US"/>
              <a:t> consistently </a:t>
            </a:r>
            <a:r>
              <a:rPr lang="en-US" dirty="0"/>
              <a:t>higher </a:t>
            </a:r>
            <a:r>
              <a:rPr lang="en-US"/>
              <a:t>returns than </a:t>
            </a:r>
            <a:r>
              <a:rPr lang="en-US" dirty="0"/>
              <a:t>total return indices – demonstrating the impact of negative roll yield on overall investments</a:t>
            </a:r>
            <a:endParaRPr lang="en-US" dirty="0">
              <a:solidFill>
                <a:schemeClr val="tx2"/>
              </a:solidFill>
            </a:endParaRPr>
          </a:p>
          <a:p>
            <a:endParaRPr lang="en-US" dirty="0">
              <a:solidFill>
                <a:schemeClr val="tx2"/>
              </a:solidFill>
            </a:endParaRPr>
          </a:p>
          <a:p>
            <a:endParaRPr lang="en-US" dirty="0">
              <a:solidFill>
                <a:schemeClr val="tx2"/>
              </a:solidFill>
            </a:endParaRPr>
          </a:p>
          <a:p>
            <a:pPr marL="0" indent="0">
              <a:buNone/>
            </a:pPr>
            <a:r>
              <a:rPr lang="en-US" dirty="0">
                <a:solidFill>
                  <a:schemeClr val="tx2"/>
                </a:solidFill>
              </a:rPr>
              <a:t>In the latter half of 2017, commodity prices rallied off mid-year lows, causing the negative roll yield to be much smaller relative to last year</a:t>
            </a:r>
          </a:p>
        </p:txBody>
      </p:sp>
      <p:sp>
        <p:nvSpPr>
          <p:cNvPr id="7" name="Title 6"/>
          <p:cNvSpPr>
            <a:spLocks noGrp="1"/>
          </p:cNvSpPr>
          <p:nvPr>
            <p:ph type="title"/>
          </p:nvPr>
        </p:nvSpPr>
        <p:spPr/>
        <p:txBody>
          <a:bodyPr/>
          <a:lstStyle/>
          <a:p>
            <a:r>
              <a:rPr lang="en-US" dirty="0"/>
              <a:t>Real Assets: Valuation</a:t>
            </a:r>
          </a:p>
        </p:txBody>
      </p:sp>
      <p:pic>
        <p:nvPicPr>
          <p:cNvPr id="16386" name="Picture 2"/>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4797425" y="839167"/>
            <a:ext cx="3889375" cy="25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4800530" y="3505200"/>
            <a:ext cx="388316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2198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Real Assets: Building Blocks</a:t>
            </a:r>
          </a:p>
        </p:txBody>
      </p:sp>
      <p:sp>
        <p:nvSpPr>
          <p:cNvPr id="2" name="Slide Number Placeholder 1"/>
          <p:cNvSpPr>
            <a:spLocks noGrp="1"/>
          </p:cNvSpPr>
          <p:nvPr>
            <p:ph type="sldNum" sz="quarter" idx="12"/>
          </p:nvPr>
        </p:nvSpPr>
        <p:spPr/>
        <p:txBody>
          <a:bodyPr/>
          <a:lstStyle/>
          <a:p>
            <a:fld id="{B9F459C5-D201-49C9-A701-E5F8CEC6F7D4}" type="slidenum">
              <a:rPr lang="en-US" smtClean="0"/>
              <a:pPr/>
              <a:t>69</a:t>
            </a:fld>
            <a:endParaRPr lang="en-US" dirty="0"/>
          </a:p>
        </p:txBody>
      </p:sp>
      <p:sp>
        <p:nvSpPr>
          <p:cNvPr id="12" name="TextBox 11"/>
          <p:cNvSpPr txBox="1"/>
          <p:nvPr/>
        </p:nvSpPr>
        <p:spPr>
          <a:xfrm>
            <a:off x="1371600" y="6096000"/>
            <a:ext cx="6934200" cy="215444"/>
          </a:xfrm>
          <a:prstGeom prst="rect">
            <a:avLst/>
          </a:prstGeom>
          <a:noFill/>
        </p:spPr>
        <p:txBody>
          <a:bodyPr wrap="square" rtlCol="0">
            <a:spAutoFit/>
          </a:bodyPr>
          <a:lstStyle/>
          <a:p>
            <a:pPr algn="r"/>
            <a:r>
              <a:rPr lang="en-US" sz="800" i="1" dirty="0">
                <a:solidFill>
                  <a:srgbClr val="4D4E54"/>
                </a:solidFill>
                <a:cs typeface="Verdana"/>
              </a:rPr>
              <a:t>Source: NEPC</a:t>
            </a:r>
          </a:p>
        </p:txBody>
      </p:sp>
      <p:pic>
        <p:nvPicPr>
          <p:cNvPr id="1741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1640" y="838200"/>
            <a:ext cx="746072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9264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5"/>
          <p:cNvGraphicFramePr>
            <a:graphicFrameLocks noGrp="1"/>
          </p:cNvGraphicFramePr>
          <p:nvPr>
            <p:ph idx="1"/>
            <p:extLst>
              <p:ext uri="{D42A27DB-BD31-4B8C-83A1-F6EECF244321}">
                <p14:modId xmlns:p14="http://schemas.microsoft.com/office/powerpoint/2010/main" val="3511339109"/>
              </p:ext>
            </p:extLst>
          </p:nvPr>
        </p:nvGraphicFramePr>
        <p:xfrm>
          <a:off x="457200" y="1676400"/>
          <a:ext cx="8382000" cy="2631557"/>
        </p:xfrm>
        <a:graphic>
          <a:graphicData uri="http://schemas.openxmlformats.org/drawingml/2006/table">
            <a:tbl>
              <a:tblPr firstRow="1" bandRow="1">
                <a:tableStyleId>{5C22544A-7EE6-4342-B048-85BDC9FD1C3A}</a:tableStyleId>
              </a:tblPr>
              <a:tblGrid>
                <a:gridCol w="1319389">
                  <a:extLst>
                    <a:ext uri="{9D8B030D-6E8A-4147-A177-3AD203B41FA5}">
                      <a16:colId xmlns:a16="http://schemas.microsoft.com/office/drawing/2014/main" val="20000"/>
                    </a:ext>
                  </a:extLst>
                </a:gridCol>
                <a:gridCol w="3414889">
                  <a:extLst>
                    <a:ext uri="{9D8B030D-6E8A-4147-A177-3AD203B41FA5}">
                      <a16:colId xmlns:a16="http://schemas.microsoft.com/office/drawing/2014/main" val="20001"/>
                    </a:ext>
                  </a:extLst>
                </a:gridCol>
                <a:gridCol w="3647722">
                  <a:extLst>
                    <a:ext uri="{9D8B030D-6E8A-4147-A177-3AD203B41FA5}">
                      <a16:colId xmlns:a16="http://schemas.microsoft.com/office/drawing/2014/main" val="20002"/>
                    </a:ext>
                  </a:extLst>
                </a:gridCol>
              </a:tblGrid>
              <a:tr h="290317">
                <a:tc>
                  <a:txBody>
                    <a:bodyPr/>
                    <a:lstStyle/>
                    <a:p>
                      <a:r>
                        <a:rPr lang="en-US" sz="1000" dirty="0"/>
                        <a:t>Approach</a:t>
                      </a:r>
                    </a:p>
                  </a:txBody>
                  <a:tcPr anchor="ctr">
                    <a:lnL w="19050" cap="flat" cmpd="sng" algn="ctr">
                      <a:solidFill>
                        <a:schemeClr val="tx1">
                          <a:lumMod val="60000"/>
                          <a:lumOff val="40000"/>
                        </a:schemeClr>
                      </a:solidFill>
                      <a:prstDash val="solid"/>
                      <a:round/>
                      <a:headEnd type="none" w="med" len="med"/>
                      <a:tailEnd type="none" w="med" len="med"/>
                    </a:lnL>
                    <a:lnT w="19050" cap="flat" cmpd="sng" algn="ctr">
                      <a:solidFill>
                        <a:schemeClr val="tx1">
                          <a:lumMod val="60000"/>
                          <a:lumOff val="40000"/>
                        </a:schemeClr>
                      </a:solidFill>
                      <a:prstDash val="solid"/>
                      <a:round/>
                      <a:headEnd type="none" w="med" len="med"/>
                      <a:tailEnd type="none" w="med" len="med"/>
                    </a:lnT>
                  </a:tcPr>
                </a:tc>
                <a:tc>
                  <a:txBody>
                    <a:bodyPr/>
                    <a:lstStyle/>
                    <a:p>
                      <a:r>
                        <a:rPr lang="en-US" sz="1000" dirty="0"/>
                        <a:t>Advantages</a:t>
                      </a:r>
                    </a:p>
                  </a:txBody>
                  <a:tcPr anchor="ctr">
                    <a:lnT w="19050" cap="flat" cmpd="sng" algn="ctr">
                      <a:solidFill>
                        <a:schemeClr val="tx1">
                          <a:lumMod val="60000"/>
                          <a:lumOff val="40000"/>
                        </a:schemeClr>
                      </a:solidFill>
                      <a:prstDash val="solid"/>
                      <a:round/>
                      <a:headEnd type="none" w="med" len="med"/>
                      <a:tailEnd type="none" w="med" len="med"/>
                    </a:lnT>
                  </a:tcPr>
                </a:tc>
                <a:tc>
                  <a:txBody>
                    <a:bodyPr/>
                    <a:lstStyle/>
                    <a:p>
                      <a:r>
                        <a:rPr lang="en-US" sz="1000" dirty="0"/>
                        <a:t>Shortcomings</a:t>
                      </a:r>
                    </a:p>
                  </a:txBody>
                  <a:tcPr anchor="ctr">
                    <a:lnR w="19050" cap="flat" cmpd="sng" algn="ctr">
                      <a:solidFill>
                        <a:schemeClr val="tx1">
                          <a:lumMod val="60000"/>
                          <a:lumOff val="40000"/>
                        </a:schemeClr>
                      </a:solidFill>
                      <a:prstDash val="solid"/>
                      <a:round/>
                      <a:headEnd type="none" w="med" len="med"/>
                      <a:tailEnd type="none" w="med" len="med"/>
                    </a:lnR>
                    <a:lnT w="19050"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0000"/>
                  </a:ext>
                </a:extLst>
              </a:tr>
              <a:tr h="558160">
                <a:tc>
                  <a:txBody>
                    <a:bodyPr/>
                    <a:lstStyle/>
                    <a:p>
                      <a:r>
                        <a:rPr lang="en-US" sz="1000" b="1" dirty="0"/>
                        <a:t>Mean-Variance</a:t>
                      </a:r>
                    </a:p>
                  </a:txBody>
                  <a:tcPr>
                    <a:lnL w="19050" cap="flat" cmpd="sng" algn="ctr">
                      <a:solidFill>
                        <a:schemeClr val="tx1">
                          <a:lumMod val="60000"/>
                          <a:lumOff val="40000"/>
                        </a:schemeClr>
                      </a:solidFill>
                      <a:prstDash val="solid"/>
                      <a:round/>
                      <a:headEnd type="none" w="med" len="med"/>
                      <a:tailEnd type="none" w="med" len="med"/>
                    </a:lnL>
                  </a:tcPr>
                </a:tc>
                <a:tc>
                  <a:txBody>
                    <a:bodyPr/>
                    <a:lstStyle/>
                    <a:p>
                      <a:pPr marL="171450" indent="-171450">
                        <a:buFont typeface="Arial" pitchFamily="34" charset="0"/>
                        <a:buChar char="•"/>
                      </a:pPr>
                      <a:r>
                        <a:rPr lang="en-US" sz="900" dirty="0"/>
                        <a:t>Calculates</a:t>
                      </a:r>
                      <a:r>
                        <a:rPr lang="en-US" sz="900" baseline="0" dirty="0"/>
                        <a:t> most efficient portfolio for given volatility</a:t>
                      </a:r>
                    </a:p>
                    <a:p>
                      <a:pPr marL="171450" indent="-171450">
                        <a:buFont typeface="Arial" pitchFamily="34" charset="0"/>
                        <a:buChar char="•"/>
                      </a:pPr>
                      <a:r>
                        <a:rPr lang="en-US" sz="900" baseline="0" dirty="0"/>
                        <a:t>Produces range of portfolios</a:t>
                      </a:r>
                      <a:endParaRPr lang="en-US" sz="900" dirty="0"/>
                    </a:p>
                  </a:txBody>
                  <a:tcPr/>
                </a:tc>
                <a:tc>
                  <a:txBody>
                    <a:bodyPr/>
                    <a:lstStyle/>
                    <a:p>
                      <a:pPr marL="171450" indent="-171450">
                        <a:buFont typeface="Arial" pitchFamily="34" charset="0"/>
                        <a:buChar char="•"/>
                      </a:pPr>
                      <a:r>
                        <a:rPr lang="en-US" sz="900" dirty="0"/>
                        <a:t>Relies on</a:t>
                      </a:r>
                      <a:r>
                        <a:rPr lang="en-US" sz="900" baseline="0" dirty="0"/>
                        <a:t> static assumptions and assumes normal distribution</a:t>
                      </a:r>
                    </a:p>
                    <a:p>
                      <a:pPr marL="171450" indent="-171450">
                        <a:buFont typeface="Arial" pitchFamily="34" charset="0"/>
                        <a:buChar char="•"/>
                      </a:pPr>
                      <a:r>
                        <a:rPr lang="en-US" sz="900" baseline="0" dirty="0"/>
                        <a:t>Chosen constraints can drive results</a:t>
                      </a:r>
                    </a:p>
                    <a:p>
                      <a:pPr marL="171450" indent="-171450">
                        <a:buFont typeface="Arial" pitchFamily="34" charset="0"/>
                        <a:buChar char="•"/>
                      </a:pPr>
                      <a:r>
                        <a:rPr lang="en-US" sz="900" baseline="0" dirty="0"/>
                        <a:t>Limits risk definition to volatility</a:t>
                      </a:r>
                    </a:p>
                  </a:txBody>
                  <a:tcPr>
                    <a:lnR w="19050" cap="flat" cmpd="sng" algn="ctr">
                      <a:solidFill>
                        <a:schemeClr val="tx1">
                          <a:lumMod val="60000"/>
                          <a:lumOff val="40000"/>
                        </a:schemeClr>
                      </a:solidFill>
                      <a:prstDash val="solid"/>
                      <a:round/>
                      <a:headEnd type="none" w="med" len="med"/>
                      <a:tailEnd type="none" w="med" len="med"/>
                    </a:lnR>
                  </a:tcPr>
                </a:tc>
                <a:extLst>
                  <a:ext uri="{0D108BD9-81ED-4DB2-BD59-A6C34878D82A}">
                    <a16:rowId xmlns:a16="http://schemas.microsoft.com/office/drawing/2014/main" val="10001"/>
                  </a:ext>
                </a:extLst>
              </a:tr>
              <a:tr h="436821">
                <a:tc>
                  <a:txBody>
                    <a:bodyPr/>
                    <a:lstStyle/>
                    <a:p>
                      <a:r>
                        <a:rPr lang="en-US" sz="1000" b="1" dirty="0"/>
                        <a:t>Risk Budgeting</a:t>
                      </a:r>
                    </a:p>
                  </a:txBody>
                  <a:tcPr>
                    <a:lnL w="19050" cap="flat" cmpd="sng" algn="ctr">
                      <a:solidFill>
                        <a:schemeClr val="tx1">
                          <a:lumMod val="60000"/>
                          <a:lumOff val="40000"/>
                        </a:schemeClr>
                      </a:solidFill>
                      <a:prstDash val="solid"/>
                      <a:round/>
                      <a:headEnd type="none" w="med" len="med"/>
                      <a:tailEnd type="none" w="med" len="med"/>
                    </a:lnL>
                  </a:tcPr>
                </a:tc>
                <a:tc>
                  <a:txBody>
                    <a:bodyPr/>
                    <a:lstStyle/>
                    <a:p>
                      <a:pPr marL="171450" indent="-171450">
                        <a:buFont typeface="Arial" pitchFamily="34" charset="0"/>
                        <a:buChar char="•"/>
                      </a:pPr>
                      <a:r>
                        <a:rPr lang="en-US" sz="900" dirty="0"/>
                        <a:t>Provides</a:t>
                      </a:r>
                      <a:r>
                        <a:rPr lang="en-US" sz="900" baseline="0" dirty="0"/>
                        <a:t> risk allocations</a:t>
                      </a:r>
                    </a:p>
                    <a:p>
                      <a:pPr marL="171450" indent="-171450">
                        <a:buFont typeface="Arial" pitchFamily="34" charset="0"/>
                        <a:buChar char="•"/>
                      </a:pPr>
                      <a:r>
                        <a:rPr lang="en-US" sz="900" baseline="0" dirty="0"/>
                        <a:t>Recognizes that less efficient portfolios may have better risk balance</a:t>
                      </a:r>
                      <a:endParaRPr lang="en-US" sz="900" dirty="0"/>
                    </a:p>
                  </a:txBody>
                  <a:tcPr/>
                </a:tc>
                <a:tc>
                  <a:txBody>
                    <a:bodyPr/>
                    <a:lstStyle/>
                    <a:p>
                      <a:pPr marL="171450" indent="-171450">
                        <a:buFont typeface="Arial" pitchFamily="34" charset="0"/>
                        <a:buChar char="•"/>
                      </a:pPr>
                      <a:r>
                        <a:rPr lang="en-US" sz="900" baseline="0" dirty="0"/>
                        <a:t>Relies on Mean-Variance optimization </a:t>
                      </a:r>
                      <a:r>
                        <a:rPr lang="en-US" sz="900" dirty="0"/>
                        <a:t>assumptions</a:t>
                      </a:r>
                    </a:p>
                    <a:p>
                      <a:pPr marL="171450" indent="-171450">
                        <a:buFont typeface="Arial" pitchFamily="34" charset="0"/>
                        <a:buChar char="•"/>
                      </a:pPr>
                      <a:r>
                        <a:rPr lang="en-US" sz="900" baseline="0" dirty="0"/>
                        <a:t>Defines risk as standard deviation</a:t>
                      </a:r>
                    </a:p>
                    <a:p>
                      <a:pPr marL="171450" indent="-171450">
                        <a:buFont typeface="Arial" pitchFamily="34" charset="0"/>
                        <a:buChar char="•"/>
                      </a:pPr>
                      <a:r>
                        <a:rPr lang="en-US" sz="900" baseline="0" dirty="0"/>
                        <a:t>Ignores tail risks</a:t>
                      </a:r>
                      <a:endParaRPr lang="en-US" sz="900" dirty="0"/>
                    </a:p>
                  </a:txBody>
                  <a:tcPr>
                    <a:lnR w="19050" cap="flat" cmpd="sng" algn="ctr">
                      <a:solidFill>
                        <a:schemeClr val="tx1">
                          <a:lumMod val="60000"/>
                          <a:lumOff val="40000"/>
                        </a:schemeClr>
                      </a:solidFill>
                      <a:prstDash val="solid"/>
                      <a:round/>
                      <a:headEnd type="none" w="med" len="med"/>
                      <a:tailEnd type="none" w="med" len="med"/>
                    </a:lnR>
                  </a:tcPr>
                </a:tc>
                <a:extLst>
                  <a:ext uri="{0D108BD9-81ED-4DB2-BD59-A6C34878D82A}">
                    <a16:rowId xmlns:a16="http://schemas.microsoft.com/office/drawing/2014/main" val="10002"/>
                  </a:ext>
                </a:extLst>
              </a:tr>
              <a:tr h="558160">
                <a:tc>
                  <a:txBody>
                    <a:bodyPr/>
                    <a:lstStyle/>
                    <a:p>
                      <a:r>
                        <a:rPr lang="en-US" sz="1000" b="1" dirty="0"/>
                        <a:t>Scenario</a:t>
                      </a:r>
                      <a:r>
                        <a:rPr lang="en-US" sz="1000" b="1" baseline="0" dirty="0"/>
                        <a:t> Analysis</a:t>
                      </a:r>
                      <a:endParaRPr lang="en-US" sz="1000" b="1" dirty="0"/>
                    </a:p>
                  </a:txBody>
                  <a:tcPr>
                    <a:lnL w="19050" cap="flat" cmpd="sng" algn="ctr">
                      <a:solidFill>
                        <a:schemeClr val="tx1">
                          <a:lumMod val="60000"/>
                          <a:lumOff val="40000"/>
                        </a:schemeClr>
                      </a:solidFill>
                      <a:prstDash val="solid"/>
                      <a:round/>
                      <a:headEnd type="none" w="med" len="med"/>
                      <a:tailEnd type="none" w="med" len="med"/>
                    </a:lnL>
                  </a:tcPr>
                </a:tc>
                <a:tc>
                  <a:txBody>
                    <a:bodyPr/>
                    <a:lstStyle/>
                    <a:p>
                      <a:pPr marL="171450" indent="-171450">
                        <a:buFont typeface="Arial" pitchFamily="34" charset="0"/>
                        <a:buChar char="•"/>
                      </a:pPr>
                      <a:r>
                        <a:rPr lang="en-US" sz="900" dirty="0"/>
                        <a:t>Focuses on low-probability,</a:t>
                      </a:r>
                      <a:r>
                        <a:rPr lang="en-US" sz="900" baseline="0" dirty="0"/>
                        <a:t> high magnitude economic environments (tail risks)</a:t>
                      </a:r>
                    </a:p>
                    <a:p>
                      <a:pPr marL="171450" indent="-171450">
                        <a:buFont typeface="Arial" pitchFamily="34" charset="0"/>
                        <a:buChar char="•"/>
                      </a:pPr>
                      <a:r>
                        <a:rPr lang="en-US" sz="900" baseline="0" dirty="0"/>
                        <a:t>Recognizes environmental biases of each asset class</a:t>
                      </a:r>
                      <a:endParaRPr lang="en-US" sz="900" dirty="0"/>
                    </a:p>
                  </a:txBody>
                  <a:tcPr/>
                </a:tc>
                <a:tc>
                  <a:txBody>
                    <a:bodyPr/>
                    <a:lstStyle/>
                    <a:p>
                      <a:pPr marL="171450" indent="-171450">
                        <a:buFont typeface="Arial" pitchFamily="34" charset="0"/>
                        <a:buChar char="•"/>
                      </a:pPr>
                      <a:r>
                        <a:rPr lang="en-US" sz="900" dirty="0"/>
                        <a:t>Offer</a:t>
                      </a:r>
                      <a:r>
                        <a:rPr lang="en-US" sz="900" baseline="0" dirty="0"/>
                        <a:t>s opportunity to test risk tolerance to various outcomes but should not be used to construct best portfolio for each environment</a:t>
                      </a:r>
                      <a:endParaRPr lang="en-US" sz="900" dirty="0"/>
                    </a:p>
                  </a:txBody>
                  <a:tcPr>
                    <a:lnR w="19050" cap="flat" cmpd="sng" algn="ctr">
                      <a:solidFill>
                        <a:schemeClr val="tx1">
                          <a:lumMod val="60000"/>
                          <a:lumOff val="40000"/>
                        </a:schemeClr>
                      </a:solidFill>
                      <a:prstDash val="solid"/>
                      <a:round/>
                      <a:headEnd type="none" w="med" len="med"/>
                      <a:tailEnd type="none" w="med" len="med"/>
                    </a:lnR>
                  </a:tcPr>
                </a:tc>
                <a:extLst>
                  <a:ext uri="{0D108BD9-81ED-4DB2-BD59-A6C34878D82A}">
                    <a16:rowId xmlns:a16="http://schemas.microsoft.com/office/drawing/2014/main" val="10003"/>
                  </a:ext>
                </a:extLst>
              </a:tr>
              <a:tr h="558160">
                <a:tc>
                  <a:txBody>
                    <a:bodyPr/>
                    <a:lstStyle/>
                    <a:p>
                      <a:r>
                        <a:rPr lang="en-US" sz="1000" b="1" dirty="0"/>
                        <a:t>Liquidity Analysis</a:t>
                      </a:r>
                    </a:p>
                  </a:txBody>
                  <a:tcPr>
                    <a:lnL w="19050" cap="flat" cmpd="sng" algn="ctr">
                      <a:solidFill>
                        <a:schemeClr val="tx1">
                          <a:lumMod val="60000"/>
                          <a:lumOff val="40000"/>
                        </a:schemeClr>
                      </a:solidFill>
                      <a:prstDash val="solid"/>
                      <a:round/>
                      <a:headEnd type="none" w="med" len="med"/>
                      <a:tailEnd type="none" w="med" len="med"/>
                    </a:lnL>
                  </a:tcPr>
                </a:tc>
                <a:tc>
                  <a:txBody>
                    <a:bodyPr/>
                    <a:lstStyle/>
                    <a:p>
                      <a:pPr marL="171450" indent="-171450">
                        <a:buFont typeface="Arial" pitchFamily="34" charset="0"/>
                        <a:buChar char="•"/>
                      </a:pPr>
                      <a:r>
                        <a:rPr lang="en-US" sz="900" dirty="0"/>
                        <a:t>Recognizes a</a:t>
                      </a:r>
                      <a:r>
                        <a:rPr lang="en-US" sz="900" baseline="0" dirty="0"/>
                        <a:t> “risk” not captured in traditional tools: illiquidity</a:t>
                      </a:r>
                    </a:p>
                    <a:p>
                      <a:pPr marL="171450" indent="-171450">
                        <a:buFont typeface="Arial" pitchFamily="34" charset="0"/>
                        <a:buChar char="•"/>
                      </a:pPr>
                      <a:r>
                        <a:rPr lang="en-US" sz="900" baseline="0" dirty="0"/>
                        <a:t>Highlights impact of changing cash flows (both investment-driven and exogenous)</a:t>
                      </a:r>
                      <a:endParaRPr lang="en-US" sz="900" dirty="0"/>
                    </a:p>
                  </a:txBody>
                  <a:tcPr/>
                </a:tc>
                <a:tc>
                  <a:txBody>
                    <a:bodyPr/>
                    <a:lstStyle/>
                    <a:p>
                      <a:pPr marL="171450" indent="-171450">
                        <a:buFont typeface="Arial" pitchFamily="34" charset="0"/>
                        <a:buChar char="•"/>
                      </a:pPr>
                      <a:r>
                        <a:rPr lang="en-US" sz="900" dirty="0"/>
                        <a:t>Requires</a:t>
                      </a:r>
                      <a:r>
                        <a:rPr lang="en-US" sz="900" baseline="0" dirty="0"/>
                        <a:t> portfolio specific cash flow and partnership details</a:t>
                      </a:r>
                    </a:p>
                    <a:p>
                      <a:pPr marL="171450" indent="-171450">
                        <a:buFont typeface="Arial" pitchFamily="34" charset="0"/>
                        <a:buChar char="•"/>
                      </a:pPr>
                      <a:r>
                        <a:rPr lang="en-US" sz="900" baseline="0" dirty="0"/>
                        <a:t>Long-term planning tool – cannot easily adjust portfolio or compare different portfolios</a:t>
                      </a:r>
                      <a:endParaRPr lang="en-US" sz="900" dirty="0"/>
                    </a:p>
                  </a:txBody>
                  <a:tcPr>
                    <a:lnR w="19050" cap="flat" cmpd="sng" algn="ctr">
                      <a:solidFill>
                        <a:schemeClr val="tx1">
                          <a:lumMod val="60000"/>
                          <a:lumOff val="40000"/>
                        </a:schemeClr>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Analytical Modeling Capabilities – Proprietary Tools</a:t>
            </a:r>
          </a:p>
        </p:txBody>
      </p:sp>
      <p:sp>
        <p:nvSpPr>
          <p:cNvPr id="9" name="Content Placeholder 2"/>
          <p:cNvSpPr txBox="1">
            <a:spLocks/>
          </p:cNvSpPr>
          <p:nvPr/>
        </p:nvSpPr>
        <p:spPr>
          <a:xfrm>
            <a:off x="153987" y="990600"/>
            <a:ext cx="8685213" cy="4724400"/>
          </a:xfrm>
          <a:prstGeom prst="rect">
            <a:avLst/>
          </a:prstGeom>
        </p:spPr>
        <p:txBody>
          <a:bodyPr>
            <a:noAutofit/>
          </a:bodyPr>
          <a:lstStyle>
            <a:lvl1pPr marL="233363" indent="-233363" algn="l" defTabSz="914400" rtl="0" eaLnBrk="1" latinLnBrk="0" hangingPunct="1">
              <a:spcBef>
                <a:spcPct val="20000"/>
              </a:spcBef>
              <a:buFont typeface="Arial" pitchFamily="34" charset="0"/>
              <a:buChar char="•"/>
              <a:defRPr sz="1400" b="1" kern="1200">
                <a:solidFill>
                  <a:srgbClr val="002060"/>
                </a:solidFill>
                <a:latin typeface="Verdana" pitchFamily="34" charset="0"/>
                <a:ea typeface="+mn-ea"/>
                <a:cs typeface="+mn-cs"/>
              </a:defRPr>
            </a:lvl1pPr>
            <a:lvl2pPr marL="573088" indent="-231775" algn="l" defTabSz="914400" rtl="0" eaLnBrk="1" latinLnBrk="0" hangingPunct="1">
              <a:spcBef>
                <a:spcPct val="20000"/>
              </a:spcBef>
              <a:buFont typeface="Arial" pitchFamily="34" charset="0"/>
              <a:buChar char="–"/>
              <a:tabLst/>
              <a:defRPr sz="1200" kern="1200">
                <a:solidFill>
                  <a:srgbClr val="4D4E54"/>
                </a:solidFill>
                <a:latin typeface="Verdana" pitchFamily="34" charset="0"/>
                <a:ea typeface="+mn-ea"/>
                <a:cs typeface="+mn-cs"/>
              </a:defRPr>
            </a:lvl2pPr>
            <a:lvl3pPr marL="798513" indent="-233363" algn="l" defTabSz="914400" rtl="0" eaLnBrk="1" latinLnBrk="0" hangingPunct="1">
              <a:spcBef>
                <a:spcPct val="20000"/>
              </a:spcBef>
              <a:buFont typeface="Arial" pitchFamily="34" charset="0"/>
              <a:buChar char="•"/>
              <a:tabLst/>
              <a:defRPr sz="1100" kern="1200">
                <a:solidFill>
                  <a:srgbClr val="4D4E54"/>
                </a:solidFill>
                <a:latin typeface="Verdana" pitchFamily="34" charset="0"/>
                <a:ea typeface="+mn-ea"/>
                <a:cs typeface="+mn-cs"/>
              </a:defRPr>
            </a:lvl3pPr>
            <a:lvl4pPr marL="1033463" indent="-228600" algn="l" defTabSz="914400" rtl="0" eaLnBrk="1" latinLnBrk="0" hangingPunct="1">
              <a:spcBef>
                <a:spcPct val="20000"/>
              </a:spcBef>
              <a:buFont typeface="Arial" pitchFamily="34" charset="0"/>
              <a:buChar char="–"/>
              <a:defRPr sz="900" kern="1200">
                <a:solidFill>
                  <a:srgbClr val="4D4E54"/>
                </a:solidFill>
                <a:latin typeface="Verdana" pitchFamily="34" charset="0"/>
                <a:ea typeface="+mn-ea"/>
                <a:cs typeface="+mn-cs"/>
              </a:defRPr>
            </a:lvl4pPr>
            <a:lvl5pPr marL="1374775" indent="-228600" algn="l" defTabSz="914400" rtl="0" eaLnBrk="1" latinLnBrk="0" hangingPunct="1">
              <a:spcBef>
                <a:spcPct val="20000"/>
              </a:spcBef>
              <a:buFont typeface="Arial" pitchFamily="34" charset="0"/>
              <a:buChar char="»"/>
              <a:defRPr sz="1000" kern="1200">
                <a:solidFill>
                  <a:srgbClr val="4D4E54"/>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NEPC uses a variety of proprietary tools developed internally to better assess strategic asset allocation changes and the impact of tactical adjustments</a:t>
            </a:r>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marL="341313" lvl="1" indent="0">
              <a:buNone/>
            </a:pPr>
            <a:endParaRPr lang="en-US" dirty="0">
              <a:solidFill>
                <a:srgbClr val="C00000"/>
              </a:solidFill>
            </a:endParaRPr>
          </a:p>
          <a:p>
            <a:pPr marL="341313" lvl="1" indent="0">
              <a:buNone/>
            </a:pPr>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marL="341313" lvl="1" indent="0">
              <a:buNone/>
            </a:pPr>
            <a:endParaRPr lang="en-US" sz="1000" dirty="0">
              <a:solidFill>
                <a:srgbClr val="C00000"/>
              </a:solidFill>
            </a:endParaRPr>
          </a:p>
          <a:p>
            <a:pPr marL="341313" lvl="1" indent="0">
              <a:buNone/>
            </a:pPr>
            <a:endParaRPr lang="en-US" sz="1000" dirty="0">
              <a:solidFill>
                <a:srgbClr val="C00000"/>
              </a:solidFill>
            </a:endParaRPr>
          </a:p>
          <a:p>
            <a:pPr lvl="1"/>
            <a:endParaRPr lang="en-US" dirty="0">
              <a:solidFill>
                <a:srgbClr val="C00000"/>
              </a:solidFill>
            </a:endParaRPr>
          </a:p>
          <a:p>
            <a:pPr lvl="1"/>
            <a:r>
              <a:rPr lang="en-US" sz="1400" dirty="0">
                <a:solidFill>
                  <a:srgbClr val="C00000"/>
                </a:solidFill>
              </a:rPr>
              <a:t>Final Result = Revised Asset Class Targets, Ranges, Benchmarks</a:t>
            </a:r>
          </a:p>
          <a:p>
            <a:pPr lvl="1"/>
            <a:r>
              <a:rPr lang="en-US" sz="1400" dirty="0">
                <a:solidFill>
                  <a:srgbClr val="C00000"/>
                </a:solidFill>
              </a:rPr>
              <a:t>Remainder of this Document Focuses on Determining Asset Class Targets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p:txBody>
      </p:sp>
      <p:sp>
        <p:nvSpPr>
          <p:cNvPr id="7" name="TextBox 6"/>
          <p:cNvSpPr txBox="1"/>
          <p:nvPr/>
        </p:nvSpPr>
        <p:spPr>
          <a:xfrm>
            <a:off x="4114800" y="6122796"/>
            <a:ext cx="5334000" cy="338554"/>
          </a:xfrm>
          <a:prstGeom prst="rect">
            <a:avLst/>
          </a:prstGeom>
          <a:noFill/>
        </p:spPr>
        <p:txBody>
          <a:bodyPr wrap="square" rtlCol="0">
            <a:spAutoFit/>
          </a:bodyPr>
          <a:lstStyle/>
          <a:p>
            <a:r>
              <a:rPr lang="en-US" sz="800" dirty="0">
                <a:latin typeface="Verdana"/>
                <a:cs typeface="Verdana"/>
              </a:rPr>
              <a:t>Please note that all investments carry some level of risk. No investment strategy or risk management technique can guarantee returns or eliminate risk in any market environment. </a:t>
            </a:r>
          </a:p>
        </p:txBody>
      </p:sp>
    </p:spTree>
    <p:extLst>
      <p:ext uri="{BB962C8B-B14F-4D97-AF65-F5344CB8AC3E}">
        <p14:creationId xmlns:p14="http://schemas.microsoft.com/office/powerpoint/2010/main" val="1974810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F459C5-D201-49C9-A701-E5F8CEC6F7D4}" type="slidenum">
              <a:rPr lang="en-US" smtClean="0"/>
              <a:pPr/>
              <a:t>70</a:t>
            </a:fld>
            <a:endParaRPr lang="en-US" dirty="0"/>
          </a:p>
        </p:txBody>
      </p:sp>
      <p:sp>
        <p:nvSpPr>
          <p:cNvPr id="7" name="Content Placeholder 6"/>
          <p:cNvSpPr>
            <a:spLocks noGrp="1"/>
          </p:cNvSpPr>
          <p:nvPr>
            <p:ph idx="1"/>
          </p:nvPr>
        </p:nvSpPr>
        <p:spPr>
          <a:xfrm>
            <a:off x="609600" y="838200"/>
            <a:ext cx="3886200" cy="3352800"/>
          </a:xfrm>
        </p:spPr>
        <p:txBody>
          <a:bodyPr/>
          <a:lstStyle/>
          <a:p>
            <a:pPr marL="0" indent="0">
              <a:buNone/>
            </a:pPr>
            <a:r>
              <a:rPr lang="en-US" dirty="0">
                <a:solidFill>
                  <a:schemeClr val="tx2"/>
                </a:solidFill>
              </a:rPr>
              <a:t>Multi-asset assumptions are the result of the sum of equity, credit, and real asset building blocks</a:t>
            </a:r>
          </a:p>
          <a:p>
            <a:pPr marL="0" indent="0">
              <a:buNone/>
            </a:pPr>
            <a:endParaRPr lang="en-US" dirty="0">
              <a:solidFill>
                <a:schemeClr val="tx1"/>
              </a:solidFill>
            </a:endParaRPr>
          </a:p>
          <a:p>
            <a:pPr marL="0" indent="0">
              <a:buNone/>
            </a:pPr>
            <a:r>
              <a:rPr lang="en-US" sz="1200" dirty="0">
                <a:solidFill>
                  <a:schemeClr val="tx1"/>
                </a:solidFill>
              </a:rPr>
              <a:t>Global 60/40: </a:t>
            </a:r>
            <a:r>
              <a:rPr lang="en-US" sz="1200" b="0" dirty="0">
                <a:solidFill>
                  <a:schemeClr val="tx1"/>
                </a:solidFill>
              </a:rPr>
              <a:t>60% global equity and 40% global bonds</a:t>
            </a:r>
          </a:p>
          <a:p>
            <a:pPr marL="57150" indent="0">
              <a:buNone/>
            </a:pPr>
            <a:endParaRPr lang="en-US" sz="800" b="1" dirty="0">
              <a:solidFill>
                <a:schemeClr val="tx1"/>
              </a:solidFill>
            </a:endParaRPr>
          </a:p>
          <a:p>
            <a:pPr marL="0" indent="0">
              <a:buNone/>
            </a:pPr>
            <a:r>
              <a:rPr lang="en-US" sz="1200" dirty="0">
                <a:solidFill>
                  <a:schemeClr val="tx1"/>
                </a:solidFill>
              </a:rPr>
              <a:t>US 60/40: </a:t>
            </a:r>
            <a:r>
              <a:rPr lang="en-US" sz="1200" b="0" dirty="0">
                <a:solidFill>
                  <a:schemeClr val="tx1"/>
                </a:solidFill>
              </a:rPr>
              <a:t>60% US equity and 40% core bonds</a:t>
            </a:r>
          </a:p>
          <a:p>
            <a:pPr marL="400050" lvl="1" indent="0">
              <a:buNone/>
            </a:pPr>
            <a:endParaRPr lang="en-US" sz="800" b="1" dirty="0"/>
          </a:p>
          <a:p>
            <a:pPr marL="0" indent="0">
              <a:buNone/>
            </a:pPr>
            <a:r>
              <a:rPr lang="en-US" sz="1200" dirty="0">
                <a:solidFill>
                  <a:schemeClr val="tx1"/>
                </a:solidFill>
              </a:rPr>
              <a:t>Risk Parity 10% Vol: </a:t>
            </a:r>
            <a:r>
              <a:rPr lang="en-US" sz="1200" b="0" dirty="0">
                <a:solidFill>
                  <a:schemeClr val="tx1"/>
                </a:solidFill>
              </a:rPr>
              <a:t>Average of 3 common risk parity exposures</a:t>
            </a:r>
          </a:p>
          <a:p>
            <a:pPr marL="400050" lvl="1" indent="0">
              <a:buNone/>
            </a:pPr>
            <a:endParaRPr lang="en-US" sz="800" b="1" dirty="0"/>
          </a:p>
          <a:p>
            <a:pPr marL="0" indent="0">
              <a:buNone/>
            </a:pPr>
            <a:r>
              <a:rPr lang="en-US" sz="1200" dirty="0">
                <a:solidFill>
                  <a:schemeClr val="tx1"/>
                </a:solidFill>
              </a:rPr>
              <a:t>GAA Strategies: </a:t>
            </a:r>
            <a:r>
              <a:rPr lang="en-US" sz="1200" b="0" dirty="0">
                <a:solidFill>
                  <a:schemeClr val="tx1"/>
                </a:solidFill>
              </a:rPr>
              <a:t>Average of 3 common GAA exposures</a:t>
            </a:r>
          </a:p>
          <a:p>
            <a:pPr marL="400050" lvl="1" indent="0">
              <a:buNone/>
            </a:pPr>
            <a:endParaRPr lang="en-US" sz="800" b="1" dirty="0"/>
          </a:p>
          <a:p>
            <a:pPr marL="0" indent="0">
              <a:buNone/>
            </a:pPr>
            <a:r>
              <a:rPr lang="en-US" sz="1200" dirty="0">
                <a:solidFill>
                  <a:schemeClr val="tx1"/>
                </a:solidFill>
              </a:rPr>
              <a:t>Global Equity:</a:t>
            </a:r>
            <a:r>
              <a:rPr lang="en-US" sz="1200" b="0" dirty="0">
                <a:solidFill>
                  <a:schemeClr val="tx1"/>
                </a:solidFill>
              </a:rPr>
              <a:t> Market weighted blend of MSCI ACWI IMI (US, Non-US Developed, Emerging)</a:t>
            </a:r>
          </a:p>
          <a:p>
            <a:pPr marL="0" indent="0">
              <a:buNone/>
            </a:pPr>
            <a:endParaRPr lang="en-US" sz="800" dirty="0">
              <a:solidFill>
                <a:schemeClr val="tx1"/>
              </a:solidFill>
            </a:endParaRPr>
          </a:p>
          <a:p>
            <a:pPr marL="0" indent="0">
              <a:buNone/>
            </a:pPr>
            <a:r>
              <a:rPr lang="en-US" sz="1200" dirty="0">
                <a:solidFill>
                  <a:schemeClr val="tx1"/>
                </a:solidFill>
              </a:rPr>
              <a:t>Core Bonds:</a:t>
            </a:r>
            <a:r>
              <a:rPr lang="en-US" sz="1200" b="0" dirty="0">
                <a:solidFill>
                  <a:schemeClr val="tx1"/>
                </a:solidFill>
              </a:rPr>
              <a:t> Market weighted blend of Bloomberg Barclays US Aggregate Bond Index (Treasuries, IG Credit, MBS)</a:t>
            </a:r>
          </a:p>
          <a:p>
            <a:pPr marL="0" indent="0">
              <a:buNone/>
            </a:pPr>
            <a:endParaRPr lang="en-US" sz="800" dirty="0">
              <a:solidFill>
                <a:schemeClr val="tx1"/>
              </a:solidFill>
            </a:endParaRPr>
          </a:p>
          <a:p>
            <a:pPr marL="0" indent="0">
              <a:buNone/>
            </a:pPr>
            <a:r>
              <a:rPr lang="en-US" sz="1200" dirty="0">
                <a:solidFill>
                  <a:schemeClr val="tx1"/>
                </a:solidFill>
              </a:rPr>
              <a:t>Real Assets (Liquid):</a:t>
            </a:r>
            <a:r>
              <a:rPr lang="en-US" sz="1200" b="0" dirty="0">
                <a:solidFill>
                  <a:schemeClr val="tx1"/>
                </a:solidFill>
              </a:rPr>
              <a:t> Weighted blend of TIPS, global equities, REITs, and commodities</a:t>
            </a:r>
          </a:p>
          <a:p>
            <a:pPr marL="0" indent="0">
              <a:buNone/>
            </a:pPr>
            <a:endParaRPr lang="en-US" sz="800" dirty="0">
              <a:solidFill>
                <a:schemeClr val="tx1"/>
              </a:solidFill>
            </a:endParaRPr>
          </a:p>
          <a:p>
            <a:pPr marL="0" indent="0">
              <a:buNone/>
            </a:pPr>
            <a:r>
              <a:rPr lang="en-US" sz="1200" dirty="0">
                <a:solidFill>
                  <a:schemeClr val="tx1"/>
                </a:solidFill>
              </a:rPr>
              <a:t>Hedge Funds:</a:t>
            </a:r>
            <a:r>
              <a:rPr lang="en-US" sz="1200" b="0" dirty="0">
                <a:solidFill>
                  <a:schemeClr val="tx1"/>
                </a:solidFill>
              </a:rPr>
              <a:t> Weighted blend of 40% HF equity, 40% HF credit , and 20% HF macro</a:t>
            </a:r>
            <a:endParaRPr lang="en-US" sz="500" dirty="0"/>
          </a:p>
          <a:p>
            <a:endParaRPr lang="en-US" dirty="0"/>
          </a:p>
        </p:txBody>
      </p:sp>
      <p:sp>
        <p:nvSpPr>
          <p:cNvPr id="3" name="Title 2"/>
          <p:cNvSpPr>
            <a:spLocks noGrp="1"/>
          </p:cNvSpPr>
          <p:nvPr>
            <p:ph type="title"/>
          </p:nvPr>
        </p:nvSpPr>
        <p:spPr/>
        <p:txBody>
          <a:bodyPr/>
          <a:lstStyle/>
          <a:p>
            <a:r>
              <a:rPr lang="en-US" dirty="0"/>
              <a:t>Multi-Asset &amp; Derived Composites</a:t>
            </a:r>
          </a:p>
        </p:txBody>
      </p:sp>
      <p:graphicFrame>
        <p:nvGraphicFramePr>
          <p:cNvPr id="8" name="Content Placeholder 4"/>
          <p:cNvGraphicFramePr>
            <a:graphicFrameLocks/>
          </p:cNvGraphicFramePr>
          <p:nvPr>
            <p:extLst>
              <p:ext uri="{D42A27DB-BD31-4B8C-83A1-F6EECF244321}">
                <p14:modId xmlns:p14="http://schemas.microsoft.com/office/powerpoint/2010/main" val="2780198243"/>
              </p:ext>
            </p:extLst>
          </p:nvPr>
        </p:nvGraphicFramePr>
        <p:xfrm>
          <a:off x="4797290" y="1017640"/>
          <a:ext cx="4035302" cy="4951360"/>
        </p:xfrm>
        <a:graphic>
          <a:graphicData uri="http://schemas.openxmlformats.org/drawingml/2006/table">
            <a:tbl>
              <a:tblPr firstRow="1" bandRow="1">
                <a:tableStyleId>{F5AB1C69-6EDB-4FF4-983F-18BD219EF322}</a:tableStyleId>
              </a:tblPr>
              <a:tblGrid>
                <a:gridCol w="1524084">
                  <a:extLst>
                    <a:ext uri="{9D8B030D-6E8A-4147-A177-3AD203B41FA5}">
                      <a16:colId xmlns:a16="http://schemas.microsoft.com/office/drawing/2014/main" val="20000"/>
                    </a:ext>
                  </a:extLst>
                </a:gridCol>
                <a:gridCol w="1255609">
                  <a:extLst>
                    <a:ext uri="{9D8B030D-6E8A-4147-A177-3AD203B41FA5}">
                      <a16:colId xmlns:a16="http://schemas.microsoft.com/office/drawing/2014/main" val="20001"/>
                    </a:ext>
                  </a:extLst>
                </a:gridCol>
                <a:gridCol w="1255609">
                  <a:extLst>
                    <a:ext uri="{9D8B030D-6E8A-4147-A177-3AD203B41FA5}">
                      <a16:colId xmlns:a16="http://schemas.microsoft.com/office/drawing/2014/main" val="20002"/>
                    </a:ext>
                  </a:extLst>
                </a:gridCol>
              </a:tblGrid>
              <a:tr h="599753">
                <a:tc>
                  <a:txBody>
                    <a:bodyPr/>
                    <a:lstStyle/>
                    <a:p>
                      <a:pPr algn="ctr"/>
                      <a:r>
                        <a:rPr lang="en-US" sz="1200" baseline="0" dirty="0"/>
                        <a:t>Asset Class</a:t>
                      </a:r>
                      <a:endParaRPr lang="en-US" sz="1200" dirty="0"/>
                    </a:p>
                  </a:txBody>
                  <a:tcPr marL="106914" marR="106914" anchor="ctr"/>
                </a:tc>
                <a:tc>
                  <a:txBody>
                    <a:bodyPr/>
                    <a:lstStyle/>
                    <a:p>
                      <a:pPr algn="ctr"/>
                      <a:r>
                        <a:rPr lang="en-US" sz="1200" dirty="0"/>
                        <a:t>5-7</a:t>
                      </a:r>
                      <a:r>
                        <a:rPr lang="en-US" sz="1200" baseline="0" dirty="0"/>
                        <a:t> Year Return</a:t>
                      </a:r>
                      <a:endParaRPr lang="en-US" sz="1200" dirty="0"/>
                    </a:p>
                  </a:txBody>
                  <a:tcPr marL="106914" marR="106914" anchor="ctr"/>
                </a:tc>
                <a:tc>
                  <a:txBody>
                    <a:bodyPr/>
                    <a:lstStyle/>
                    <a:p>
                      <a:pPr algn="ctr"/>
                      <a:r>
                        <a:rPr lang="en-US" sz="1200" dirty="0"/>
                        <a:t>Change</a:t>
                      </a:r>
                      <a:endParaRPr lang="en-US" sz="1200" baseline="0" dirty="0"/>
                    </a:p>
                    <a:p>
                      <a:pPr algn="ctr"/>
                      <a:r>
                        <a:rPr lang="en-US" sz="1200" dirty="0"/>
                        <a:t>2018-2017</a:t>
                      </a:r>
                    </a:p>
                  </a:txBody>
                  <a:tcPr marL="106914" marR="106914" anchor="ctr"/>
                </a:tc>
                <a:extLst>
                  <a:ext uri="{0D108BD9-81ED-4DB2-BD59-A6C34878D82A}">
                    <a16:rowId xmlns:a16="http://schemas.microsoft.com/office/drawing/2014/main" val="10000"/>
                  </a:ext>
                </a:extLst>
              </a:tr>
              <a:tr h="467134">
                <a:tc>
                  <a:txBody>
                    <a:bodyPr/>
                    <a:lstStyle/>
                    <a:p>
                      <a:r>
                        <a:rPr lang="en-US" sz="1000" i="1" dirty="0"/>
                        <a:t>Global 60/40</a:t>
                      </a:r>
                    </a:p>
                  </a:txBody>
                  <a:tcPr marL="106914" marR="106914" anchor="ctr"/>
                </a:tc>
                <a:tc>
                  <a:txBody>
                    <a:bodyPr/>
                    <a:lstStyle/>
                    <a:p>
                      <a:pPr algn="ctr"/>
                      <a:r>
                        <a:rPr lang="en-US" sz="1000" b="1" dirty="0"/>
                        <a:t>4.91%</a:t>
                      </a:r>
                    </a:p>
                  </a:txBody>
                  <a:tcPr marL="106914" marR="106914" anchor="ctr"/>
                </a:tc>
                <a:tc>
                  <a:txBody>
                    <a:bodyPr/>
                    <a:lstStyle/>
                    <a:p>
                      <a:pPr algn="ctr"/>
                      <a:r>
                        <a:rPr lang="en-US" sz="1000" b="1" dirty="0">
                          <a:solidFill>
                            <a:schemeClr val="accent5"/>
                          </a:solidFill>
                        </a:rPr>
                        <a:t>-.13%</a:t>
                      </a:r>
                    </a:p>
                  </a:txBody>
                  <a:tcPr marL="106914" marR="106914" anchor="ctr"/>
                </a:tc>
                <a:extLst>
                  <a:ext uri="{0D108BD9-81ED-4DB2-BD59-A6C34878D82A}">
                    <a16:rowId xmlns:a16="http://schemas.microsoft.com/office/drawing/2014/main" val="10001"/>
                  </a:ext>
                </a:extLst>
              </a:tr>
              <a:tr h="467134">
                <a:tc>
                  <a:txBody>
                    <a:bodyPr/>
                    <a:lstStyle/>
                    <a:p>
                      <a:r>
                        <a:rPr lang="en-US" sz="1000" i="1" dirty="0"/>
                        <a:t>US 60/40</a:t>
                      </a:r>
                      <a:endParaRPr lang="en-US" sz="1000" i="1" baseline="0" dirty="0"/>
                    </a:p>
                  </a:txBody>
                  <a:tcPr marL="106914" marR="106914" anchor="ctr"/>
                </a:tc>
                <a:tc>
                  <a:txBody>
                    <a:bodyPr/>
                    <a:lstStyle/>
                    <a:p>
                      <a:pPr algn="ctr"/>
                      <a:r>
                        <a:rPr lang="en-US" sz="1000" b="1" dirty="0"/>
                        <a:t>4.54%</a:t>
                      </a:r>
                    </a:p>
                  </a:txBody>
                  <a:tcPr marL="106914" marR="106914" anchor="ctr"/>
                </a:tc>
                <a:tc>
                  <a:txBody>
                    <a:bodyPr/>
                    <a:lstStyle/>
                    <a:p>
                      <a:pPr algn="ctr"/>
                      <a:r>
                        <a:rPr lang="en-US" sz="1000" b="1" dirty="0">
                          <a:solidFill>
                            <a:schemeClr val="accent5"/>
                          </a:solidFill>
                        </a:rPr>
                        <a:t>-.24%</a:t>
                      </a:r>
                    </a:p>
                  </a:txBody>
                  <a:tcPr marL="106914" marR="106914" anchor="ctr"/>
                </a:tc>
                <a:extLst>
                  <a:ext uri="{0D108BD9-81ED-4DB2-BD59-A6C34878D82A}">
                    <a16:rowId xmlns:a16="http://schemas.microsoft.com/office/drawing/2014/main" val="10002"/>
                  </a:ext>
                </a:extLst>
              </a:tr>
              <a:tr h="467134">
                <a:tc>
                  <a:txBody>
                    <a:bodyPr/>
                    <a:lstStyle/>
                    <a:p>
                      <a:r>
                        <a:rPr lang="en-US" sz="1000" i="1" dirty="0"/>
                        <a:t>Risk Parity 10% Vol</a:t>
                      </a:r>
                    </a:p>
                  </a:txBody>
                  <a:tcPr marL="106914" marR="106914" anchor="ctr"/>
                </a:tc>
                <a:tc>
                  <a:txBody>
                    <a:bodyPr/>
                    <a:lstStyle/>
                    <a:p>
                      <a:pPr algn="ctr"/>
                      <a:r>
                        <a:rPr lang="en-US" sz="1000" b="1" dirty="0"/>
                        <a:t>5.11%</a:t>
                      </a:r>
                    </a:p>
                  </a:txBody>
                  <a:tcPr marL="106914" marR="106914" anchor="ctr"/>
                </a:tc>
                <a:tc>
                  <a:txBody>
                    <a:bodyPr/>
                    <a:lstStyle/>
                    <a:p>
                      <a:pPr algn="ctr"/>
                      <a:r>
                        <a:rPr lang="en-US" sz="1000" b="1" dirty="0">
                          <a:solidFill>
                            <a:schemeClr val="accent1">
                              <a:lumMod val="50000"/>
                            </a:schemeClr>
                          </a:solidFill>
                        </a:rPr>
                        <a:t>+.04%</a:t>
                      </a:r>
                    </a:p>
                  </a:txBody>
                  <a:tcPr marL="106914" marR="106914" anchor="ctr"/>
                </a:tc>
                <a:extLst>
                  <a:ext uri="{0D108BD9-81ED-4DB2-BD59-A6C34878D82A}">
                    <a16:rowId xmlns:a16="http://schemas.microsoft.com/office/drawing/2014/main" val="10003"/>
                  </a:ext>
                </a:extLst>
              </a:tr>
              <a:tr h="467134">
                <a:tc>
                  <a:txBody>
                    <a:bodyPr/>
                    <a:lstStyle/>
                    <a:p>
                      <a:r>
                        <a:rPr lang="en-US" sz="1000" i="1" dirty="0"/>
                        <a:t>GAA</a:t>
                      </a:r>
                      <a:r>
                        <a:rPr lang="en-US" sz="1000" i="1" baseline="0" dirty="0"/>
                        <a:t> Strategies</a:t>
                      </a:r>
                      <a:endParaRPr lang="en-US" sz="1000" i="1" dirty="0"/>
                    </a:p>
                  </a:txBody>
                  <a:tcPr marL="106914" marR="106914" anchor="ctr"/>
                </a:tc>
                <a:tc>
                  <a:txBody>
                    <a:bodyPr/>
                    <a:lstStyle/>
                    <a:p>
                      <a:pPr algn="ctr"/>
                      <a:r>
                        <a:rPr lang="en-US" sz="1000" b="1" dirty="0"/>
                        <a:t>5.44%</a:t>
                      </a:r>
                    </a:p>
                  </a:txBody>
                  <a:tcPr marL="106914" marR="106914" anchor="ctr"/>
                </a:tc>
                <a:tc>
                  <a:txBody>
                    <a:bodyPr/>
                    <a:lstStyle/>
                    <a:p>
                      <a:pPr algn="ctr"/>
                      <a:r>
                        <a:rPr lang="en-US" sz="1000" b="1" dirty="0">
                          <a:solidFill>
                            <a:schemeClr val="accent5"/>
                          </a:solidFill>
                        </a:rPr>
                        <a:t>-.11%</a:t>
                      </a:r>
                      <a:endParaRPr lang="en-US" sz="1000" b="1" dirty="0">
                        <a:solidFill>
                          <a:schemeClr val="accent1">
                            <a:lumMod val="50000"/>
                          </a:schemeClr>
                        </a:solidFill>
                      </a:endParaRPr>
                    </a:p>
                  </a:txBody>
                  <a:tcPr marL="106914" marR="106914" anchor="ctr"/>
                </a:tc>
                <a:extLst>
                  <a:ext uri="{0D108BD9-81ED-4DB2-BD59-A6C34878D82A}">
                    <a16:rowId xmlns:a16="http://schemas.microsoft.com/office/drawing/2014/main" val="10004"/>
                  </a:ext>
                </a:extLst>
              </a:tr>
              <a:tr h="467134">
                <a:tc>
                  <a:txBody>
                    <a:bodyPr/>
                    <a:lstStyle/>
                    <a:p>
                      <a:r>
                        <a:rPr lang="en-US" sz="1000" i="1" dirty="0"/>
                        <a:t>Hedge Funds</a:t>
                      </a:r>
                      <a:r>
                        <a:rPr lang="en-US" sz="1000" i="1" baseline="0" dirty="0"/>
                        <a:t> – Macro Strategies</a:t>
                      </a:r>
                      <a:endParaRPr lang="en-US" sz="1000" i="1" dirty="0"/>
                    </a:p>
                  </a:txBody>
                  <a:tcPr marL="106914" marR="106914" anchor="ctr"/>
                </a:tc>
                <a:tc>
                  <a:txBody>
                    <a:bodyPr/>
                    <a:lstStyle/>
                    <a:p>
                      <a:pPr algn="ctr"/>
                      <a:r>
                        <a:rPr lang="en-US" sz="1000" b="1" dirty="0"/>
                        <a:t>6.25%</a:t>
                      </a:r>
                    </a:p>
                  </a:txBody>
                  <a:tcPr marL="106914" marR="106914" anchor="ctr"/>
                </a:tc>
                <a:tc>
                  <a:txBody>
                    <a:bodyPr/>
                    <a:lstStyle/>
                    <a:p>
                      <a:pPr algn="ctr"/>
                      <a:r>
                        <a:rPr lang="en-US" sz="1000" b="1" dirty="0">
                          <a:solidFill>
                            <a:schemeClr val="tx1"/>
                          </a:solidFill>
                        </a:rPr>
                        <a:t>-</a:t>
                      </a:r>
                    </a:p>
                  </a:txBody>
                  <a:tcPr marL="106914" marR="106914" anchor="ctr"/>
                </a:tc>
                <a:extLst>
                  <a:ext uri="{0D108BD9-81ED-4DB2-BD59-A6C34878D82A}">
                    <a16:rowId xmlns:a16="http://schemas.microsoft.com/office/drawing/2014/main" val="10005"/>
                  </a:ext>
                </a:extLst>
              </a:tr>
              <a:tr h="0">
                <a:tc gridSpan="3">
                  <a:txBody>
                    <a:bodyPr/>
                    <a:lstStyle/>
                    <a:p>
                      <a:endParaRPr lang="en-US" sz="100" dirty="0"/>
                    </a:p>
                  </a:txBody>
                  <a:tcPr marL="106914" marR="106914" anchor="ctr"/>
                </a:tc>
                <a:tc hMerge="1">
                  <a:txBody>
                    <a:bodyPr/>
                    <a:lstStyle/>
                    <a:p>
                      <a:pPr algn="ctr"/>
                      <a:endParaRPr lang="en-US" sz="1000" b="1" dirty="0"/>
                    </a:p>
                  </a:txBody>
                  <a:tcPr marL="106914" marR="106914" anchor="ctr"/>
                </a:tc>
                <a:tc hMerge="1">
                  <a:txBody>
                    <a:bodyPr/>
                    <a:lstStyle/>
                    <a:p>
                      <a:pPr algn="ctr"/>
                      <a:endParaRPr lang="en-US" sz="1000" b="1" dirty="0">
                        <a:solidFill>
                          <a:schemeClr val="accent5"/>
                        </a:solidFill>
                      </a:endParaRPr>
                    </a:p>
                  </a:txBody>
                  <a:tcPr marL="106914" marR="106914" anchor="ctr"/>
                </a:tc>
                <a:extLst>
                  <a:ext uri="{0D108BD9-81ED-4DB2-BD59-A6C34878D82A}">
                    <a16:rowId xmlns:a16="http://schemas.microsoft.com/office/drawing/2014/main" val="10006"/>
                  </a:ext>
                </a:extLst>
              </a:tr>
              <a:tr h="497695">
                <a:tc>
                  <a:txBody>
                    <a:bodyPr/>
                    <a:lstStyle/>
                    <a:p>
                      <a:r>
                        <a:rPr lang="en-US" sz="1000" i="1" dirty="0"/>
                        <a:t>Global Equity</a:t>
                      </a:r>
                    </a:p>
                  </a:txBody>
                  <a:tcPr marL="106914" marR="106914" anchor="ctr"/>
                </a:tc>
                <a:tc>
                  <a:txBody>
                    <a:bodyPr/>
                    <a:lstStyle/>
                    <a:p>
                      <a:pPr algn="ctr"/>
                      <a:r>
                        <a:rPr lang="en-US" sz="1000" b="1" dirty="0"/>
                        <a:t>6.88%</a:t>
                      </a:r>
                    </a:p>
                  </a:txBody>
                  <a:tcPr marL="106914" marR="106914" anchor="ctr"/>
                </a:tc>
                <a:tc>
                  <a:txBody>
                    <a:bodyPr/>
                    <a:lstStyle/>
                    <a:p>
                      <a:pPr algn="ctr"/>
                      <a:r>
                        <a:rPr lang="en-US" sz="1000" b="1" dirty="0">
                          <a:solidFill>
                            <a:schemeClr val="accent5"/>
                          </a:solidFill>
                        </a:rPr>
                        <a:t>-.33%</a:t>
                      </a:r>
                    </a:p>
                  </a:txBody>
                  <a:tcPr marL="106914" marR="106914" anchor="ctr"/>
                </a:tc>
                <a:extLst>
                  <a:ext uri="{0D108BD9-81ED-4DB2-BD59-A6C34878D82A}">
                    <a16:rowId xmlns:a16="http://schemas.microsoft.com/office/drawing/2014/main" val="10007"/>
                  </a:ext>
                </a:extLst>
              </a:tr>
              <a:tr h="467134">
                <a:tc>
                  <a:txBody>
                    <a:bodyPr/>
                    <a:lstStyle/>
                    <a:p>
                      <a:r>
                        <a:rPr lang="en-US" sz="1000" i="1" dirty="0"/>
                        <a:t>Core Bonds</a:t>
                      </a:r>
                    </a:p>
                  </a:txBody>
                  <a:tcPr marL="106914" marR="106914" anchor="ctr"/>
                </a:tc>
                <a:tc>
                  <a:txBody>
                    <a:bodyPr/>
                    <a:lstStyle/>
                    <a:p>
                      <a:pPr algn="ctr"/>
                      <a:r>
                        <a:rPr lang="en-US" sz="1000" b="1" dirty="0"/>
                        <a:t>2.75%</a:t>
                      </a:r>
                    </a:p>
                  </a:txBody>
                  <a:tcPr marL="106914" marR="106914" anchor="ctr"/>
                </a:tc>
                <a:tc>
                  <a:txBody>
                    <a:bodyPr/>
                    <a:lstStyle/>
                    <a:p>
                      <a:pPr algn="ctr"/>
                      <a:r>
                        <a:rPr lang="en-US" sz="1000" b="1" dirty="0">
                          <a:solidFill>
                            <a:schemeClr val="accent1">
                              <a:lumMod val="50000"/>
                            </a:schemeClr>
                          </a:solidFill>
                        </a:rPr>
                        <a:t>+.10%</a:t>
                      </a:r>
                    </a:p>
                  </a:txBody>
                  <a:tcPr marL="106914" marR="106914" anchor="ctr"/>
                </a:tc>
                <a:extLst>
                  <a:ext uri="{0D108BD9-81ED-4DB2-BD59-A6C34878D82A}">
                    <a16:rowId xmlns:a16="http://schemas.microsoft.com/office/drawing/2014/main" val="10008"/>
                  </a:ext>
                </a:extLst>
              </a:tr>
              <a:tr h="467134">
                <a:tc>
                  <a:txBody>
                    <a:bodyPr/>
                    <a:lstStyle/>
                    <a:p>
                      <a:r>
                        <a:rPr lang="en-US" sz="1000" i="1" dirty="0"/>
                        <a:t>Real Assets</a:t>
                      </a:r>
                      <a:r>
                        <a:rPr lang="en-US" sz="1000" i="1" baseline="0" dirty="0"/>
                        <a:t> (Liquid)</a:t>
                      </a:r>
                      <a:endParaRPr lang="en-US" sz="1000" i="1" dirty="0"/>
                    </a:p>
                  </a:txBody>
                  <a:tcPr marL="106914" marR="106914" anchor="ctr"/>
                </a:tc>
                <a:tc>
                  <a:txBody>
                    <a:bodyPr/>
                    <a:lstStyle/>
                    <a:p>
                      <a:pPr algn="ctr"/>
                      <a:r>
                        <a:rPr lang="en-US" sz="1000" b="1" dirty="0"/>
                        <a:t>5.87%</a:t>
                      </a:r>
                    </a:p>
                  </a:txBody>
                  <a:tcPr marL="106914" marR="106914" anchor="ctr"/>
                </a:tc>
                <a:tc>
                  <a:txBody>
                    <a:bodyPr/>
                    <a:lstStyle/>
                    <a:p>
                      <a:pPr algn="ctr"/>
                      <a:r>
                        <a:rPr lang="en-US" sz="1000" b="1" dirty="0">
                          <a:solidFill>
                            <a:schemeClr val="accent5"/>
                          </a:solidFill>
                        </a:rPr>
                        <a:t>-.05%</a:t>
                      </a:r>
                      <a:endParaRPr lang="en-US" sz="1000" b="1" dirty="0">
                        <a:solidFill>
                          <a:schemeClr val="tx1"/>
                        </a:solidFill>
                      </a:endParaRPr>
                    </a:p>
                  </a:txBody>
                  <a:tcPr marL="106914" marR="106914" anchor="ctr"/>
                </a:tc>
                <a:extLst>
                  <a:ext uri="{0D108BD9-81ED-4DB2-BD59-A6C34878D82A}">
                    <a16:rowId xmlns:a16="http://schemas.microsoft.com/office/drawing/2014/main" val="10009"/>
                  </a:ext>
                </a:extLst>
              </a:tr>
              <a:tr h="467134">
                <a:tc>
                  <a:txBody>
                    <a:bodyPr/>
                    <a:lstStyle/>
                    <a:p>
                      <a:r>
                        <a:rPr lang="en-US" sz="1000" i="1" dirty="0"/>
                        <a:t>Hedge Funds</a:t>
                      </a:r>
                    </a:p>
                  </a:txBody>
                  <a:tcPr marL="106914" marR="106914" anchor="ctr"/>
                </a:tc>
                <a:tc>
                  <a:txBody>
                    <a:bodyPr/>
                    <a:lstStyle/>
                    <a:p>
                      <a:pPr algn="ctr"/>
                      <a:r>
                        <a:rPr lang="en-US" sz="1000" b="1" i="1" dirty="0"/>
                        <a:t>5.83%</a:t>
                      </a:r>
                    </a:p>
                  </a:txBody>
                  <a:tcPr marL="106914" marR="106914" anchor="ctr"/>
                </a:tc>
                <a:tc>
                  <a:txBody>
                    <a:bodyPr/>
                    <a:lstStyle/>
                    <a:p>
                      <a:pPr algn="ctr"/>
                      <a:r>
                        <a:rPr lang="en-US" sz="1000" b="1" i="1" dirty="0">
                          <a:solidFill>
                            <a:schemeClr val="accent5"/>
                          </a:solidFill>
                        </a:rPr>
                        <a:t>-.12%</a:t>
                      </a:r>
                    </a:p>
                  </a:txBody>
                  <a:tcPr marL="106914" marR="106914"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857589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04950"/>
            <a:ext cx="7924800" cy="3380256"/>
          </a:xfrm>
        </p:spPr>
        <p:txBody>
          <a:bodyPr anchor="ctr"/>
          <a:lstStyle/>
          <a:p>
            <a:r>
              <a:rPr lang="en-US" dirty="0"/>
              <a:t>Proprietary Tools</a:t>
            </a:r>
          </a:p>
        </p:txBody>
      </p:sp>
    </p:spTree>
    <p:extLst>
      <p:ext uri="{BB962C8B-B14F-4D97-AF65-F5344CB8AC3E}">
        <p14:creationId xmlns:p14="http://schemas.microsoft.com/office/powerpoint/2010/main" val="1397384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0" y="3571875"/>
            <a:ext cx="374332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3" name="Rectangle 20"/>
          <p:cNvSpPr>
            <a:spLocks noGrp="1" noChangeArrowheads="1"/>
          </p:cNvSpPr>
          <p:nvPr>
            <p:ph idx="1"/>
          </p:nvPr>
        </p:nvSpPr>
        <p:spPr/>
        <p:txBody>
          <a:bodyPr/>
          <a:lstStyle/>
          <a:p>
            <a:r>
              <a:rPr lang="en-US" dirty="0"/>
              <a:t>Scenario analysis tests the viability of asset mixes under multiple economic scenarios</a:t>
            </a:r>
          </a:p>
          <a:p>
            <a:pPr lvl="1"/>
            <a:endParaRPr lang="en-US" dirty="0"/>
          </a:p>
          <a:p>
            <a:r>
              <a:rPr lang="en-US" dirty="0"/>
              <a:t>This risk tolerance exercise considers multi-standard deviation events over longer time frames (3-5 years)</a:t>
            </a:r>
          </a:p>
          <a:p>
            <a:pPr lvl="1"/>
            <a:r>
              <a:rPr lang="en-US" dirty="0"/>
              <a:t>Often ignored/underappreciated in traditional mean-variance analysis</a:t>
            </a:r>
          </a:p>
          <a:p>
            <a:pPr lvl="1"/>
            <a:endParaRPr lang="en-US" dirty="0"/>
          </a:p>
          <a:p>
            <a:r>
              <a:rPr lang="en-US" dirty="0"/>
              <a:t>Scenario analysis and stress testing focuses investors’ attention on outcomes that depart significantly from “expectations”</a:t>
            </a:r>
          </a:p>
          <a:p>
            <a:pPr lvl="1"/>
            <a:r>
              <a:rPr lang="en-US" dirty="0"/>
              <a:t>Discards baseline return and risk and forces consideration of alternative outcomes</a:t>
            </a:r>
          </a:p>
        </p:txBody>
      </p:sp>
      <p:graphicFrame>
        <p:nvGraphicFramePr>
          <p:cNvPr id="28677" name="Content Placeholder 28676"/>
          <p:cNvGraphicFramePr>
            <a:graphicFrameLocks noGrp="1"/>
          </p:cNvGraphicFramePr>
          <p:nvPr>
            <p:ph idx="10"/>
            <p:extLst/>
          </p:nvPr>
        </p:nvGraphicFramePr>
        <p:xfrm>
          <a:off x="4645025" y="838200"/>
          <a:ext cx="3733800" cy="2514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674" name="Rectangle 19"/>
          <p:cNvSpPr>
            <a:spLocks noGrp="1" noChangeArrowheads="1"/>
          </p:cNvSpPr>
          <p:nvPr>
            <p:ph type="title"/>
          </p:nvPr>
        </p:nvSpPr>
        <p:spPr/>
        <p:txBody>
          <a:bodyPr/>
          <a:lstStyle/>
          <a:p>
            <a:r>
              <a:rPr lang="en-US" dirty="0"/>
              <a:t>Proprietary Modeling Tools: Scenario Analysis</a:t>
            </a:r>
          </a:p>
        </p:txBody>
      </p:sp>
      <p:grpSp>
        <p:nvGrpSpPr>
          <p:cNvPr id="47" name="Group 46"/>
          <p:cNvGrpSpPr/>
          <p:nvPr/>
        </p:nvGrpSpPr>
        <p:grpSpPr>
          <a:xfrm>
            <a:off x="6115839" y="1786078"/>
            <a:ext cx="746760" cy="620478"/>
            <a:chOff x="960119" y="1041399"/>
            <a:chExt cx="746760" cy="406401"/>
          </a:xfrm>
        </p:grpSpPr>
        <p:sp>
          <p:nvSpPr>
            <p:cNvPr id="48" name="Rounded Rectangle 47"/>
            <p:cNvSpPr/>
            <p:nvPr/>
          </p:nvSpPr>
          <p:spPr>
            <a:xfrm>
              <a:off x="960119" y="1041399"/>
              <a:ext cx="746760" cy="406401"/>
            </a:xfrm>
            <a:prstGeom prst="roundRect">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4"/>
            <p:cNvSpPr/>
            <p:nvPr/>
          </p:nvSpPr>
          <p:spPr>
            <a:xfrm>
              <a:off x="979958" y="1061238"/>
              <a:ext cx="707082" cy="3667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spcAft>
                  <a:spcPct val="35000"/>
                </a:spcAft>
              </a:pPr>
              <a:r>
                <a:rPr lang="en-US" sz="1000" kern="1200" dirty="0"/>
                <a:t>Base</a:t>
              </a:r>
            </a:p>
            <a:p>
              <a:pPr lvl="0" algn="ctr" defTabSz="444500">
                <a:lnSpc>
                  <a:spcPct val="90000"/>
                </a:lnSpc>
                <a:spcBef>
                  <a:spcPct val="0"/>
                </a:spcBef>
                <a:spcAft>
                  <a:spcPct val="35000"/>
                </a:spcAft>
              </a:pPr>
              <a:r>
                <a:rPr lang="en-US" sz="1000" kern="1200" dirty="0"/>
                <a:t>Case</a:t>
              </a:r>
            </a:p>
          </p:txBody>
        </p:sp>
      </p:grpSp>
      <p:grpSp>
        <p:nvGrpSpPr>
          <p:cNvPr id="50" name="Group 49"/>
          <p:cNvGrpSpPr/>
          <p:nvPr/>
        </p:nvGrpSpPr>
        <p:grpSpPr>
          <a:xfrm>
            <a:off x="6934200" y="2462596"/>
            <a:ext cx="942835" cy="287254"/>
            <a:chOff x="1944356" y="497324"/>
            <a:chExt cx="500329" cy="500329"/>
          </a:xfrm>
          <a:solidFill>
            <a:schemeClr val="accent3"/>
          </a:solidFill>
        </p:grpSpPr>
        <p:sp>
          <p:nvSpPr>
            <p:cNvPr id="51" name="Rounded Rectangle 50"/>
            <p:cNvSpPr/>
            <p:nvPr/>
          </p:nvSpPr>
          <p:spPr>
            <a:xfrm>
              <a:off x="1944356" y="497324"/>
              <a:ext cx="500329" cy="50032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Rounded Rectangle 4"/>
            <p:cNvSpPr/>
            <p:nvPr/>
          </p:nvSpPr>
          <p:spPr>
            <a:xfrm>
              <a:off x="1968780" y="521748"/>
              <a:ext cx="451481" cy="45148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en-US" sz="800" kern="1200" dirty="0"/>
                <a:t>Low </a:t>
              </a:r>
              <a:r>
                <a:rPr lang="en-US" sz="800" dirty="0"/>
                <a:t>Inflation</a:t>
              </a:r>
              <a:endParaRPr lang="en-US" sz="800" kern="1200" dirty="0"/>
            </a:p>
          </p:txBody>
        </p:sp>
      </p:grpSp>
      <p:grpSp>
        <p:nvGrpSpPr>
          <p:cNvPr id="53" name="Group 52"/>
          <p:cNvGrpSpPr/>
          <p:nvPr/>
        </p:nvGrpSpPr>
        <p:grpSpPr>
          <a:xfrm>
            <a:off x="6980225" y="1472900"/>
            <a:ext cx="942835" cy="287254"/>
            <a:chOff x="1944356" y="497324"/>
            <a:chExt cx="500329" cy="500329"/>
          </a:xfrm>
          <a:solidFill>
            <a:schemeClr val="accent3"/>
          </a:solidFill>
        </p:grpSpPr>
        <p:sp>
          <p:nvSpPr>
            <p:cNvPr id="54" name="Rounded Rectangle 53"/>
            <p:cNvSpPr/>
            <p:nvPr/>
          </p:nvSpPr>
          <p:spPr>
            <a:xfrm>
              <a:off x="1944356" y="497324"/>
              <a:ext cx="500329" cy="50032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Rounded Rectangle 4"/>
            <p:cNvSpPr/>
            <p:nvPr/>
          </p:nvSpPr>
          <p:spPr>
            <a:xfrm>
              <a:off x="1968780" y="521748"/>
              <a:ext cx="451481" cy="45148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en-US" sz="800" dirty="0"/>
                <a:t>High Inflation</a:t>
              </a:r>
              <a:endParaRPr lang="en-US" sz="800" kern="1200" dirty="0"/>
            </a:p>
          </p:txBody>
        </p:sp>
      </p:grpSp>
      <p:grpSp>
        <p:nvGrpSpPr>
          <p:cNvPr id="56" name="Group 55"/>
          <p:cNvGrpSpPr/>
          <p:nvPr/>
        </p:nvGrpSpPr>
        <p:grpSpPr>
          <a:xfrm>
            <a:off x="5050087" y="1472783"/>
            <a:ext cx="942835" cy="287254"/>
            <a:chOff x="1944356" y="497324"/>
            <a:chExt cx="500329" cy="500329"/>
          </a:xfrm>
          <a:solidFill>
            <a:schemeClr val="accent3"/>
          </a:solidFill>
        </p:grpSpPr>
        <p:sp>
          <p:nvSpPr>
            <p:cNvPr id="57" name="Rounded Rectangle 56"/>
            <p:cNvSpPr/>
            <p:nvPr/>
          </p:nvSpPr>
          <p:spPr>
            <a:xfrm>
              <a:off x="1944356" y="497324"/>
              <a:ext cx="500329" cy="50032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Rounded Rectangle 4"/>
            <p:cNvSpPr/>
            <p:nvPr/>
          </p:nvSpPr>
          <p:spPr>
            <a:xfrm>
              <a:off x="1968780" y="521748"/>
              <a:ext cx="451481" cy="45148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en-US" sz="800" dirty="0"/>
                <a:t>High</a:t>
              </a:r>
              <a:r>
                <a:rPr lang="en-US" sz="800" kern="1200" dirty="0"/>
                <a:t> Growth</a:t>
              </a:r>
            </a:p>
          </p:txBody>
        </p:sp>
      </p:grpSp>
      <p:grpSp>
        <p:nvGrpSpPr>
          <p:cNvPr id="59" name="Group 58"/>
          <p:cNvGrpSpPr/>
          <p:nvPr/>
        </p:nvGrpSpPr>
        <p:grpSpPr>
          <a:xfrm>
            <a:off x="5096112" y="2448574"/>
            <a:ext cx="942835" cy="287254"/>
            <a:chOff x="1944356" y="497324"/>
            <a:chExt cx="500329" cy="500329"/>
          </a:xfrm>
          <a:solidFill>
            <a:schemeClr val="accent3"/>
          </a:solidFill>
        </p:grpSpPr>
        <p:sp>
          <p:nvSpPr>
            <p:cNvPr id="60" name="Rounded Rectangle 59"/>
            <p:cNvSpPr/>
            <p:nvPr/>
          </p:nvSpPr>
          <p:spPr>
            <a:xfrm>
              <a:off x="1944356" y="497324"/>
              <a:ext cx="500329" cy="50032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Rounded Rectangle 4"/>
            <p:cNvSpPr/>
            <p:nvPr/>
          </p:nvSpPr>
          <p:spPr>
            <a:xfrm>
              <a:off x="1968780" y="521748"/>
              <a:ext cx="451481" cy="45148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en-US" sz="800" kern="1200" dirty="0"/>
                <a:t>Low </a:t>
              </a:r>
              <a:r>
                <a:rPr lang="en-US" sz="800" dirty="0"/>
                <a:t>Growth</a:t>
              </a:r>
              <a:endParaRPr lang="en-US" sz="800" kern="1200" dirty="0"/>
            </a:p>
          </p:txBody>
        </p:sp>
      </p:grpSp>
    </p:spTree>
    <p:extLst>
      <p:ext uri="{BB962C8B-B14F-4D97-AF65-F5344CB8AC3E}">
        <p14:creationId xmlns:p14="http://schemas.microsoft.com/office/powerpoint/2010/main" val="3294112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675" y="828675"/>
            <a:ext cx="374332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648075"/>
            <a:ext cx="374332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3" name="Rectangle 20"/>
          <p:cNvSpPr>
            <a:spLocks noGrp="1" noChangeArrowheads="1"/>
          </p:cNvSpPr>
          <p:nvPr>
            <p:ph idx="1"/>
          </p:nvPr>
        </p:nvSpPr>
        <p:spPr/>
        <p:txBody>
          <a:bodyPr/>
          <a:lstStyle/>
          <a:p>
            <a:r>
              <a:rPr lang="en-US" dirty="0"/>
              <a:t>Improves perspective on illiquidity, a risk not captured in many traditional portfolio tools</a:t>
            </a:r>
          </a:p>
          <a:p>
            <a:pPr lvl="1"/>
            <a:r>
              <a:rPr lang="en-US" dirty="0"/>
              <a:t>Illiquid exposure can magnify adverse events under stressed market conditions</a:t>
            </a:r>
          </a:p>
          <a:p>
            <a:endParaRPr lang="en-US" dirty="0"/>
          </a:p>
          <a:p>
            <a:r>
              <a:rPr lang="en-US" dirty="0"/>
              <a:t>Liquidity analysis highlights portfolio impact of changing cash flow demands</a:t>
            </a:r>
          </a:p>
          <a:p>
            <a:pPr lvl="1"/>
            <a:r>
              <a:rPr lang="en-US" dirty="0"/>
              <a:t>Must consider the interplay of multiple factors across various market environments</a:t>
            </a:r>
          </a:p>
          <a:p>
            <a:pPr lvl="2"/>
            <a:r>
              <a:rPr lang="en-US" dirty="0"/>
              <a:t>Investment returns</a:t>
            </a:r>
          </a:p>
          <a:p>
            <a:pPr lvl="2"/>
            <a:r>
              <a:rPr lang="en-US" dirty="0"/>
              <a:t>Benefit payments</a:t>
            </a:r>
          </a:p>
          <a:p>
            <a:pPr lvl="2"/>
            <a:r>
              <a:rPr lang="en-US" dirty="0"/>
              <a:t>Contributions</a:t>
            </a:r>
          </a:p>
          <a:p>
            <a:pPr lvl="2"/>
            <a:r>
              <a:rPr lang="en-US" dirty="0"/>
              <a:t>Unfunded capital commitments</a:t>
            </a:r>
          </a:p>
          <a:p>
            <a:endParaRPr lang="en-US" dirty="0"/>
          </a:p>
          <a:p>
            <a:r>
              <a:rPr lang="en-US" dirty="0"/>
              <a:t>Customized stress test can help frame the nature and magnitude of any potential liquidity issues</a:t>
            </a:r>
          </a:p>
          <a:p>
            <a:pPr lvl="1"/>
            <a:r>
              <a:rPr lang="en-US" dirty="0"/>
              <a:t>Provides guidance on the appropriate size of illiquid program</a:t>
            </a:r>
          </a:p>
        </p:txBody>
      </p:sp>
      <p:sp>
        <p:nvSpPr>
          <p:cNvPr id="28674" name="Rectangle 19"/>
          <p:cNvSpPr>
            <a:spLocks noGrp="1" noChangeArrowheads="1"/>
          </p:cNvSpPr>
          <p:nvPr>
            <p:ph type="title"/>
          </p:nvPr>
        </p:nvSpPr>
        <p:spPr/>
        <p:txBody>
          <a:bodyPr/>
          <a:lstStyle/>
          <a:p>
            <a:r>
              <a:rPr lang="en-US" dirty="0"/>
              <a:t>Proprietary Modeling Tools: Liquidity Analysis</a:t>
            </a:r>
          </a:p>
        </p:txBody>
      </p:sp>
    </p:spTree>
    <p:extLst>
      <p:ext uri="{BB962C8B-B14F-4D97-AF65-F5344CB8AC3E}">
        <p14:creationId xmlns:p14="http://schemas.microsoft.com/office/powerpoint/2010/main" val="919806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Disclaimer</a:t>
            </a:r>
          </a:p>
        </p:txBody>
      </p:sp>
      <p:sp>
        <p:nvSpPr>
          <p:cNvPr id="3" name="Content Placeholder 2"/>
          <p:cNvSpPr>
            <a:spLocks noGrp="1"/>
          </p:cNvSpPr>
          <p:nvPr>
            <p:ph idx="1"/>
          </p:nvPr>
        </p:nvSpPr>
        <p:spPr>
          <a:xfrm>
            <a:off x="990600" y="990600"/>
            <a:ext cx="7467600" cy="5462736"/>
          </a:xfrm>
        </p:spPr>
        <p:txBody>
          <a:bodyPr/>
          <a:lstStyle/>
          <a:p>
            <a:pPr marL="0" lvl="0" indent="0">
              <a:buNone/>
            </a:pPr>
            <a:r>
              <a:rPr lang="en-US" dirty="0"/>
              <a:t>Past performance is no guarantee of future results.</a:t>
            </a:r>
          </a:p>
          <a:p>
            <a:pPr marL="0" lvl="0" indent="0">
              <a:buNone/>
            </a:pPr>
            <a:endParaRPr lang="en-US" dirty="0"/>
          </a:p>
          <a:p>
            <a:pPr marL="0" indent="0">
              <a:buNone/>
            </a:pPr>
            <a:r>
              <a:rPr lang="en-US" dirty="0"/>
              <a:t>The goal of this report is to provide a basis for substantiating asset allocation recommendations.  The opinions presented herein represent the good faith views of NEPC as of the date of this report and are subject to change at any time. </a:t>
            </a:r>
          </a:p>
          <a:p>
            <a:pPr marL="0" lvl="0" indent="0">
              <a:buNone/>
            </a:pPr>
            <a:endParaRPr lang="en-US" dirty="0"/>
          </a:p>
          <a:p>
            <a:pPr marL="0" lvl="0" indent="0">
              <a:buNone/>
            </a:pPr>
            <a:r>
              <a:rPr lang="en-US" dirty="0"/>
              <a:t>Information on market indices was provided by sources external to NEPC.  While NEPC has exercised reasonable professional care in preparing this report, we cannot guarantee the accuracy of all source information contained within.</a:t>
            </a:r>
          </a:p>
          <a:p>
            <a:pPr marL="0" indent="0">
              <a:buNone/>
            </a:pPr>
            <a:endParaRPr lang="en-US" dirty="0"/>
          </a:p>
          <a:p>
            <a:pPr marL="0" indent="0">
              <a:buNone/>
            </a:pPr>
            <a:r>
              <a:rPr lang="en-US" dirty="0"/>
              <a:t>All investments carry some level of risk.  Diversification and other asset allocation techniques do not ensure profit or protect against losses.</a:t>
            </a:r>
          </a:p>
          <a:p>
            <a:pPr marL="0" indent="0">
              <a:buNone/>
            </a:pPr>
            <a:endParaRPr lang="en-US" dirty="0"/>
          </a:p>
          <a:p>
            <a:pPr marL="0" indent="0">
              <a:buNone/>
            </a:pPr>
            <a:r>
              <a:rPr lang="en-US" dirty="0"/>
              <a:t>This report is provided as a management aid for the client’s internal use only.  This report may contain confidential or proprietary information and may not be copied or redistributed to any party not legally entitled to receive it.</a:t>
            </a:r>
          </a:p>
          <a:p>
            <a:pPr marL="285750" indent="-285750" fontAlgn="t">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9F459C5-D201-49C9-A701-E5F8CEC6F7D4}" type="slidenum">
              <a:rPr lang="en-US" smtClean="0"/>
              <a:pPr/>
              <a:t>74</a:t>
            </a:fld>
            <a:endParaRPr lang="en-US" dirty="0"/>
          </a:p>
        </p:txBody>
      </p:sp>
    </p:spTree>
    <p:extLst>
      <p:ext uri="{BB962C8B-B14F-4D97-AF65-F5344CB8AC3E}">
        <p14:creationId xmlns:p14="http://schemas.microsoft.com/office/powerpoint/2010/main" val="71660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6"/>
          <p:cNvSpPr>
            <a:spLocks noGrp="1"/>
          </p:cNvSpPr>
          <p:nvPr>
            <p:ph idx="1"/>
          </p:nvPr>
        </p:nvSpPr>
        <p:spPr>
          <a:xfrm>
            <a:off x="990600" y="838200"/>
            <a:ext cx="4040188" cy="5486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Use forward-looking, fundamental based assumptions for all forecasting</a:t>
            </a:r>
          </a:p>
          <a:p>
            <a:pPr lvl="1"/>
            <a:r>
              <a:rPr lang="en-US" dirty="0"/>
              <a:t>Outlook for intermediate and long-term</a:t>
            </a:r>
          </a:p>
          <a:p>
            <a:pPr lvl="1"/>
            <a:r>
              <a:rPr lang="en-US" dirty="0"/>
              <a:t>Identify opportunities for enhancing portfolio structure shorter-term</a:t>
            </a:r>
          </a:p>
          <a:p>
            <a:pPr lvl="1"/>
            <a:endParaRPr lang="en-US" dirty="0"/>
          </a:p>
          <a:p>
            <a:r>
              <a:rPr lang="en-US" dirty="0"/>
              <a:t>Apply multiple models to build robust, objective driven asset allocation solutions </a:t>
            </a:r>
          </a:p>
          <a:p>
            <a:pPr lvl="1"/>
            <a:r>
              <a:rPr lang="en-US" dirty="0"/>
              <a:t>Multiple perspectives on the portfolio provide a more comprehensive understanding of portfolio expectations and behavior in various environments</a:t>
            </a:r>
          </a:p>
          <a:p>
            <a:pPr lvl="2"/>
            <a:r>
              <a:rPr lang="en-US" dirty="0">
                <a:solidFill>
                  <a:srgbClr val="FF0000"/>
                </a:solidFill>
              </a:rPr>
              <a:t>Mean-variance optimization</a:t>
            </a:r>
          </a:p>
          <a:p>
            <a:pPr lvl="2"/>
            <a:r>
              <a:rPr lang="en-US" dirty="0"/>
              <a:t>Risk budgeting</a:t>
            </a:r>
          </a:p>
          <a:p>
            <a:pPr lvl="2"/>
            <a:r>
              <a:rPr lang="en-US" dirty="0"/>
              <a:t>Liquidity analysis</a:t>
            </a:r>
          </a:p>
          <a:p>
            <a:pPr lvl="2"/>
            <a:r>
              <a:rPr lang="en-US" dirty="0"/>
              <a:t>Scenario analysis</a:t>
            </a:r>
          </a:p>
          <a:p>
            <a:pPr lvl="2"/>
            <a:r>
              <a:rPr lang="en-US" dirty="0"/>
              <a:t>Factor analysis</a:t>
            </a:r>
          </a:p>
          <a:p>
            <a:pPr lvl="2"/>
            <a:r>
              <a:rPr lang="en-US" dirty="0"/>
              <a:t>Peer Group Analysis</a:t>
            </a:r>
          </a:p>
          <a:p>
            <a:pPr lvl="1"/>
            <a:endParaRPr lang="en-US" dirty="0"/>
          </a:p>
          <a:p>
            <a:r>
              <a:rPr lang="en-US" sz="1400" b="1" dirty="0">
                <a:solidFill>
                  <a:srgbClr val="002060"/>
                </a:solidFill>
              </a:rPr>
              <a:t>We embrace innovation in asset allocation</a:t>
            </a:r>
          </a:p>
          <a:p>
            <a:pPr lvl="1" eaLnBrk="1" hangingPunct="1"/>
            <a:r>
              <a:rPr lang="en-US" sz="1200" dirty="0">
                <a:solidFill>
                  <a:srgbClr val="4D4E54"/>
                </a:solidFill>
              </a:rPr>
              <a:t>Continuously work to develop new models to analyze and stress test current and potential allocations</a:t>
            </a:r>
          </a:p>
          <a:p>
            <a:pPr lvl="1" eaLnBrk="1" hangingPunct="1"/>
            <a:endParaRPr lang="en-US" dirty="0"/>
          </a:p>
          <a:p>
            <a:pPr lvl="1" eaLnBrk="1" hangingPunct="1"/>
            <a:endParaRPr lang="en-US" sz="1200" dirty="0">
              <a:solidFill>
                <a:srgbClr val="4D4E54"/>
              </a:solidFill>
            </a:endParaRPr>
          </a:p>
        </p:txBody>
      </p:sp>
      <p:sp>
        <p:nvSpPr>
          <p:cNvPr id="2" name="Title 1"/>
          <p:cNvSpPr>
            <a:spLocks noGrp="1"/>
          </p:cNvSpPr>
          <p:nvPr>
            <p:ph type="title"/>
          </p:nvPr>
        </p:nvSpPr>
        <p:spPr/>
        <p:txBody>
          <a:bodyPr/>
          <a:lstStyle/>
          <a:p>
            <a:r>
              <a:rPr lang="en-US" dirty="0"/>
              <a:t>Asset Allocation</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507246"/>
            <a:ext cx="3124200" cy="1759954"/>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76744" y="2667000"/>
            <a:ext cx="1296751" cy="215444"/>
          </a:xfrm>
          <a:prstGeom prst="rect">
            <a:avLst/>
          </a:prstGeom>
          <a:noFill/>
        </p:spPr>
        <p:txBody>
          <a:bodyPr wrap="square" rtlCol="0">
            <a:spAutoFit/>
          </a:bodyPr>
          <a:lstStyle/>
          <a:p>
            <a:r>
              <a:rPr lang="en-US" sz="800" b="1" dirty="0">
                <a:solidFill>
                  <a:srgbClr val="000000"/>
                </a:solidFill>
                <a:latin typeface="Calibri" panose="020F0502020204030204" pitchFamily="34" charset="0"/>
                <a:cs typeface="Arial" panose="020B0604020202020204" pitchFamily="34" charset="0"/>
              </a:rPr>
              <a:t>Asset Growth</a:t>
            </a:r>
          </a:p>
        </p:txBody>
      </p:sp>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590" y="4343400"/>
            <a:ext cx="3121609" cy="2046395"/>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13961"/>
          <a:stretch/>
        </p:blipFill>
        <p:spPr bwMode="auto">
          <a:xfrm>
            <a:off x="5355078" y="559731"/>
            <a:ext cx="3103122" cy="1878669"/>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64183" y="533400"/>
            <a:ext cx="811441" cy="215444"/>
          </a:xfrm>
          <a:prstGeom prst="rect">
            <a:avLst/>
          </a:prstGeom>
          <a:noFill/>
        </p:spPr>
        <p:txBody>
          <a:bodyPr wrap="none" rtlCol="0">
            <a:spAutoFit/>
          </a:bodyPr>
          <a:lstStyle/>
          <a:p>
            <a:r>
              <a:rPr lang="en-US" sz="800" b="1" dirty="0">
                <a:latin typeface="Calibri" panose="020F0502020204030204" pitchFamily="34" charset="0"/>
                <a:cs typeface="Verdana"/>
              </a:rPr>
              <a:t>Risk Budgeting</a:t>
            </a:r>
          </a:p>
        </p:txBody>
      </p:sp>
      <p:cxnSp>
        <p:nvCxnSpPr>
          <p:cNvPr id="10" name="Straight Arrow Connector 9"/>
          <p:cNvCxnSpPr/>
          <p:nvPr/>
        </p:nvCxnSpPr>
        <p:spPr>
          <a:xfrm flipH="1">
            <a:off x="5867400" y="878763"/>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543281" y="762000"/>
            <a:ext cx="771919" cy="215444"/>
          </a:xfrm>
          <a:prstGeom prst="rect">
            <a:avLst/>
          </a:prstGeom>
          <a:noFill/>
        </p:spPr>
        <p:txBody>
          <a:bodyPr wrap="square" rtlCol="0">
            <a:spAutoFit/>
          </a:bodyPr>
          <a:lstStyle/>
          <a:p>
            <a:r>
              <a:rPr lang="en-US" sz="800" b="1" dirty="0">
                <a:solidFill>
                  <a:srgbClr val="000000"/>
                </a:solidFill>
                <a:latin typeface="Calibri" panose="020F0502020204030204" pitchFamily="34" charset="0"/>
                <a:cs typeface="Arial" panose="020B0604020202020204" pitchFamily="34" charset="0"/>
              </a:rPr>
              <a:t>Equity Risk</a:t>
            </a:r>
          </a:p>
        </p:txBody>
      </p:sp>
      <p:cxnSp>
        <p:nvCxnSpPr>
          <p:cNvPr id="16" name="Straight Arrow Connector 15"/>
          <p:cNvCxnSpPr/>
          <p:nvPr/>
        </p:nvCxnSpPr>
        <p:spPr>
          <a:xfrm>
            <a:off x="7086600" y="869722"/>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B9F459C5-D201-49C9-A701-E5F8CEC6F7D4}" type="slidenum">
              <a:rPr lang="en-US" smtClean="0"/>
              <a:pPr/>
              <a:t>8</a:t>
            </a:fld>
            <a:endParaRPr lang="en-US" dirty="0"/>
          </a:p>
        </p:txBody>
      </p:sp>
    </p:spTree>
    <p:extLst>
      <p:ext uri="{BB962C8B-B14F-4D97-AF65-F5344CB8AC3E}">
        <p14:creationId xmlns:p14="http://schemas.microsoft.com/office/powerpoint/2010/main" val="1596826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Asset Allocation Process</a:t>
            </a:r>
          </a:p>
        </p:txBody>
      </p:sp>
      <p:sp>
        <p:nvSpPr>
          <p:cNvPr id="6" name="Content Placeholder 1"/>
          <p:cNvSpPr>
            <a:spLocks noGrp="1"/>
          </p:cNvSpPr>
          <p:nvPr>
            <p:ph idx="1"/>
          </p:nvPr>
        </p:nvSpPr>
        <p:spPr/>
        <p:txBody>
          <a:bodyPr/>
          <a:lstStyle/>
          <a:p>
            <a:r>
              <a:rPr lang="en-US" dirty="0"/>
              <a:t>Capital markets assumptions</a:t>
            </a:r>
          </a:p>
          <a:p>
            <a:pPr lvl="1"/>
            <a:r>
              <a:rPr lang="en-US" sz="1400" dirty="0"/>
              <a:t>Expected Return</a:t>
            </a:r>
          </a:p>
          <a:p>
            <a:pPr lvl="1"/>
            <a:r>
              <a:rPr lang="en-US" sz="1400" dirty="0"/>
              <a:t>Expected Risk (Volatility, Standard Deviation)</a:t>
            </a:r>
          </a:p>
          <a:p>
            <a:pPr lvl="1"/>
            <a:r>
              <a:rPr lang="en-US" sz="1400" dirty="0"/>
              <a:t>Expected Correlation</a:t>
            </a:r>
          </a:p>
          <a:p>
            <a:endParaRPr lang="en-US" sz="1400" dirty="0"/>
          </a:p>
          <a:p>
            <a:r>
              <a:rPr lang="en-US" dirty="0"/>
              <a:t>A portfolio is comprised of a set of asset classes, each of which has a return distribution, which can be summarized by return and variance</a:t>
            </a:r>
          </a:p>
          <a:p>
            <a:endParaRPr lang="en-US" sz="1400" dirty="0"/>
          </a:p>
          <a:p>
            <a:r>
              <a:rPr lang="en-US" dirty="0"/>
              <a:t>The expected return of the total fund is simply a weighted average of the expected returns of its component asset classes</a:t>
            </a:r>
          </a:p>
          <a:p>
            <a:endParaRPr lang="en-US" sz="1400" dirty="0"/>
          </a:p>
          <a:p>
            <a:r>
              <a:rPr lang="en-US" dirty="0"/>
              <a:t>The standard deviation of the total fund is more complex</a:t>
            </a:r>
            <a:endParaRPr lang="en-US" sz="1400" dirty="0"/>
          </a:p>
        </p:txBody>
      </p:sp>
      <p:sp>
        <p:nvSpPr>
          <p:cNvPr id="4" name="Slide Number Placeholder 4"/>
          <p:cNvSpPr>
            <a:spLocks noGrp="1"/>
          </p:cNvSpPr>
          <p:nvPr>
            <p:ph type="sldNum" sz="quarter" idx="12"/>
          </p:nvPr>
        </p:nvSpPr>
        <p:spPr>
          <a:xfrm>
            <a:off x="3505200" y="6566356"/>
            <a:ext cx="2133600" cy="215444"/>
          </a:xfrm>
        </p:spPr>
        <p:txBody>
          <a:bodyPr/>
          <a:lstStyle/>
          <a:p>
            <a:fld id="{776452DB-E091-4BD2-BF02-B518BA34711A}" type="slidenum">
              <a:rPr/>
              <a:pPr/>
              <a:t>9</a:t>
            </a:fld>
            <a:endParaRPr dirty="0"/>
          </a:p>
        </p:txBody>
      </p:sp>
    </p:spTree>
    <p:extLst>
      <p:ext uri="{BB962C8B-B14F-4D97-AF65-F5344CB8AC3E}">
        <p14:creationId xmlns:p14="http://schemas.microsoft.com/office/powerpoint/2010/main" val="3923318105"/>
      </p:ext>
    </p:extLst>
  </p:cSld>
  <p:clrMapOvr>
    <a:masterClrMapping/>
  </p:clrMapOvr>
</p:sld>
</file>

<file path=ppt/theme/theme1.xml><?xml version="1.0" encoding="utf-8"?>
<a:theme xmlns:a="http://schemas.openxmlformats.org/drawingml/2006/main" name="NEPC-InvestorForce-Horizontal-Template">
  <a:themeElements>
    <a:clrScheme name="NEPC New Branding">
      <a:dk1>
        <a:srgbClr val="4D4E54"/>
      </a:dk1>
      <a:lt1>
        <a:srgbClr val="FFFFFF"/>
      </a:lt1>
      <a:dk2>
        <a:srgbClr val="002060"/>
      </a:dk2>
      <a:lt2>
        <a:srgbClr val="EEECE1"/>
      </a:lt2>
      <a:accent1>
        <a:srgbClr val="6BB528"/>
      </a:accent1>
      <a:accent2>
        <a:srgbClr val="C0E772"/>
      </a:accent2>
      <a:accent3>
        <a:srgbClr val="002060"/>
      </a:accent3>
      <a:accent4>
        <a:srgbClr val="A0BDC0"/>
      </a:accent4>
      <a:accent5>
        <a:srgbClr val="993300"/>
      </a:accent5>
      <a:accent6>
        <a:srgbClr val="B19268"/>
      </a:accent6>
      <a:hlink>
        <a:srgbClr val="6BB528"/>
      </a:hlink>
      <a:folHlink>
        <a:srgbClr val="6BB528"/>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latin typeface="Verdana"/>
            <a:cs typeface="Verdana"/>
          </a:defRPr>
        </a:defPPr>
      </a:lstStyle>
    </a:txDef>
  </a:objectDefaults>
  <a:extraClrSchemeLst/>
</a:theme>
</file>

<file path=ppt/theme/theme2.xml><?xml version="1.0" encoding="utf-8"?>
<a:theme xmlns:a="http://schemas.openxmlformats.org/drawingml/2006/main" name="1_NEPC-InvestorForce-Horizontal-Template">
  <a:themeElements>
    <a:clrScheme name="NEPC New Branding">
      <a:dk1>
        <a:srgbClr val="4D4E54"/>
      </a:dk1>
      <a:lt1>
        <a:srgbClr val="FFFFFF"/>
      </a:lt1>
      <a:dk2>
        <a:srgbClr val="002060"/>
      </a:dk2>
      <a:lt2>
        <a:srgbClr val="EEECE1"/>
      </a:lt2>
      <a:accent1>
        <a:srgbClr val="6BB528"/>
      </a:accent1>
      <a:accent2>
        <a:srgbClr val="C0E772"/>
      </a:accent2>
      <a:accent3>
        <a:srgbClr val="002060"/>
      </a:accent3>
      <a:accent4>
        <a:srgbClr val="A0BDC0"/>
      </a:accent4>
      <a:accent5>
        <a:srgbClr val="993300"/>
      </a:accent5>
      <a:accent6>
        <a:srgbClr val="B19268"/>
      </a:accent6>
      <a:hlink>
        <a:srgbClr val="6BB528"/>
      </a:hlink>
      <a:folHlink>
        <a:srgbClr val="6BB528"/>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latin typeface="Verdana"/>
            <a:cs typeface="Verdana"/>
          </a:defRPr>
        </a:defPPr>
      </a:lstStyle>
    </a:txDef>
  </a:objectDefaults>
  <a:extraClrSchemeLst/>
</a:theme>
</file>

<file path=ppt/theme/theme3.xml><?xml version="1.0" encoding="utf-8"?>
<a:theme xmlns:a="http://schemas.openxmlformats.org/drawingml/2006/main" name="2_NEPC-InvestorForce-Horizontal-Template">
  <a:themeElements>
    <a:clrScheme name="NEPC New Branding">
      <a:dk1>
        <a:srgbClr val="4D4E54"/>
      </a:dk1>
      <a:lt1>
        <a:srgbClr val="FFFFFF"/>
      </a:lt1>
      <a:dk2>
        <a:srgbClr val="002060"/>
      </a:dk2>
      <a:lt2>
        <a:srgbClr val="EEECE1"/>
      </a:lt2>
      <a:accent1>
        <a:srgbClr val="6BB528"/>
      </a:accent1>
      <a:accent2>
        <a:srgbClr val="C0E772"/>
      </a:accent2>
      <a:accent3>
        <a:srgbClr val="002060"/>
      </a:accent3>
      <a:accent4>
        <a:srgbClr val="A0BDC0"/>
      </a:accent4>
      <a:accent5>
        <a:srgbClr val="993300"/>
      </a:accent5>
      <a:accent6>
        <a:srgbClr val="B19268"/>
      </a:accent6>
      <a:hlink>
        <a:srgbClr val="6BB528"/>
      </a:hlink>
      <a:folHlink>
        <a:srgbClr val="6BB528"/>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latin typeface="Verdana"/>
            <a:cs typeface="Verdana"/>
          </a:defRPr>
        </a:defPPr>
      </a:lstStyle>
    </a:txDef>
  </a:objectDefaults>
  <a:extraClrSchemeLst/>
</a:theme>
</file>

<file path=ppt/theme/theme4.xml><?xml version="1.0" encoding="utf-8"?>
<a:theme xmlns:a="http://schemas.openxmlformats.org/drawingml/2006/main" name="Blank">
  <a:themeElements>
    <a:clrScheme name="NEPC 2018">
      <a:dk1>
        <a:srgbClr val="4D4E54"/>
      </a:dk1>
      <a:lt1>
        <a:srgbClr val="FFFFFF"/>
      </a:lt1>
      <a:dk2>
        <a:srgbClr val="002060"/>
      </a:dk2>
      <a:lt2>
        <a:srgbClr val="EEECE1"/>
      </a:lt2>
      <a:accent1>
        <a:srgbClr val="6BB528"/>
      </a:accent1>
      <a:accent2>
        <a:srgbClr val="C0E772"/>
      </a:accent2>
      <a:accent3>
        <a:srgbClr val="002060"/>
      </a:accent3>
      <a:accent4>
        <a:srgbClr val="A0BDC0"/>
      </a:accent4>
      <a:accent5>
        <a:srgbClr val="993300"/>
      </a:accent5>
      <a:accent6>
        <a:srgbClr val="B19268"/>
      </a:accent6>
      <a:hlink>
        <a:srgbClr val="6BB528"/>
      </a:hlink>
      <a:folHlink>
        <a:srgbClr val="6BB528"/>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latin typeface="Verdana"/>
            <a:cs typeface="Verdana"/>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EPC 2015 Colors">
    <a:dk1>
      <a:srgbClr val="4D4E54"/>
    </a:dk1>
    <a:lt1>
      <a:srgbClr val="FFFFFF"/>
    </a:lt1>
    <a:dk2>
      <a:srgbClr val="002060"/>
    </a:dk2>
    <a:lt2>
      <a:srgbClr val="EEECE1"/>
    </a:lt2>
    <a:accent1>
      <a:srgbClr val="A0AC1B"/>
    </a:accent1>
    <a:accent2>
      <a:srgbClr val="D0D68F"/>
    </a:accent2>
    <a:accent3>
      <a:srgbClr val="002060"/>
    </a:accent3>
    <a:accent4>
      <a:srgbClr val="A0BDC0"/>
    </a:accent4>
    <a:accent5>
      <a:srgbClr val="993300"/>
    </a:accent5>
    <a:accent6>
      <a:srgbClr val="CC9900"/>
    </a:accent6>
    <a:hlink>
      <a:srgbClr val="A0AC1B"/>
    </a:hlink>
    <a:folHlink>
      <a:srgbClr val="A0AC1B"/>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NEPC 2015 Colors">
    <a:dk1>
      <a:srgbClr val="4D4E54"/>
    </a:dk1>
    <a:lt1>
      <a:srgbClr val="FFFFFF"/>
    </a:lt1>
    <a:dk2>
      <a:srgbClr val="002060"/>
    </a:dk2>
    <a:lt2>
      <a:srgbClr val="EEECE1"/>
    </a:lt2>
    <a:accent1>
      <a:srgbClr val="A0AC1B"/>
    </a:accent1>
    <a:accent2>
      <a:srgbClr val="D0D68F"/>
    </a:accent2>
    <a:accent3>
      <a:srgbClr val="002060"/>
    </a:accent3>
    <a:accent4>
      <a:srgbClr val="A0BDC0"/>
    </a:accent4>
    <a:accent5>
      <a:srgbClr val="993300"/>
    </a:accent5>
    <a:accent6>
      <a:srgbClr val="CC9900"/>
    </a:accent6>
    <a:hlink>
      <a:srgbClr val="A0AC1B"/>
    </a:hlink>
    <a:folHlink>
      <a:srgbClr val="A0AC1B"/>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NEPC 2015 Colors">
    <a:dk1>
      <a:srgbClr val="4D4E54"/>
    </a:dk1>
    <a:lt1>
      <a:srgbClr val="FFFFFF"/>
    </a:lt1>
    <a:dk2>
      <a:srgbClr val="002060"/>
    </a:dk2>
    <a:lt2>
      <a:srgbClr val="EEECE1"/>
    </a:lt2>
    <a:accent1>
      <a:srgbClr val="A0AC1B"/>
    </a:accent1>
    <a:accent2>
      <a:srgbClr val="D0D68F"/>
    </a:accent2>
    <a:accent3>
      <a:srgbClr val="002060"/>
    </a:accent3>
    <a:accent4>
      <a:srgbClr val="A0BDC0"/>
    </a:accent4>
    <a:accent5>
      <a:srgbClr val="993300"/>
    </a:accent5>
    <a:accent6>
      <a:srgbClr val="CC9900"/>
    </a:accent6>
    <a:hlink>
      <a:srgbClr val="A0AC1B"/>
    </a:hlink>
    <a:folHlink>
      <a:srgbClr val="A0AC1B"/>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NEPC 2018">
    <a:dk1>
      <a:srgbClr val="4D4E54"/>
    </a:dk1>
    <a:lt1>
      <a:srgbClr val="FFFFFF"/>
    </a:lt1>
    <a:dk2>
      <a:srgbClr val="002060"/>
    </a:dk2>
    <a:lt2>
      <a:srgbClr val="EEECE1"/>
    </a:lt2>
    <a:accent1>
      <a:srgbClr val="6BB528"/>
    </a:accent1>
    <a:accent2>
      <a:srgbClr val="C0E772"/>
    </a:accent2>
    <a:accent3>
      <a:srgbClr val="002060"/>
    </a:accent3>
    <a:accent4>
      <a:srgbClr val="A0BDC0"/>
    </a:accent4>
    <a:accent5>
      <a:srgbClr val="993300"/>
    </a:accent5>
    <a:accent6>
      <a:srgbClr val="B19268"/>
    </a:accent6>
    <a:hlink>
      <a:srgbClr val="6BB528"/>
    </a:hlink>
    <a:folHlink>
      <a:srgbClr val="6BB528"/>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D34E3991DB3F42B4943C71026B392C" ma:contentTypeVersion="6" ma:contentTypeDescription="Create a new document." ma:contentTypeScope="" ma:versionID="fd16993d648f9680bc4d9c81e2805e4b">
  <xsd:schema xmlns:xsd="http://www.w3.org/2001/XMLSchema" xmlns:xs="http://www.w3.org/2001/XMLSchema" xmlns:p="http://schemas.microsoft.com/office/2006/metadata/properties" xmlns:ns2="98c67c94-e3d0-4f49-b389-7459834f9193" targetNamespace="http://schemas.microsoft.com/office/2006/metadata/properties" ma:root="true" ma:fieldsID="95355a82d19b7fea09bc9490c778bbfa" ns2:_="">
    <xsd:import namespace="98c67c94-e3d0-4f49-b389-7459834f9193"/>
    <xsd:element name="properties">
      <xsd:complexType>
        <xsd:sequence>
          <xsd:element name="documentManagement">
            <xsd:complexType>
              <xsd:all>
                <xsd:element ref="ns2:Market_x0020_Material_x0020_Type"/>
                <xsd:element ref="ns2:Data_x0020__x0022_As_x0020_of_x0022__x0020_Date"/>
                <xsd:element ref="ns2:Document_x0020_Own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c67c94-e3d0-4f49-b389-7459834f9193" elementFormDefault="qualified">
    <xsd:import namespace="http://schemas.microsoft.com/office/2006/documentManagement/types"/>
    <xsd:import namespace="http://schemas.microsoft.com/office/infopath/2007/PartnerControls"/>
    <xsd:element name="Market_x0020_Material_x0020_Type" ma:index="8" ma:displayName="Market Material Type" ma:format="Dropdown" ma:internalName="Market_x0020_Material_x0020_Type">
      <xsd:simpleType>
        <xsd:restriction base="dms:Choice">
          <xsd:enumeration value="Market Thoughts"/>
          <xsd:enumeration value="Quarterly Market Call"/>
          <xsd:enumeration value="Market Update"/>
          <xsd:enumeration value="Weekly Tear Sheet"/>
        </xsd:restriction>
      </xsd:simpleType>
    </xsd:element>
    <xsd:element name="Data_x0020__x0022_As_x0020_of_x0022__x0020_Date" ma:index="9" ma:displayName="As of Date" ma:format="DateOnly" ma:internalName="Data_x0020__x0022_As_x0020_of_x0022__x0020_Date">
      <xsd:simpleType>
        <xsd:restriction base="dms:DateTime"/>
      </xsd:simpleType>
    </xsd:element>
    <xsd:element name="Document_x0020_Owner" ma:index="10" ma:displayName="Document Owner" ma:list="UserInfo" ma:SharePointGroup="0" ma:internalName="Docum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arket_x0020_Material_x0020_Type xmlns="98c67c94-e3d0-4f49-b389-7459834f9193">Market Thoughts</Market_x0020_Material_x0020_Type>
    <Data_x0020__x0022_As_x0020_of_x0022__x0020_Date xmlns="98c67c94-e3d0-4f49-b389-7459834f9193">2017-12-15T05:00:00+00:00</Data_x0020__x0022_As_x0020_of_x0022__x0020_Date>
    <Document_x0020_Owner xmlns="98c67c94-e3d0-4f49-b389-7459834f9193">
      <UserInfo>
        <DisplayName>Appel, Jennifer</DisplayName>
        <AccountId>880</AccountId>
        <AccountType/>
      </UserInfo>
    </Document_x0020_Owner>
  </documentManagement>
</p:properties>
</file>

<file path=customXml/itemProps1.xml><?xml version="1.0" encoding="utf-8"?>
<ds:datastoreItem xmlns:ds="http://schemas.openxmlformats.org/officeDocument/2006/customXml" ds:itemID="{C9D483EF-11C6-483B-ADF0-2812E5E3BF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c67c94-e3d0-4f49-b389-7459834f91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D8A888-C8E6-47AF-B1B3-CCCB7A6AA95D}">
  <ds:schemaRefs>
    <ds:schemaRef ds:uri="http://schemas.microsoft.com/sharepoint/v3/contenttype/forms"/>
  </ds:schemaRefs>
</ds:datastoreItem>
</file>

<file path=customXml/itemProps3.xml><?xml version="1.0" encoding="utf-8"?>
<ds:datastoreItem xmlns:ds="http://schemas.openxmlformats.org/officeDocument/2006/customXml" ds:itemID="{899D636F-CB5D-4E8F-BF55-E4587A588540}">
  <ds:schemaRefs>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98c67c94-e3d0-4f49-b389-7459834f9193"/>
  </ds:schemaRefs>
</ds:datastoreItem>
</file>

<file path=docProps/app.xml><?xml version="1.0" encoding="utf-8"?>
<Properties xmlns="http://schemas.openxmlformats.org/officeDocument/2006/extended-properties" xmlns:vt="http://schemas.openxmlformats.org/officeDocument/2006/docPropsVTypes">
  <Template>NEPC-InvestorForce-Horizontal-Template</Template>
  <TotalTime>4440</TotalTime>
  <Words>9446</Words>
  <Application>Microsoft Office PowerPoint</Application>
  <PresentationFormat>On-screen Show (4:3)</PresentationFormat>
  <Paragraphs>2516</Paragraphs>
  <Slides>74</Slides>
  <Notes>38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74</vt:i4>
      </vt:variant>
    </vt:vector>
  </HeadingPairs>
  <TitlesOfParts>
    <vt:vector size="83" baseType="lpstr">
      <vt:lpstr>Arial</vt:lpstr>
      <vt:lpstr>Book Antiqua</vt:lpstr>
      <vt:lpstr>Calibri</vt:lpstr>
      <vt:lpstr>Times New Roman</vt:lpstr>
      <vt:lpstr>Verdana</vt:lpstr>
      <vt:lpstr>NEPC-InvestorForce-Horizontal-Template</vt:lpstr>
      <vt:lpstr>1_NEPC-InvestorForce-Horizontal-Template</vt:lpstr>
      <vt:lpstr>2_NEPC-InvestorForce-Horizontal-Template</vt:lpstr>
      <vt:lpstr>Blank</vt:lpstr>
      <vt:lpstr>PowerPoint Presentation</vt:lpstr>
      <vt:lpstr>ASRS process </vt:lpstr>
      <vt:lpstr>Current asset allocation and ranges</vt:lpstr>
      <vt:lpstr>Asset Allocation Defined</vt:lpstr>
      <vt:lpstr>Asset Allocation: The Key Investment Decision</vt:lpstr>
      <vt:lpstr>Asset Allocation – A Progressive Approach</vt:lpstr>
      <vt:lpstr>Analytical Modeling Capabilities – Proprietary Tools</vt:lpstr>
      <vt:lpstr>Asset Allocation</vt:lpstr>
      <vt:lpstr>Asset Allocation Process</vt:lpstr>
      <vt:lpstr>Asset Allocation Model: Mean-Variance Optimization</vt:lpstr>
      <vt:lpstr>Model Inputs</vt:lpstr>
      <vt:lpstr>Input 1:  Returns</vt:lpstr>
      <vt:lpstr>PowerPoint Presentation</vt:lpstr>
      <vt:lpstr>Input 2: Standard Deviation Notes</vt:lpstr>
      <vt:lpstr>Input 3:  Correlation</vt:lpstr>
      <vt:lpstr>Input 3: Correlation Illustrations</vt:lpstr>
      <vt:lpstr>Input 3: Correlation Notes</vt:lpstr>
      <vt:lpstr>2018 Asset Class Assumptions</vt:lpstr>
      <vt:lpstr>Assumption Development</vt:lpstr>
      <vt:lpstr>ASRS Portfolio</vt:lpstr>
      <vt:lpstr>ASRS Portfolio – 2018 Assumptions</vt:lpstr>
      <vt:lpstr>ASRS Portfolio – 2018 Assumptions</vt:lpstr>
      <vt:lpstr>Mean-variance optimization</vt:lpstr>
      <vt:lpstr>Risk budgeting</vt:lpstr>
      <vt:lpstr>Scenario Analysis</vt:lpstr>
      <vt:lpstr>Liquidity analysis</vt:lpstr>
      <vt:lpstr>KEY MARKET  Themes</vt:lpstr>
      <vt:lpstr>Themes - introdUction</vt:lpstr>
      <vt:lpstr>Key Market Themes</vt:lpstr>
      <vt:lpstr>Key Market Themes</vt:lpstr>
      <vt:lpstr>Key Market Themes</vt:lpstr>
      <vt:lpstr>Key Market Themes</vt:lpstr>
      <vt:lpstr>Key Market Themes</vt:lpstr>
      <vt:lpstr>Key Market Themes</vt:lpstr>
      <vt:lpstr>Key Market Themes</vt:lpstr>
      <vt:lpstr>Key Market Themes</vt:lpstr>
      <vt:lpstr>Key Market Themes</vt:lpstr>
      <vt:lpstr>Key Market Themes</vt:lpstr>
      <vt:lpstr>Introduction Asset Class Assumptions</vt:lpstr>
      <vt:lpstr>Inflation Overview</vt:lpstr>
      <vt:lpstr>2018 5-7 year return forecasts</vt:lpstr>
      <vt:lpstr>2018 30 year return forecasts</vt:lpstr>
      <vt:lpstr>2018 Volatility Forecasts</vt:lpstr>
      <vt:lpstr>Appendix</vt:lpstr>
      <vt:lpstr>Assumption Development</vt:lpstr>
      <vt:lpstr>Building Blocks Methodology</vt:lpstr>
      <vt:lpstr>5-7 Year Return Assumptions</vt:lpstr>
      <vt:lpstr>2018 correlations</vt:lpstr>
      <vt:lpstr>Macro Assumptions</vt:lpstr>
      <vt:lpstr>US Inflation</vt:lpstr>
      <vt:lpstr>Global Inflation</vt:lpstr>
      <vt:lpstr>US Cash Expectations</vt:lpstr>
      <vt:lpstr>US Interest Rate Expectations</vt:lpstr>
      <vt:lpstr>Global Interest Rate Expectations</vt:lpstr>
      <vt:lpstr>Equity: Assumptions</vt:lpstr>
      <vt:lpstr>Equity: Real Earnings Growth</vt:lpstr>
      <vt:lpstr>Equity: Dividend Yield</vt:lpstr>
      <vt:lpstr>Equity: Valuation</vt:lpstr>
      <vt:lpstr>Equity: Building Blocks</vt:lpstr>
      <vt:lpstr>Rates &amp; Credit: Assumptions</vt:lpstr>
      <vt:lpstr>Rates &amp; Credit: Credit Spread</vt:lpstr>
      <vt:lpstr>Rates &amp; Credit: rates Price Change</vt:lpstr>
      <vt:lpstr>Rates &amp; Credit: Spread Price Change </vt:lpstr>
      <vt:lpstr>Credit: Building Blocks</vt:lpstr>
      <vt:lpstr>credit: Building Blocks</vt:lpstr>
      <vt:lpstr>Real Assets: Assumptions</vt:lpstr>
      <vt:lpstr>Real Assets: Real Income</vt:lpstr>
      <vt:lpstr>Real Assets: Valuation</vt:lpstr>
      <vt:lpstr>Real Assets: Building Blocks</vt:lpstr>
      <vt:lpstr>Multi-Asset &amp; Derived Composites</vt:lpstr>
      <vt:lpstr>Proprietary Tools</vt:lpstr>
      <vt:lpstr>Proprietary Modeling Tools: Scenario Analysis</vt:lpstr>
      <vt:lpstr>Proprietary Modeling Tools: Liquidity Analysis</vt:lpstr>
      <vt:lpstr>Information Disclaimer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 Themes and Opportunities - Final</dc:title>
  <dc:creator>Dewey, Devan</dc:creator>
  <cp:lastModifiedBy>Martin, Allan C.</cp:lastModifiedBy>
  <cp:revision>371</cp:revision>
  <cp:lastPrinted>2018-05-09T18:48:04Z</cp:lastPrinted>
  <dcterms:created xsi:type="dcterms:W3CDTF">2012-06-15T13:37:42Z</dcterms:created>
  <dcterms:modified xsi:type="dcterms:W3CDTF">2018-05-09T18:48:41Z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0x010100DFD34E3991DB3F42B4943C71026B392C</vt:lpwstr>
  </property>
  <property fmtid="{D5CDD505-2E9C-101B-9397-08002B2CF9AE}" pid="3" name="Title">
    <vt:lpwstr>NEPC-Horizontal-InvestorForce-Compatible.pptx</vt:lpwstr>
  </property>
  <property fmtid="{D5CDD505-2E9C-101B-9397-08002B2CF9AE}" pid="4" name="Notes0">
    <vt:lpwstr/>
  </property>
</Properties>
</file>